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93" r:id="rId1"/>
    <p:sldMasterId id="2147483706" r:id="rId2"/>
  </p:sldMasterIdLst>
  <p:notesMasterIdLst>
    <p:notesMasterId r:id="rId74"/>
  </p:notesMasterIdLst>
  <p:handoutMasterIdLst>
    <p:handoutMasterId r:id="rId75"/>
  </p:handoutMasterIdLst>
  <p:sldIdLst>
    <p:sldId id="446" r:id="rId3"/>
    <p:sldId id="470" r:id="rId4"/>
    <p:sldId id="469" r:id="rId5"/>
    <p:sldId id="431" r:id="rId6"/>
    <p:sldId id="468" r:id="rId7"/>
    <p:sldId id="366" r:id="rId8"/>
    <p:sldId id="461" r:id="rId9"/>
    <p:sldId id="258" r:id="rId10"/>
    <p:sldId id="260" r:id="rId11"/>
    <p:sldId id="462" r:id="rId12"/>
    <p:sldId id="259" r:id="rId13"/>
    <p:sldId id="425" r:id="rId14"/>
    <p:sldId id="262" r:id="rId15"/>
    <p:sldId id="375" r:id="rId16"/>
    <p:sldId id="432" r:id="rId17"/>
    <p:sldId id="433" r:id="rId18"/>
    <p:sldId id="434" r:id="rId19"/>
    <p:sldId id="385" r:id="rId20"/>
    <p:sldId id="384" r:id="rId21"/>
    <p:sldId id="466" r:id="rId22"/>
    <p:sldId id="435" r:id="rId23"/>
    <p:sldId id="386" r:id="rId24"/>
    <p:sldId id="387" r:id="rId25"/>
    <p:sldId id="388" r:id="rId26"/>
    <p:sldId id="426" r:id="rId27"/>
    <p:sldId id="266" r:id="rId28"/>
    <p:sldId id="458" r:id="rId29"/>
    <p:sldId id="306" r:id="rId30"/>
    <p:sldId id="467" r:id="rId31"/>
    <p:sldId id="271" r:id="rId32"/>
    <p:sldId id="438" r:id="rId33"/>
    <p:sldId id="441" r:id="rId34"/>
    <p:sldId id="272" r:id="rId35"/>
    <p:sldId id="439" r:id="rId36"/>
    <p:sldId id="459" r:id="rId37"/>
    <p:sldId id="324" r:id="rId38"/>
    <p:sldId id="452" r:id="rId39"/>
    <p:sldId id="451" r:id="rId40"/>
    <p:sldId id="453" r:id="rId41"/>
    <p:sldId id="454" r:id="rId42"/>
    <p:sldId id="455" r:id="rId43"/>
    <p:sldId id="456" r:id="rId44"/>
    <p:sldId id="447" r:id="rId45"/>
    <p:sldId id="329" r:id="rId46"/>
    <p:sldId id="427" r:id="rId47"/>
    <p:sldId id="442" r:id="rId48"/>
    <p:sldId id="443" r:id="rId49"/>
    <p:sldId id="444" r:id="rId50"/>
    <p:sldId id="331" r:id="rId51"/>
    <p:sldId id="445" r:id="rId52"/>
    <p:sldId id="391" r:id="rId53"/>
    <p:sldId id="392" r:id="rId54"/>
    <p:sldId id="393" r:id="rId55"/>
    <p:sldId id="428" r:id="rId56"/>
    <p:sldId id="286" r:id="rId57"/>
    <p:sldId id="359" r:id="rId58"/>
    <p:sldId id="355" r:id="rId59"/>
    <p:sldId id="429" r:id="rId60"/>
    <p:sldId id="406" r:id="rId61"/>
    <p:sldId id="463" r:id="rId62"/>
    <p:sldId id="464" r:id="rId63"/>
    <p:sldId id="407" r:id="rId64"/>
    <p:sldId id="409" r:id="rId65"/>
    <p:sldId id="411" r:id="rId66"/>
    <p:sldId id="430" r:id="rId67"/>
    <p:sldId id="362" r:id="rId68"/>
    <p:sldId id="363" r:id="rId69"/>
    <p:sldId id="369" r:id="rId70"/>
    <p:sldId id="364" r:id="rId71"/>
    <p:sldId id="402" r:id="rId72"/>
    <p:sldId id="353" r:id="rId73"/>
  </p:sldIdLst>
  <p:sldSz cx="9144000" cy="6858000" type="screen4x3"/>
  <p:notesSz cx="7315200" cy="9601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9900"/>
    <a:srgbClr val="336600"/>
    <a:srgbClr val="000099"/>
    <a:srgbClr val="33CCFF"/>
    <a:srgbClr val="0099CC"/>
    <a:srgbClr val="FF0000"/>
    <a:srgbClr val="DDDDDD"/>
    <a:srgbClr val="EAEA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1794" y="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224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notesMaster" Target="notesMasters/notesMaster1.xml"/><Relationship Id="rId79" Type="http://schemas.openxmlformats.org/officeDocument/2006/relationships/tableStyles" Target="tableStyle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microsoft.com/office/2016/11/relationships/changesInfo" Target="changesInfos/changesInfo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presProps" Target="presProp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ang, Haibo" userId="4db699de-41e7-409b-8c9f-ba39e74cc745" providerId="ADAL" clId="{EDE5093F-7538-4633-B40A-3C0410F1CFC3}"/>
    <pc:docChg chg="delSld">
      <pc:chgData name="Wang, Haibo" userId="4db699de-41e7-409b-8c9f-ba39e74cc745" providerId="ADAL" clId="{EDE5093F-7538-4633-B40A-3C0410F1CFC3}" dt="2024-08-28T17:58:34.559" v="0" actId="47"/>
      <pc:docMkLst>
        <pc:docMk/>
      </pc:docMkLst>
      <pc:sldChg chg="del">
        <pc:chgData name="Wang, Haibo" userId="4db699de-41e7-409b-8c9f-ba39e74cc745" providerId="ADAL" clId="{EDE5093F-7538-4633-B40A-3C0410F1CFC3}" dt="2024-08-28T17:58:34.559" v="0" actId="47"/>
        <pc:sldMkLst>
          <pc:docMk/>
          <pc:sldMk cId="0" sldId="460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29" tIns="45714" rIns="91429" bIns="45714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107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29" tIns="45714" rIns="91429" bIns="45714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107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29" tIns="45714" rIns="91429" bIns="45714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107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29" tIns="45714" rIns="91429" bIns="45714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fld id="{66202C65-097A-45B5-9919-B01E85C302A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>
            <a:noFill/>
          </a:ln>
        </p:spPr>
        <p:txBody>
          <a:bodyPr vert="horz" wrap="square" lIns="96649" tIns="48325" rIns="96649" bIns="48325" numCol="1" anchor="t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4963" y="0"/>
            <a:ext cx="3170237" cy="479425"/>
          </a:xfrm>
          <a:prstGeom prst="rect">
            <a:avLst/>
          </a:prstGeom>
          <a:noFill/>
          <a:ln>
            <a:noFill/>
          </a:ln>
        </p:spPr>
        <p:txBody>
          <a:bodyPr vert="horz" wrap="square" lIns="96649" tIns="48325" rIns="96649" bIns="48325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19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8888" y="720725"/>
            <a:ext cx="48006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74725" y="4560888"/>
            <a:ext cx="5365750" cy="4319587"/>
          </a:xfrm>
          <a:prstGeom prst="rect">
            <a:avLst/>
          </a:prstGeom>
          <a:noFill/>
          <a:ln>
            <a:noFill/>
          </a:ln>
        </p:spPr>
        <p:txBody>
          <a:bodyPr vert="horz" wrap="square" lIns="96649" tIns="48325" rIns="96649" bIns="4832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1775"/>
            <a:ext cx="3170238" cy="479425"/>
          </a:xfrm>
          <a:prstGeom prst="rect">
            <a:avLst/>
          </a:prstGeom>
          <a:noFill/>
          <a:ln>
            <a:noFill/>
          </a:ln>
        </p:spPr>
        <p:txBody>
          <a:bodyPr vert="horz" wrap="square" lIns="96649" tIns="48325" rIns="96649" bIns="48325" numCol="1" anchor="b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>
            <a:noFill/>
          </a:ln>
        </p:spPr>
        <p:txBody>
          <a:bodyPr vert="horz" wrap="square" lIns="96649" tIns="48325" rIns="96649" bIns="48325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fld id="{31D1E3D5-B486-49B6-9CC5-D5759AF83EC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/>
          <p:cNvSpPr txBox="1">
            <a:spLocks noGrp="1" noChangeArrowheads="1"/>
          </p:cNvSpPr>
          <p:nvPr/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6649" tIns="48325" rIns="96649" bIns="48325" anchor="b"/>
          <a:lstStyle/>
          <a:p>
            <a:pPr algn="r" defTabSz="966788"/>
            <a:fld id="{2BA25721-CD84-4061-89BF-9DB14111170A}" type="slidenum">
              <a:rPr lang="en-US" sz="1300">
                <a:latin typeface="Times New Roman" pitchFamily="18" charset="0"/>
              </a:rPr>
              <a:pPr algn="r" defTabSz="966788"/>
              <a:t>2</a:t>
            </a:fld>
            <a:endParaRPr lang="en-US" sz="1300">
              <a:latin typeface="Times New Roman" pitchFamily="18" charset="0"/>
            </a:endParaRPr>
          </a:p>
        </p:txBody>
      </p:sp>
      <p:sp>
        <p:nvSpPr>
          <p:cNvPr id="890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121293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59DE246C-31CD-417A-8259-A276FA3BD9ED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911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4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2E27386B-AD3E-4540-88B2-EA8F07BB3B33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921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326073A0-AD62-4B72-AC64-9CB7F1DB2660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034BDCEE-3CCF-42D0-B2F5-8ED8021667E8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942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21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514ED4FC-1334-489E-B016-F095959FB6DA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952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5546CDB7-10A7-49BF-A345-443FF68596E1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962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6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2DE3BF74-16B6-4122-9633-726F4D9445D8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972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/>
          <p:cNvSpPr txBox="1">
            <a:spLocks noGrp="1" noChangeArrowheads="1"/>
          </p:cNvSpPr>
          <p:nvPr/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6649" tIns="48325" rIns="96649" bIns="48325" anchor="b"/>
          <a:lstStyle/>
          <a:p>
            <a:pPr algn="r" defTabSz="966788"/>
            <a:fld id="{B09D9E01-85EC-4F48-9D0E-9E9E6D33F4B4}" type="slidenum">
              <a:rPr lang="en-US" sz="1300">
                <a:latin typeface="Times New Roman" pitchFamily="18" charset="0"/>
              </a:rPr>
              <a:pPr algn="r" defTabSz="966788"/>
              <a:t>25</a:t>
            </a:fld>
            <a:endParaRPr lang="en-US" sz="1300">
              <a:latin typeface="Times New Roman" pitchFamily="18" charset="0"/>
            </a:endParaRPr>
          </a:p>
        </p:txBody>
      </p:sp>
      <p:sp>
        <p:nvSpPr>
          <p:cNvPr id="983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830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24991E55-F740-413C-BC77-5A230064CF0F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993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936C58BA-A5FF-4A78-9F7F-23B6EA5BC3C2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1024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/>
          <p:cNvSpPr txBox="1">
            <a:spLocks noGrp="1" noChangeArrowheads="1"/>
          </p:cNvSpPr>
          <p:nvPr/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6649" tIns="48325" rIns="96649" bIns="48325" anchor="b"/>
          <a:lstStyle/>
          <a:p>
            <a:pPr algn="r" defTabSz="966788"/>
            <a:fld id="{7F57B124-7C97-4289-AC1A-4B5751007087}" type="slidenum">
              <a:rPr lang="en-US" sz="1300">
                <a:latin typeface="Times New Roman" pitchFamily="18" charset="0"/>
              </a:rPr>
              <a:pPr algn="r" defTabSz="966788"/>
              <a:t>4</a:t>
            </a:fld>
            <a:endParaRPr lang="en-US" sz="1300">
              <a:latin typeface="Times New Roman" pitchFamily="18" charset="0"/>
            </a:endParaRPr>
          </a:p>
        </p:txBody>
      </p:sp>
      <p:sp>
        <p:nvSpPr>
          <p:cNvPr id="829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2146A8EB-6E35-4419-95E2-947D4DA1F4DE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1034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>
                <a:ea typeface="ＭＳ Ｐゴシック" pitchFamily="34" charset="-128"/>
              </a:rPr>
              <a:t>Two simple multiple access control techniques.</a:t>
            </a:r>
          </a:p>
          <a:p>
            <a:endParaRPr lang="en-US">
              <a:ea typeface="ＭＳ Ｐゴシック" pitchFamily="34" charset="-128"/>
            </a:endParaRPr>
          </a:p>
          <a:p>
            <a:r>
              <a:rPr lang="en-US">
                <a:ea typeface="ＭＳ Ｐゴシック" pitchFamily="34" charset="-128"/>
              </a:rPr>
              <a:t>Each mobile</a:t>
            </a:r>
            <a:r>
              <a:rPr lang="ja-JP" altLang="en-US">
                <a:ea typeface="ＭＳ Ｐゴシック" pitchFamily="34" charset="-128"/>
              </a:rPr>
              <a:t>’</a:t>
            </a:r>
            <a:r>
              <a:rPr lang="en-US" altLang="ja-JP">
                <a:ea typeface="ＭＳ Ｐゴシック" pitchFamily="34" charset="-128"/>
              </a:rPr>
              <a:t>s share of the bandwidth is divided into portions for the uplink and the downlink. Also, possibly, out of band signaling.</a:t>
            </a:r>
          </a:p>
          <a:p>
            <a:endParaRPr lang="en-US">
              <a:ea typeface="ＭＳ Ｐゴシック" pitchFamily="34" charset="-128"/>
            </a:endParaRPr>
          </a:p>
          <a:p>
            <a:r>
              <a:rPr lang="en-US">
                <a:ea typeface="ＭＳ Ｐゴシック" pitchFamily="34" charset="-128"/>
              </a:rPr>
              <a:t>As we will see, used in AMPS, GSM, IS-54/136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BBCE9F58-2371-4352-9030-65A0F3C1D5E4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1044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45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6FBEB2B8-334A-44A1-B66C-E9E1CA3EA99A}" type="slidenum">
              <a:rPr lang="en-US" smtClean="0">
                <a:solidFill>
                  <a:srgbClr val="000000"/>
                </a:solidFill>
              </a:rPr>
              <a:pPr/>
              <a:t>31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1003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B06C8596-E10F-46D2-B944-2D64D5FEB669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1013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8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5610CFD0-6184-42FB-9DE6-C434AEA9AE4A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1054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547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3E5B0AFA-B062-419F-B79D-8B71902F32E7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1064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650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A6753B4E-1813-45BF-8BDA-1F15FD518217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1075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75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94A4EE94-8129-4357-A844-6A1F82F1ACBF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1085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4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17E673B0-0013-4C7C-A64B-7907F38901C2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1095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957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F00C5ADB-7898-470D-9EB6-38FADB7291B7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1105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/>
          <p:cNvSpPr txBox="1">
            <a:spLocks noGrp="1" noChangeArrowheads="1"/>
          </p:cNvSpPr>
          <p:nvPr/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6649" tIns="48325" rIns="96649" bIns="48325" anchor="b"/>
          <a:lstStyle/>
          <a:p>
            <a:pPr algn="r" defTabSz="966788"/>
            <a:fld id="{CD0075B3-348A-4A2F-A669-FC4260EED46A}" type="slidenum">
              <a:rPr lang="en-US" sz="1300">
                <a:latin typeface="Times New Roman" pitchFamily="18" charset="0"/>
              </a:rPr>
              <a:pPr algn="r" defTabSz="966788"/>
              <a:t>5</a:t>
            </a:fld>
            <a:endParaRPr lang="en-US" sz="1300">
              <a:latin typeface="Times New Roman" pitchFamily="18" charset="0"/>
            </a:endParaRPr>
          </a:p>
        </p:txBody>
      </p:sp>
      <p:sp>
        <p:nvSpPr>
          <p:cNvPr id="839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DB6FD5EC-4948-4658-89C4-60B856A5E9B0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1116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162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A307AA9B-AA61-4300-8BDB-06E8DB36973A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E316EDC0-B1C9-43B7-AE1C-682A4AE54E06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1136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366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7396961C-505C-4C83-ADA7-4139CC334EEF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1146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469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478E269C-4C9F-4330-8C9D-852F43CB4612}" type="slidenum">
              <a:rPr lang="en-US" smtClean="0"/>
              <a:pPr/>
              <a:t>44</a:t>
            </a:fld>
            <a:endParaRPr lang="en-US"/>
          </a:p>
        </p:txBody>
      </p:sp>
      <p:sp>
        <p:nvSpPr>
          <p:cNvPr id="1157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57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7"/>
          <p:cNvSpPr txBox="1">
            <a:spLocks noGrp="1" noChangeArrowheads="1"/>
          </p:cNvSpPr>
          <p:nvPr/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6649" tIns="48325" rIns="96649" bIns="48325" anchor="b"/>
          <a:lstStyle/>
          <a:p>
            <a:pPr algn="r" defTabSz="966788"/>
            <a:fld id="{DB41C56F-7F97-4039-9C09-AC91721D43FF}" type="slidenum">
              <a:rPr lang="en-US" sz="1300">
                <a:latin typeface="Times New Roman" pitchFamily="18" charset="0"/>
              </a:rPr>
              <a:pPr algn="r" defTabSz="966788"/>
              <a:t>45</a:t>
            </a:fld>
            <a:endParaRPr lang="en-US" sz="1300">
              <a:latin typeface="Times New Roman" pitchFamily="18" charset="0"/>
            </a:endParaRPr>
          </a:p>
        </p:txBody>
      </p:sp>
      <p:sp>
        <p:nvSpPr>
          <p:cNvPr id="1167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4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5E0324D0-9456-4D67-9DE5-D4DCFDB00B32}" type="slidenum">
              <a:rPr lang="en-US" smtClean="0">
                <a:solidFill>
                  <a:srgbClr val="000000"/>
                </a:solidFill>
              </a:rPr>
              <a:pPr/>
              <a:t>46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1177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776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CE3E48E0-E15D-4109-95CE-8766D680D57D}" type="slidenum">
              <a:rPr lang="en-US" smtClean="0">
                <a:solidFill>
                  <a:srgbClr val="000000"/>
                </a:solidFill>
              </a:rPr>
              <a:pPr/>
              <a:t>47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1187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78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7"/>
          <p:cNvSpPr txBox="1">
            <a:spLocks noGrp="1" noChangeArrowheads="1"/>
          </p:cNvSpPr>
          <p:nvPr/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6649" tIns="48325" rIns="96649" bIns="48325" anchor="b"/>
          <a:lstStyle/>
          <a:p>
            <a:pPr algn="r" defTabSz="966788"/>
            <a:fld id="{742CBACE-6992-4703-B03E-5141DCD8723C}" type="slidenum">
              <a:rPr lang="en-US" sz="1300">
                <a:solidFill>
                  <a:srgbClr val="000000"/>
                </a:solidFill>
                <a:latin typeface="Times New Roman" pitchFamily="18" charset="0"/>
              </a:rPr>
              <a:pPr algn="r" defTabSz="966788"/>
              <a:t>48</a:t>
            </a:fld>
            <a:endParaRPr lang="en-US" sz="13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198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981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63BABED2-DC46-47C3-ADAA-F79AA815CD09}" type="slidenum">
              <a:rPr lang="en-US" smtClean="0"/>
              <a:pPr/>
              <a:t>49</a:t>
            </a:fld>
            <a:endParaRPr lang="en-US"/>
          </a:p>
        </p:txBody>
      </p:sp>
      <p:sp>
        <p:nvSpPr>
          <p:cNvPr id="1208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83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4B5B9928-8A62-4E37-A254-15677BF40E6A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849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AC3751AB-675A-47CE-A02A-8CD00E8963FA}" type="slidenum">
              <a:rPr lang="en-US" smtClean="0"/>
              <a:pPr/>
              <a:t>50</a:t>
            </a:fld>
            <a:endParaRPr lang="en-US"/>
          </a:p>
        </p:txBody>
      </p:sp>
      <p:sp>
        <p:nvSpPr>
          <p:cNvPr id="1218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186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7"/>
          <p:cNvSpPr txBox="1">
            <a:spLocks noGrp="1" noChangeArrowheads="1"/>
          </p:cNvSpPr>
          <p:nvPr/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6649" tIns="48325" rIns="96649" bIns="48325" anchor="b"/>
          <a:lstStyle/>
          <a:p>
            <a:pPr algn="r" defTabSz="966788"/>
            <a:fld id="{B897F801-508C-4EBA-A847-EC6828A854FE}" type="slidenum">
              <a:rPr lang="en-US" sz="1300">
                <a:latin typeface="Times New Roman" pitchFamily="18" charset="0"/>
              </a:rPr>
              <a:pPr algn="r" defTabSz="966788"/>
              <a:t>54</a:t>
            </a:fld>
            <a:endParaRPr lang="en-US" sz="1300">
              <a:latin typeface="Times New Roman" pitchFamily="18" charset="0"/>
            </a:endParaRPr>
          </a:p>
        </p:txBody>
      </p:sp>
      <p:sp>
        <p:nvSpPr>
          <p:cNvPr id="1228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DDA8BBCE-EDA0-4FE0-AB4F-B3B70D3D5E79}" type="slidenum">
              <a:rPr lang="en-US" smtClean="0"/>
              <a:pPr/>
              <a:t>55</a:t>
            </a:fld>
            <a:endParaRPr lang="en-US"/>
          </a:p>
        </p:txBody>
      </p:sp>
      <p:sp>
        <p:nvSpPr>
          <p:cNvPr id="1239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390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AA2722A8-BE4E-46DE-B03C-C6E23332202D}" type="slidenum">
              <a:rPr lang="en-US" smtClean="0"/>
              <a:pPr/>
              <a:t>56</a:t>
            </a:fld>
            <a:endParaRPr lang="en-US"/>
          </a:p>
        </p:txBody>
      </p:sp>
      <p:sp>
        <p:nvSpPr>
          <p:cNvPr id="1249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493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FE32ACEB-AAC9-4748-A78D-AFCCBFF56300}" type="slidenum">
              <a:rPr lang="en-US" smtClean="0"/>
              <a:pPr/>
              <a:t>57</a:t>
            </a:fld>
            <a:endParaRPr lang="en-US"/>
          </a:p>
        </p:txBody>
      </p:sp>
      <p:sp>
        <p:nvSpPr>
          <p:cNvPr id="1269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8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7"/>
          <p:cNvSpPr txBox="1">
            <a:spLocks noGrp="1" noChangeArrowheads="1"/>
          </p:cNvSpPr>
          <p:nvPr/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6649" tIns="48325" rIns="96649" bIns="48325" anchor="b"/>
          <a:lstStyle/>
          <a:p>
            <a:pPr algn="r" defTabSz="966788"/>
            <a:fld id="{80D2DFE5-5679-4FEB-80DA-8C0770E3E7A4}" type="slidenum">
              <a:rPr lang="en-US" sz="1300">
                <a:latin typeface="Times New Roman" pitchFamily="18" charset="0"/>
              </a:rPr>
              <a:pPr algn="r" defTabSz="966788"/>
              <a:t>58</a:t>
            </a:fld>
            <a:endParaRPr lang="en-US" sz="1300">
              <a:latin typeface="Times New Roman" pitchFamily="18" charset="0"/>
            </a:endParaRPr>
          </a:p>
        </p:txBody>
      </p:sp>
      <p:sp>
        <p:nvSpPr>
          <p:cNvPr id="1280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800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7"/>
          <p:cNvSpPr txBox="1">
            <a:spLocks noGrp="1" noChangeArrowheads="1"/>
          </p:cNvSpPr>
          <p:nvPr/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6649" tIns="48325" rIns="96649" bIns="48325" anchor="b"/>
          <a:lstStyle/>
          <a:p>
            <a:pPr algn="r" defTabSz="966788"/>
            <a:fld id="{DE91B349-3033-4429-979E-8D8BCE99CCFB}" type="slidenum">
              <a:rPr lang="en-US" sz="1300">
                <a:latin typeface="Times New Roman" pitchFamily="18" charset="0"/>
              </a:rPr>
              <a:pPr algn="r" defTabSz="966788"/>
              <a:t>65</a:t>
            </a:fld>
            <a:endParaRPr lang="en-US" sz="1300">
              <a:latin typeface="Times New Roman" pitchFamily="18" charset="0"/>
            </a:endParaRPr>
          </a:p>
        </p:txBody>
      </p:sp>
      <p:sp>
        <p:nvSpPr>
          <p:cNvPr id="1290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902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E0D7D979-0772-4181-B597-B906C5360DCD}" type="slidenum">
              <a:rPr lang="en-US" smtClean="0"/>
              <a:pPr/>
              <a:t>66</a:t>
            </a:fld>
            <a:endParaRPr lang="en-US"/>
          </a:p>
        </p:txBody>
      </p:sp>
      <p:sp>
        <p:nvSpPr>
          <p:cNvPr id="1300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005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3A1A1B3B-2271-4EC7-ADA3-A16477F24705}" type="slidenum">
              <a:rPr lang="en-US" smtClean="0"/>
              <a:pPr/>
              <a:t>67</a:t>
            </a:fld>
            <a:endParaRPr lang="en-US"/>
          </a:p>
        </p:txBody>
      </p:sp>
      <p:sp>
        <p:nvSpPr>
          <p:cNvPr id="1310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107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85446FF1-B951-4A7F-B9A1-840AD993FD4E}" type="slidenum">
              <a:rPr lang="en-US" smtClean="0"/>
              <a:pPr/>
              <a:t>68</a:t>
            </a:fld>
            <a:endParaRPr lang="en-US"/>
          </a:p>
        </p:txBody>
      </p:sp>
      <p:sp>
        <p:nvSpPr>
          <p:cNvPr id="1320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210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0C30C7B6-F628-49A1-961D-211772466D6C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860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2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7E5B5419-A399-48D5-9285-84C22F005A2B}" type="slidenum">
              <a:rPr lang="en-US" smtClean="0"/>
              <a:pPr/>
              <a:t>69</a:t>
            </a:fld>
            <a:endParaRPr lang="en-US"/>
          </a:p>
        </p:txBody>
      </p:sp>
      <p:sp>
        <p:nvSpPr>
          <p:cNvPr id="1331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CB809A5E-9326-4926-8245-C8E4A22B42AB}" type="slidenum">
              <a:rPr lang="en-US" smtClean="0"/>
              <a:pPr/>
              <a:t>70</a:t>
            </a:fld>
            <a:endParaRPr lang="en-US"/>
          </a:p>
        </p:txBody>
      </p:sp>
      <p:sp>
        <p:nvSpPr>
          <p:cNvPr id="134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414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2FAE0EEE-80A4-4B10-A726-1CB530EB69DD}" type="slidenum">
              <a:rPr lang="en-US" smtClean="0"/>
              <a:pPr/>
              <a:t>71</a:t>
            </a:fld>
            <a:endParaRPr lang="en-US"/>
          </a:p>
        </p:txBody>
      </p:sp>
      <p:sp>
        <p:nvSpPr>
          <p:cNvPr id="135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517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919D079D-BCF8-49CB-87D8-A5013F0C84F8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60FB7EA1-4A70-489A-AC0B-D21EB316A99E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/>
          <p:cNvSpPr txBox="1">
            <a:spLocks noGrp="1" noChangeArrowheads="1"/>
          </p:cNvSpPr>
          <p:nvPr/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6649" tIns="48325" rIns="96649" bIns="48325" anchor="b"/>
          <a:lstStyle/>
          <a:p>
            <a:pPr algn="r" defTabSz="966788"/>
            <a:fld id="{2BA25721-CD84-4061-89BF-9DB14111170A}" type="slidenum">
              <a:rPr lang="en-US" sz="1300">
                <a:latin typeface="Times New Roman" pitchFamily="18" charset="0"/>
              </a:rPr>
              <a:pPr algn="r" defTabSz="966788"/>
              <a:t>12</a:t>
            </a:fld>
            <a:endParaRPr lang="en-US" sz="1300">
              <a:latin typeface="Times New Roman" pitchFamily="18" charset="0"/>
            </a:endParaRPr>
          </a:p>
        </p:txBody>
      </p:sp>
      <p:sp>
        <p:nvSpPr>
          <p:cNvPr id="890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5E568032-3715-43AB-9828-0E21FADFA10C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901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CBADF54-D015-4C7C-BE08-DD8A1B05D213}" type="datetime1">
              <a:rPr lang="en-US"/>
              <a:pPr>
                <a:defRPr/>
              </a:pPr>
              <a:t>8/28/2024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Introduction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2-</a:t>
            </a:r>
            <a:fld id="{7906EF89-C7DB-4D24-BB33-13FAA0817F7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B6C8852-863C-4F6F-B3F9-59E663C7549A}" type="datetime1">
              <a:rPr lang="en-US"/>
              <a:pPr>
                <a:defRPr/>
              </a:pPr>
              <a:t>8/28/2024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Introduction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1-</a:t>
            </a:r>
            <a:fld id="{F17332AC-8096-497C-AE0B-FD623204781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362700" y="228600"/>
            <a:ext cx="1943100" cy="603091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3400" y="228600"/>
            <a:ext cx="5676900" cy="603091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6390203-FE4E-47FB-8153-9787E0771109}" type="datetime1">
              <a:rPr lang="en-US"/>
              <a:pPr>
                <a:defRPr/>
              </a:pPr>
              <a:t>8/28/2024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Introduction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1-</a:t>
            </a:r>
            <a:fld id="{B7AB0BB5-034B-4097-A100-5853ECA243E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286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400" y="1611313"/>
            <a:ext cx="3810000" cy="464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495800" y="1611313"/>
            <a:ext cx="3810000" cy="22479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495800" y="4011613"/>
            <a:ext cx="3810000" cy="22479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8085C9B-6BC5-4E98-AB8C-5749033C65ED}" type="datetime1">
              <a:rPr lang="en-US"/>
              <a:pPr>
                <a:defRPr/>
              </a:pPr>
              <a:t>8/28/2024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Introduction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</a:t>
            </a:r>
            <a:fld id="{E84F8E59-E693-4A17-8CD1-C4C7D844F2C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Network Layer</a:t>
            </a: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4-</a:t>
            </a:r>
            <a:fld id="{C85180EC-1602-465D-B90F-E8A129E84D7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Network Layer</a:t>
            </a: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4-</a:t>
            </a:r>
            <a:fld id="{486B19FA-2707-40B8-B34D-2F0469A6FF1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Network Layer</a:t>
            </a: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4-</a:t>
            </a:r>
            <a:fld id="{AEA6B194-CE8E-43AE-9548-01246FF6CFA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400" y="1600200"/>
            <a:ext cx="3810000" cy="4648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95800" y="1600200"/>
            <a:ext cx="3810000" cy="4648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Network Layer</a:t>
            </a: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4-</a:t>
            </a:r>
            <a:fld id="{398C65A2-5ABC-4154-93A2-EEF99A3AB13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Network Layer</a:t>
            </a:r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4-</a:t>
            </a:r>
            <a:fld id="{7C3B74B7-5C72-482E-A52A-A84E6694516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Network Layer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4-</a:t>
            </a:r>
            <a:fld id="{135F7337-4BF5-4160-9271-20BF65AA2DA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Network Layer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4-</a:t>
            </a:r>
            <a:fld id="{08F34EC0-7CE4-4055-B840-F2DA0DCD4B2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07F849D-5867-4EB9-B778-2F146895E5A8}" type="datetime1">
              <a:rPr lang="en-US"/>
              <a:pPr>
                <a:defRPr/>
              </a:pPr>
              <a:t>8/28/2024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Introduction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2-</a:t>
            </a:r>
            <a:fld id="{760981DB-57D3-4F76-9AEE-4F3A45A07D7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Network Layer</a:t>
            </a: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4-</a:t>
            </a:r>
            <a:fld id="{E99652A2-EE48-4144-8147-C29E2C61A8D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Network Layer</a:t>
            </a: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4-</a:t>
            </a:r>
            <a:fld id="{ADFE8098-7FC3-4328-8A49-55E9D342C15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Network Layer</a:t>
            </a: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4-</a:t>
            </a:r>
            <a:fld id="{D242F348-B418-492E-B75F-7028ADFCDA0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362700" y="228600"/>
            <a:ext cx="1943100" cy="6019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3400" y="228600"/>
            <a:ext cx="5676900" cy="6019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Network Layer</a:t>
            </a: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4-</a:t>
            </a:r>
            <a:fld id="{0725C38A-2424-45F7-B92B-87A2E8E5C9C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286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533400" y="1600200"/>
            <a:ext cx="3810000" cy="464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95800" y="1600200"/>
            <a:ext cx="3810000" cy="464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Network Layer</a:t>
            </a: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4-</a:t>
            </a:r>
            <a:fld id="{2D958765-5A1F-4AC0-8AF5-5CF8CF84FE1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8A5753B-06B0-4C47-9AAD-2E65301246D4}" type="datetime1">
              <a:rPr lang="en-US"/>
              <a:pPr>
                <a:defRPr/>
              </a:pPr>
              <a:t>8/28/2024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Introduction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2-</a:t>
            </a:r>
            <a:fld id="{4CAFB9A0-0B4C-4D92-BBEF-DC1029C8B66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400" y="1611313"/>
            <a:ext cx="3810000" cy="4648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95800" y="1611313"/>
            <a:ext cx="3810000" cy="4648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482A206-C634-4689-BF07-8B2682B675DA}" type="datetime1">
              <a:rPr lang="en-US"/>
              <a:pPr>
                <a:defRPr/>
              </a:pPr>
              <a:t>8/28/2024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Introduction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2-</a:t>
            </a:r>
            <a:fld id="{EB0ADD1A-7A79-4A80-87B6-ED100FC0314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640B3DD-AEB4-4B96-8837-B07087E88789}" type="datetime1">
              <a:rPr lang="en-US"/>
              <a:pPr>
                <a:defRPr/>
              </a:pPr>
              <a:t>8/28/2024</a:t>
            </a:fld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Introduction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2-</a:t>
            </a:r>
            <a:fld id="{5AEE3A22-03A8-493B-BD74-5F02CAF1AEE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680B0BC-B796-49E1-8C86-0DC2EA143029}" type="datetime1">
              <a:rPr lang="en-US"/>
              <a:pPr>
                <a:defRPr/>
              </a:pPr>
              <a:t>8/28/2024</a:t>
            </a:fld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Introduction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2-</a:t>
            </a:r>
            <a:fld id="{52854CCD-52CE-4384-8CEC-AF0747C7CC8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1E428F-6C25-48C7-B68C-8B9FFB70C6A5}" type="datetime1">
              <a:rPr lang="en-US"/>
              <a:pPr>
                <a:defRPr/>
              </a:pPr>
              <a:t>8/28/2024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Introduction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1-</a:t>
            </a:r>
            <a:fld id="{23704C81-181E-4211-8029-276FA22B4E4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A92329-6B67-4565-AED7-A38769DD4E9E}" type="datetime1">
              <a:rPr lang="en-US"/>
              <a:pPr>
                <a:defRPr/>
              </a:pPr>
              <a:t>8/28/2024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Introduction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1-</a:t>
            </a:r>
            <a:fld id="{61C4D59A-C621-44A0-8814-42226FE3C05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B077430-9D18-485F-A78F-3ED810A5180D}" type="datetime1">
              <a:rPr lang="en-US"/>
              <a:pPr>
                <a:defRPr/>
              </a:pPr>
              <a:t>8/28/2024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Introduction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2-</a:t>
            </a:r>
            <a:fld id="{1326735B-8ADF-4BCC-8C70-6BCEAE5D791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33400" y="2286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33400" y="1611313"/>
            <a:ext cx="7772400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Times New Roman" pitchFamily="18" charset="0"/>
              </a:defRPr>
            </a:lvl1pPr>
          </a:lstStyle>
          <a:p>
            <a:pPr>
              <a:defRPr/>
            </a:pPr>
            <a:fld id="{D86170E5-5B2C-4AF9-909F-560B2268FC39}" type="datetime1">
              <a:rPr lang="en-US"/>
              <a:pPr>
                <a:defRPr/>
              </a:pPr>
              <a:t>8/28/2024</a:t>
            </a:fld>
            <a:endParaRPr lang="en-US"/>
          </a:p>
        </p:txBody>
      </p:sp>
      <p:sp>
        <p:nvSpPr>
          <p:cNvPr id="19558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5576888" y="6467475"/>
            <a:ext cx="2895600" cy="287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ahoma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Introduction</a:t>
            </a:r>
          </a:p>
        </p:txBody>
      </p:sp>
      <p:sp>
        <p:nvSpPr>
          <p:cNvPr id="19559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324850" y="6462713"/>
            <a:ext cx="676275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Tahoma" pitchFamily="34" charset="0"/>
              </a:defRPr>
            </a:lvl1pPr>
          </a:lstStyle>
          <a:p>
            <a:pPr>
              <a:defRPr/>
            </a:pPr>
            <a:r>
              <a:rPr lang="en-US"/>
              <a:t>2-</a:t>
            </a:r>
            <a:fld id="{A17DC9C5-AD72-4829-8E19-B718C64BE3D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333" r:id="rId1"/>
    <p:sldLayoutId id="2147484334" r:id="rId2"/>
    <p:sldLayoutId id="2147484335" r:id="rId3"/>
    <p:sldLayoutId id="2147484336" r:id="rId4"/>
    <p:sldLayoutId id="2147484337" r:id="rId5"/>
    <p:sldLayoutId id="2147484338" r:id="rId6"/>
    <p:sldLayoutId id="2147484352" r:id="rId7"/>
    <p:sldLayoutId id="2147484353" r:id="rId8"/>
    <p:sldLayoutId id="2147484339" r:id="rId9"/>
    <p:sldLayoutId id="2147484354" r:id="rId10"/>
    <p:sldLayoutId id="2147484355" r:id="rId11"/>
    <p:sldLayoutId id="2147484356" r:id="rId12"/>
  </p:sldLayoutIdLst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000099"/>
          </a:solidFill>
          <a:latin typeface="+mj-lt"/>
          <a:ea typeface="ＭＳ Ｐゴシック" charset="0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000099"/>
          </a:solidFill>
          <a:latin typeface="Gill Sans MT" pitchFamily="34" charset="0"/>
          <a:ea typeface="ＭＳ Ｐゴシック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000099"/>
          </a:solidFill>
          <a:latin typeface="Gill Sans MT" pitchFamily="34" charset="0"/>
          <a:ea typeface="ＭＳ Ｐゴシック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000099"/>
          </a:solidFill>
          <a:latin typeface="Gill Sans MT" pitchFamily="34" charset="0"/>
          <a:ea typeface="ＭＳ Ｐゴシック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000099"/>
          </a:solidFill>
          <a:latin typeface="Gill Sans MT" pitchFamily="34" charset="0"/>
          <a:ea typeface="ＭＳ Ｐゴシック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rgbClr val="000099"/>
          </a:solidFill>
          <a:latin typeface="Gill Sans MT" pitchFamily="34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rgbClr val="000099"/>
          </a:solidFill>
          <a:latin typeface="Gill Sans MT" pitchFamily="34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rgbClr val="000099"/>
          </a:solidFill>
          <a:latin typeface="Gill Sans MT" pitchFamily="34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rgbClr val="000099"/>
          </a:solidFill>
          <a:latin typeface="Gill Sans MT" pitchFamily="34" charset="0"/>
          <a:cs typeface="Arial" charset="0"/>
        </a:defRPr>
      </a:lvl9pPr>
    </p:titleStyle>
    <p:bodyStyle>
      <a:lvl1pPr marL="342900" indent="-342900" algn="l" rtl="0" eaLnBrk="0" fontAlgn="base" hangingPunct="0">
        <a:lnSpc>
          <a:spcPct val="85000"/>
        </a:lnSpc>
        <a:spcBef>
          <a:spcPct val="20000"/>
        </a:spcBef>
        <a:spcAft>
          <a:spcPct val="0"/>
        </a:spcAft>
        <a:buClr>
          <a:srgbClr val="000099"/>
        </a:buClr>
        <a:buSzPct val="65000"/>
        <a:buFont typeface="Wingdings" pitchFamily="2" charset="2"/>
        <a:buChar char="v"/>
        <a:defRPr sz="2800">
          <a:solidFill>
            <a:schemeClr val="tx1"/>
          </a:solidFill>
          <a:latin typeface="+mn-lt"/>
          <a:ea typeface="ＭＳ Ｐゴシック" charset="0"/>
          <a:cs typeface="+mn-cs"/>
        </a:defRPr>
      </a:lvl1pPr>
      <a:lvl2pPr marL="742950" indent="-285750" algn="l" rtl="0" eaLnBrk="0" fontAlgn="base" hangingPunct="0">
        <a:lnSpc>
          <a:spcPct val="85000"/>
        </a:lnSpc>
        <a:spcBef>
          <a:spcPct val="20000"/>
        </a:spcBef>
        <a:spcAft>
          <a:spcPct val="0"/>
        </a:spcAft>
        <a:buClr>
          <a:srgbClr val="000099"/>
        </a:buClr>
        <a:buFont typeface="Wingdings" pitchFamily="2" charset="2"/>
        <a:buChar char="§"/>
        <a:defRPr sz="2400">
          <a:solidFill>
            <a:schemeClr val="tx1"/>
          </a:solidFill>
          <a:latin typeface="+mn-lt"/>
          <a:ea typeface="Arial" charset="0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Comic Sans MS" pitchFamily="66" charset="0"/>
          <a:ea typeface="Arial" charset="0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Times New Roman" pitchFamily="18" charset="0"/>
          <a:ea typeface="Arial" charset="0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  <a:ea typeface="Arial" charset="0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33400" y="2286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33400" y="1600200"/>
            <a:ext cx="7772400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rgbClr val="000000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1" name="Rectangle 7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5532438" y="6467475"/>
            <a:ext cx="2895600" cy="287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000000"/>
                </a:solidFill>
                <a:latin typeface="Tahoma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Network Layer</a:t>
            </a:r>
          </a:p>
        </p:txBody>
      </p:sp>
      <p:sp>
        <p:nvSpPr>
          <p:cNvPr id="1032" name="Rectangle 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324850" y="6462713"/>
            <a:ext cx="676275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000000"/>
                </a:solidFill>
                <a:latin typeface="Tahoma" pitchFamily="34" charset="0"/>
              </a:defRPr>
            </a:lvl1pPr>
          </a:lstStyle>
          <a:p>
            <a:pPr>
              <a:defRPr/>
            </a:pPr>
            <a:r>
              <a:rPr lang="en-US"/>
              <a:t>4-</a:t>
            </a:r>
            <a:fld id="{8C57DC05-B17D-4B0C-80C5-0F950FC9542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340" r:id="rId1"/>
    <p:sldLayoutId id="2147484341" r:id="rId2"/>
    <p:sldLayoutId id="2147484342" r:id="rId3"/>
    <p:sldLayoutId id="2147484343" r:id="rId4"/>
    <p:sldLayoutId id="2147484344" r:id="rId5"/>
    <p:sldLayoutId id="2147484345" r:id="rId6"/>
    <p:sldLayoutId id="2147484346" r:id="rId7"/>
    <p:sldLayoutId id="2147484347" r:id="rId8"/>
    <p:sldLayoutId id="2147484348" r:id="rId9"/>
    <p:sldLayoutId id="2147484349" r:id="rId10"/>
    <p:sldLayoutId id="2147484350" r:id="rId11"/>
    <p:sldLayoutId id="2147484351" r:id="rId12"/>
  </p:sldLayoutIdLst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000099"/>
          </a:solidFill>
          <a:latin typeface="+mj-lt"/>
          <a:ea typeface="ＭＳ Ｐゴシック" charset="0"/>
          <a:cs typeface="ＭＳ Ｐゴシック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000099"/>
          </a:solidFill>
          <a:latin typeface="Gill Sans MT" pitchFamily="34" charset="0"/>
          <a:ea typeface="ＭＳ Ｐゴシック" charset="0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000099"/>
          </a:solidFill>
          <a:latin typeface="Gill Sans MT" pitchFamily="34" charset="0"/>
          <a:ea typeface="ＭＳ Ｐゴシック" charset="0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000099"/>
          </a:solidFill>
          <a:latin typeface="Gill Sans MT" pitchFamily="34" charset="0"/>
          <a:ea typeface="ＭＳ Ｐゴシック" charset="0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000099"/>
          </a:solidFill>
          <a:latin typeface="Gill Sans MT" pitchFamily="34" charset="0"/>
          <a:ea typeface="ＭＳ Ｐゴシック" charset="0"/>
          <a:cs typeface="ＭＳ Ｐゴシック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000099"/>
          </a:solidFill>
          <a:latin typeface="Gill Sans MT" pitchFamily="34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000099"/>
          </a:solidFill>
          <a:latin typeface="Gill Sans MT" pitchFamily="34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000099"/>
          </a:solidFill>
          <a:latin typeface="Gill Sans MT" pitchFamily="34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000099"/>
          </a:solidFill>
          <a:latin typeface="Gill Sans MT" pitchFamily="34" charset="0"/>
        </a:defRPr>
      </a:lvl9pPr>
    </p:titleStyle>
    <p:bodyStyle>
      <a:lvl1pPr marL="342900" indent="-342900" algn="l" rtl="0" eaLnBrk="0" fontAlgn="base" hangingPunct="0">
        <a:lnSpc>
          <a:spcPct val="85000"/>
        </a:lnSpc>
        <a:spcBef>
          <a:spcPct val="20000"/>
        </a:spcBef>
        <a:spcAft>
          <a:spcPct val="0"/>
        </a:spcAft>
        <a:buClr>
          <a:srgbClr val="000099"/>
        </a:buClr>
        <a:buSzPct val="65000"/>
        <a:buFont typeface="Wingdings" pitchFamily="2" charset="2"/>
        <a:buChar char="v"/>
        <a:defRPr sz="28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0" fontAlgn="base" hangingPunct="0">
        <a:lnSpc>
          <a:spcPct val="85000"/>
        </a:lnSpc>
        <a:spcBef>
          <a:spcPct val="20000"/>
        </a:spcBef>
        <a:spcAft>
          <a:spcPct val="0"/>
        </a:spcAft>
        <a:buClr>
          <a:srgbClr val="000099"/>
        </a:buClr>
        <a:buFont typeface="Wingdings" pitchFamily="2" charset="2"/>
        <a:buChar char="§"/>
        <a:defRPr sz="2400">
          <a:solidFill>
            <a:schemeClr val="tx1"/>
          </a:solidFill>
          <a:latin typeface="+mn-lt"/>
          <a:ea typeface="ＭＳ Ｐゴシック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Comic Sans MS" pitchFamily="66" charset="0"/>
          <a:ea typeface="ＭＳ Ｐゴシック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Times New Roman" pitchFamily="18" charset="0"/>
          <a:ea typeface="ＭＳ Ｐゴシック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  <a:ea typeface="ＭＳ Ｐゴシック" charset="0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3" Type="http://schemas.openxmlformats.org/officeDocument/2006/relationships/image" Target="../media/image2.png"/><Relationship Id="rId21" Type="http://schemas.openxmlformats.org/officeDocument/2006/relationships/image" Target="../media/image21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19" Type="http://schemas.openxmlformats.org/officeDocument/2006/relationships/image" Target="../media/image19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Relationship Id="rId22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3" Type="http://schemas.openxmlformats.org/officeDocument/2006/relationships/image" Target="../media/image2.png"/><Relationship Id="rId21" Type="http://schemas.openxmlformats.org/officeDocument/2006/relationships/image" Target="../media/image21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19" Type="http://schemas.openxmlformats.org/officeDocument/2006/relationships/image" Target="../media/image19.png"/><Relationship Id="rId4" Type="http://schemas.openxmlformats.org/officeDocument/2006/relationships/image" Target="../media/image36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Relationship Id="rId22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6.png"/><Relationship Id="rId3" Type="http://schemas.openxmlformats.org/officeDocument/2006/relationships/image" Target="../media/image10.png"/><Relationship Id="rId7" Type="http://schemas.openxmlformats.org/officeDocument/2006/relationships/image" Target="../media/image6.png"/><Relationship Id="rId12" Type="http://schemas.openxmlformats.org/officeDocument/2006/relationships/image" Target="../media/image15.png"/><Relationship Id="rId17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4.png"/><Relationship Id="rId5" Type="http://schemas.openxmlformats.org/officeDocument/2006/relationships/image" Target="../media/image36.png"/><Relationship Id="rId15" Type="http://schemas.openxmlformats.org/officeDocument/2006/relationships/image" Target="../media/image19.png"/><Relationship Id="rId10" Type="http://schemas.openxmlformats.org/officeDocument/2006/relationships/image" Target="../media/image9.png"/><Relationship Id="rId4" Type="http://schemas.openxmlformats.org/officeDocument/2006/relationships/image" Target="../media/image2.png"/><Relationship Id="rId9" Type="http://schemas.openxmlformats.org/officeDocument/2006/relationships/image" Target="../media/image37.png"/><Relationship Id="rId14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png"/><Relationship Id="rId4" Type="http://schemas.openxmlformats.org/officeDocument/2006/relationships/image" Target="../media/image39.w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2.png"/><Relationship Id="rId4" Type="http://schemas.openxmlformats.org/officeDocument/2006/relationships/image" Target="../media/image4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2.png"/><Relationship Id="rId4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2.png"/><Relationship Id="rId7" Type="http://schemas.openxmlformats.org/officeDocument/2006/relationships/image" Target="../media/image46.png"/><Relationship Id="rId12" Type="http://schemas.openxmlformats.org/officeDocument/2006/relationships/image" Target="../media/image50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11" Type="http://schemas.openxmlformats.org/officeDocument/2006/relationships/image" Target="../media/image49.jpeg"/><Relationship Id="rId5" Type="http://schemas.openxmlformats.org/officeDocument/2006/relationships/image" Target="../media/image44.png"/><Relationship Id="rId10" Type="http://schemas.openxmlformats.org/officeDocument/2006/relationships/image" Target="../media/image40.png"/><Relationship Id="rId4" Type="http://schemas.openxmlformats.org/officeDocument/2006/relationships/image" Target="../media/image10.png"/><Relationship Id="rId9" Type="http://schemas.openxmlformats.org/officeDocument/2006/relationships/image" Target="../media/image4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2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44.png"/><Relationship Id="rId10" Type="http://schemas.openxmlformats.org/officeDocument/2006/relationships/image" Target="../media/image54.wmf"/><Relationship Id="rId4" Type="http://schemas.openxmlformats.org/officeDocument/2006/relationships/image" Target="../media/image10.png"/><Relationship Id="rId9" Type="http://schemas.openxmlformats.org/officeDocument/2006/relationships/oleObject" Target="../embeddings/oleObject3.bin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2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10" Type="http://schemas.openxmlformats.org/officeDocument/2006/relationships/image" Target="../media/image60.png"/><Relationship Id="rId4" Type="http://schemas.openxmlformats.org/officeDocument/2006/relationships/image" Target="../media/image55.png"/><Relationship Id="rId9" Type="http://schemas.openxmlformats.org/officeDocument/2006/relationships/image" Target="../media/image5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2.png"/><Relationship Id="rId3" Type="http://schemas.openxmlformats.org/officeDocument/2006/relationships/image" Target="../media/image44.png"/><Relationship Id="rId7" Type="http://schemas.openxmlformats.org/officeDocument/2006/relationships/image" Target="../media/image64.png"/><Relationship Id="rId12" Type="http://schemas.openxmlformats.org/officeDocument/2006/relationships/image" Target="../media/image69.png"/><Relationship Id="rId2" Type="http://schemas.openxmlformats.org/officeDocument/2006/relationships/image" Target="../media/image10.png"/><Relationship Id="rId16" Type="http://schemas.openxmlformats.org/officeDocument/2006/relationships/image" Target="../media/image7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11" Type="http://schemas.openxmlformats.org/officeDocument/2006/relationships/image" Target="../media/image68.png"/><Relationship Id="rId5" Type="http://schemas.openxmlformats.org/officeDocument/2006/relationships/image" Target="../media/image62.png"/><Relationship Id="rId15" Type="http://schemas.openxmlformats.org/officeDocument/2006/relationships/image" Target="../media/image70.png"/><Relationship Id="rId10" Type="http://schemas.openxmlformats.org/officeDocument/2006/relationships/image" Target="../media/image67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Relationship Id="rId14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13" Type="http://schemas.openxmlformats.org/officeDocument/2006/relationships/image" Target="../media/image79.png"/><Relationship Id="rId3" Type="http://schemas.openxmlformats.org/officeDocument/2006/relationships/image" Target="../media/image2.png"/><Relationship Id="rId7" Type="http://schemas.openxmlformats.org/officeDocument/2006/relationships/image" Target="../media/image74.png"/><Relationship Id="rId12" Type="http://schemas.openxmlformats.org/officeDocument/2006/relationships/image" Target="../media/image4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.png"/><Relationship Id="rId11" Type="http://schemas.openxmlformats.org/officeDocument/2006/relationships/image" Target="../media/image78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10" Type="http://schemas.openxmlformats.org/officeDocument/2006/relationships/image" Target="../media/image77.png"/><Relationship Id="rId4" Type="http://schemas.openxmlformats.org/officeDocument/2006/relationships/image" Target="../media/image72.png"/><Relationship Id="rId9" Type="http://schemas.openxmlformats.org/officeDocument/2006/relationships/image" Target="../media/image76.png"/><Relationship Id="rId14" Type="http://schemas.openxmlformats.org/officeDocument/2006/relationships/image" Target="../media/image8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2.png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4.jpeg"/><Relationship Id="rId5" Type="http://schemas.openxmlformats.org/officeDocument/2006/relationships/hyperlink" Target="http://en.wikipedia.org/wiki/File:Microwave_tower_silhouette.jpg" TargetMode="External"/><Relationship Id="rId4" Type="http://schemas.openxmlformats.org/officeDocument/2006/relationships/image" Target="../media/image8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13" Type="http://schemas.openxmlformats.org/officeDocument/2006/relationships/image" Target="../media/image93.png"/><Relationship Id="rId3" Type="http://schemas.openxmlformats.org/officeDocument/2006/relationships/image" Target="../media/image10.png"/><Relationship Id="rId7" Type="http://schemas.openxmlformats.org/officeDocument/2006/relationships/image" Target="../media/image87.png"/><Relationship Id="rId12" Type="http://schemas.openxmlformats.org/officeDocument/2006/relationships/image" Target="../media/image9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6.png"/><Relationship Id="rId11" Type="http://schemas.openxmlformats.org/officeDocument/2006/relationships/image" Target="../media/image91.png"/><Relationship Id="rId5" Type="http://schemas.openxmlformats.org/officeDocument/2006/relationships/image" Target="../media/image85.png"/><Relationship Id="rId10" Type="http://schemas.openxmlformats.org/officeDocument/2006/relationships/image" Target="../media/image90.png"/><Relationship Id="rId4" Type="http://schemas.openxmlformats.org/officeDocument/2006/relationships/image" Target="../media/image11.png"/><Relationship Id="rId9" Type="http://schemas.openxmlformats.org/officeDocument/2006/relationships/image" Target="../media/image89.png"/><Relationship Id="rId1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4.jpeg"/><Relationship Id="rId4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2.png"/><Relationship Id="rId7" Type="http://schemas.openxmlformats.org/officeDocument/2006/relationships/image" Target="../media/image98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3" Type="http://schemas.openxmlformats.org/officeDocument/2006/relationships/image" Target="../media/image2.png"/><Relationship Id="rId21" Type="http://schemas.openxmlformats.org/officeDocument/2006/relationships/image" Target="../media/image21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19" Type="http://schemas.openxmlformats.org/officeDocument/2006/relationships/image" Target="../media/image19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Relationship Id="rId22" Type="http://schemas.openxmlformats.org/officeDocument/2006/relationships/image" Target="../media/image2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9.w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1.png"/><Relationship Id="rId18" Type="http://schemas.openxmlformats.org/officeDocument/2006/relationships/image" Target="../media/image18.png"/><Relationship Id="rId26" Type="http://schemas.openxmlformats.org/officeDocument/2006/relationships/image" Target="../media/image26.png"/><Relationship Id="rId3" Type="http://schemas.openxmlformats.org/officeDocument/2006/relationships/image" Target="../media/image13.png"/><Relationship Id="rId21" Type="http://schemas.openxmlformats.org/officeDocument/2006/relationships/image" Target="../media/image21.png"/><Relationship Id="rId7" Type="http://schemas.openxmlformats.org/officeDocument/2006/relationships/image" Target="../media/image4.png"/><Relationship Id="rId12" Type="http://schemas.openxmlformats.org/officeDocument/2006/relationships/image" Target="../media/image9.png"/><Relationship Id="rId17" Type="http://schemas.openxmlformats.org/officeDocument/2006/relationships/image" Target="../media/image17.png"/><Relationship Id="rId25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11" Type="http://schemas.openxmlformats.org/officeDocument/2006/relationships/image" Target="../media/image8.png"/><Relationship Id="rId24" Type="http://schemas.openxmlformats.org/officeDocument/2006/relationships/image" Target="../media/image24.png"/><Relationship Id="rId5" Type="http://schemas.openxmlformats.org/officeDocument/2006/relationships/image" Target="../media/image12.png"/><Relationship Id="rId15" Type="http://schemas.openxmlformats.org/officeDocument/2006/relationships/image" Target="../media/image15.png"/><Relationship Id="rId23" Type="http://schemas.openxmlformats.org/officeDocument/2006/relationships/image" Target="../media/image23.png"/><Relationship Id="rId10" Type="http://schemas.openxmlformats.org/officeDocument/2006/relationships/image" Target="../media/image7.png"/><Relationship Id="rId19" Type="http://schemas.openxmlformats.org/officeDocument/2006/relationships/image" Target="../media/image19.png"/><Relationship Id="rId4" Type="http://schemas.openxmlformats.org/officeDocument/2006/relationships/image" Target="../media/image10.png"/><Relationship Id="rId9" Type="http://schemas.openxmlformats.org/officeDocument/2006/relationships/image" Target="../media/image6.png"/><Relationship Id="rId14" Type="http://schemas.openxmlformats.org/officeDocument/2006/relationships/image" Target="../media/image14.png"/><Relationship Id="rId22" Type="http://schemas.openxmlformats.org/officeDocument/2006/relationships/image" Target="../media/image22.png"/><Relationship Id="rId27" Type="http://schemas.openxmlformats.org/officeDocument/2006/relationships/image" Target="../media/image27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.png"/><Relationship Id="rId7" Type="http://schemas.openxmlformats.org/officeDocument/2006/relationships/oleObject" Target="../embeddings/oleObject1.bin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jpeg"/><Relationship Id="rId5" Type="http://schemas.openxmlformats.org/officeDocument/2006/relationships/image" Target="../media/image29.jpeg"/><Relationship Id="rId10" Type="http://schemas.openxmlformats.org/officeDocument/2006/relationships/image" Target="../media/image33.emf"/><Relationship Id="rId4" Type="http://schemas.openxmlformats.org/officeDocument/2006/relationships/image" Target="../media/image28.png"/><Relationship Id="rId9" Type="http://schemas.openxmlformats.org/officeDocument/2006/relationships/image" Target="../media/image32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jpe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2.wmf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wmf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2.wmf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3" Type="http://schemas.openxmlformats.org/officeDocument/2006/relationships/image" Target="../media/image2.png"/><Relationship Id="rId21" Type="http://schemas.openxmlformats.org/officeDocument/2006/relationships/image" Target="../media/image21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19" Type="http://schemas.openxmlformats.org/officeDocument/2006/relationships/image" Target="../media/image19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Relationship Id="rId22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Footer Placeholder 2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>
                <a:ea typeface="ＭＳ Ｐゴシック" pitchFamily="34" charset="-128"/>
              </a:rPr>
              <a:t>Introduction</a:t>
            </a:r>
          </a:p>
        </p:txBody>
      </p:sp>
      <p:sp>
        <p:nvSpPr>
          <p:cNvPr id="11267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r>
              <a:rPr lang="en-US"/>
              <a:t>1-</a:t>
            </a:r>
            <a:fld id="{A101D728-64CC-4A77-86FF-DA4FD3AD2899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11268" name="Rectangle 3"/>
          <p:cNvSpPr>
            <a:spLocks noChangeArrowheads="1"/>
          </p:cNvSpPr>
          <p:nvPr/>
        </p:nvSpPr>
        <p:spPr bwMode="auto">
          <a:xfrm>
            <a:off x="371475" y="715963"/>
            <a:ext cx="4487863" cy="1724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1" hangingPunct="1">
              <a:lnSpc>
                <a:spcPct val="85000"/>
              </a:lnSpc>
            </a:pPr>
            <a:r>
              <a:rPr lang="en-US" sz="4400">
                <a:solidFill>
                  <a:srgbClr val="000099"/>
                </a:solidFill>
                <a:latin typeface="Gill Sans MT" pitchFamily="34" charset="0"/>
              </a:rPr>
              <a:t>Chapter 1</a:t>
            </a:r>
            <a:br>
              <a:rPr lang="en-US" sz="4800">
                <a:solidFill>
                  <a:srgbClr val="000099"/>
                </a:solidFill>
                <a:latin typeface="Gill Sans MT" pitchFamily="34" charset="0"/>
              </a:rPr>
            </a:br>
            <a:r>
              <a:rPr lang="en-US" sz="4400">
                <a:solidFill>
                  <a:srgbClr val="000099"/>
                </a:solidFill>
                <a:latin typeface="Gill Sans MT" pitchFamily="34" charset="0"/>
              </a:rPr>
              <a:t>Introduction</a:t>
            </a:r>
          </a:p>
        </p:txBody>
      </p:sp>
      <p:sp>
        <p:nvSpPr>
          <p:cNvPr id="11271" name="Text Box 7"/>
          <p:cNvSpPr txBox="1">
            <a:spLocks noChangeArrowheads="1"/>
          </p:cNvSpPr>
          <p:nvPr/>
        </p:nvSpPr>
        <p:spPr bwMode="auto">
          <a:xfrm>
            <a:off x="452438" y="5754059"/>
            <a:ext cx="5378450" cy="5632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173038" indent="-173038">
              <a:lnSpc>
                <a:spcPct val="85000"/>
              </a:lnSpc>
            </a:pPr>
            <a:endParaRPr lang="en-US" sz="1200" dirty="0"/>
          </a:p>
          <a:p>
            <a:pPr marL="173038" indent="-173038">
              <a:lnSpc>
                <a:spcPct val="85000"/>
              </a:lnSpc>
            </a:pPr>
            <a:r>
              <a:rPr lang="en-US" sz="1200" dirty="0"/>
              <a:t>     All material copyright 1996-2012</a:t>
            </a:r>
          </a:p>
          <a:p>
            <a:pPr marL="173038" indent="-173038">
              <a:lnSpc>
                <a:spcPct val="85000"/>
              </a:lnSpc>
            </a:pPr>
            <a:r>
              <a:rPr lang="en-US" sz="1200" dirty="0"/>
              <a:t>     J.F Kurose and K.W. Ross, All Rights Reserved</a:t>
            </a:r>
          </a:p>
        </p:txBody>
      </p:sp>
      <p:pic>
        <p:nvPicPr>
          <p:cNvPr id="11272" name="Picture 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2600" y="5942013"/>
            <a:ext cx="187325" cy="187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73" name="Picture 9" descr="underline_base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2438" y="2097088"/>
            <a:ext cx="3656012" cy="173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Introduction</a:t>
            </a:r>
          </a:p>
        </p:txBody>
      </p:sp>
      <p:sp>
        <p:nvSpPr>
          <p:cNvPr id="18435" name="Slide Number Placeholder 2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r>
              <a:rPr lang="en-US"/>
              <a:t>1-</a:t>
            </a:r>
            <a:fld id="{1DB3CA79-63D1-4D95-86CA-F653D79BF8E4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18436" name="Rectangle 3"/>
          <p:cNvSpPr>
            <a:spLocks noChangeArrowheads="1"/>
          </p:cNvSpPr>
          <p:nvPr/>
        </p:nvSpPr>
        <p:spPr bwMode="auto">
          <a:xfrm>
            <a:off x="2286000" y="2058988"/>
            <a:ext cx="4572000" cy="1385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buSzPct val="75000"/>
            </a:pPr>
            <a:r>
              <a:rPr lang="en-US" i="1">
                <a:solidFill>
                  <a:srgbClr val="C00000"/>
                </a:solidFill>
              </a:rPr>
              <a:t>Internet  standards</a:t>
            </a:r>
          </a:p>
          <a:p>
            <a:pPr lvl="1" eaLnBrk="1" hangingPunct="1"/>
            <a:r>
              <a:rPr lang="en-US" sz="2000"/>
              <a:t>RFC: Request for comments</a:t>
            </a:r>
          </a:p>
          <a:p>
            <a:pPr lvl="1" eaLnBrk="1" hangingPunct="1"/>
            <a:r>
              <a:rPr lang="en-US" sz="2000"/>
              <a:t>IETF: Internet Engineering Task Force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04800" y="169863"/>
            <a:ext cx="8382000" cy="846137"/>
          </a:xfrm>
        </p:spPr>
        <p:txBody>
          <a:bodyPr/>
          <a:lstStyle/>
          <a:p>
            <a:pPr eaLnBrk="1" hangingPunct="1"/>
            <a:r>
              <a:rPr lang="en-US" altLang="ja-JP" sz="3600">
                <a:ea typeface="ＭＳ Ｐゴシック" pitchFamily="34" charset="-128"/>
              </a:rPr>
              <a:t>Service view</a:t>
            </a:r>
            <a:endParaRPr lang="en-US">
              <a:ea typeface="ＭＳ Ｐゴシック" pitchFamily="34" charset="-128"/>
            </a:endParaRP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374650" y="1655763"/>
            <a:ext cx="4435475" cy="4105275"/>
          </a:xfrm>
        </p:spPr>
        <p:txBody>
          <a:bodyPr/>
          <a:lstStyle/>
          <a:p>
            <a:pPr eaLnBrk="1" hangingPunct="1">
              <a:buSzPct val="75000"/>
            </a:pPr>
            <a:r>
              <a:rPr lang="en-US" i="1">
                <a:solidFill>
                  <a:srgbClr val="CC0000"/>
                </a:solidFill>
                <a:ea typeface="ＭＳ Ｐゴシック" pitchFamily="34" charset="-128"/>
              </a:rPr>
              <a:t>Infrastructure that provides services to applications:</a:t>
            </a:r>
            <a:endParaRPr lang="en-US" sz="2400">
              <a:ea typeface="ＭＳ Ｐゴシック" pitchFamily="34" charset="-128"/>
            </a:endParaRPr>
          </a:p>
          <a:p>
            <a:pPr lvl="1" eaLnBrk="1" hangingPunct="1"/>
            <a:r>
              <a:rPr lang="en-US"/>
              <a:t>Web, VoIP, email, games, e-commerce, social nets, …</a:t>
            </a:r>
          </a:p>
          <a:p>
            <a:pPr eaLnBrk="1" hangingPunct="1">
              <a:buSzPct val="75000"/>
            </a:pPr>
            <a:r>
              <a:rPr lang="en-US" i="1">
                <a:solidFill>
                  <a:srgbClr val="CC0000"/>
                </a:solidFill>
                <a:ea typeface="ＭＳ Ｐゴシック" pitchFamily="34" charset="-128"/>
              </a:rPr>
              <a:t>provides programming interface to apps</a:t>
            </a:r>
          </a:p>
          <a:p>
            <a:pPr lvl="1" eaLnBrk="1" hangingPunct="1"/>
            <a:r>
              <a:rPr lang="en-US"/>
              <a:t>hooks that allow sending and receiving  app programs to </a:t>
            </a:r>
            <a:r>
              <a:rPr lang="ja-JP" altLang="en-US">
                <a:ea typeface="ＭＳ Ｐゴシック" pitchFamily="34" charset="-128"/>
              </a:rPr>
              <a:t>“</a:t>
            </a:r>
            <a:r>
              <a:rPr lang="en-US" altLang="ja-JP">
                <a:ea typeface="ＭＳ Ｐゴシック" pitchFamily="34" charset="-128"/>
              </a:rPr>
              <a:t>connect</a:t>
            </a:r>
            <a:r>
              <a:rPr lang="ja-JP" altLang="en-US">
                <a:ea typeface="ＭＳ Ｐゴシック" pitchFamily="34" charset="-128"/>
              </a:rPr>
              <a:t>”</a:t>
            </a:r>
            <a:r>
              <a:rPr lang="en-US" altLang="ja-JP">
                <a:ea typeface="ＭＳ Ｐゴシック" pitchFamily="34" charset="-128"/>
              </a:rPr>
              <a:t> to Internet</a:t>
            </a:r>
          </a:p>
          <a:p>
            <a:pPr lvl="1" eaLnBrk="1" hangingPunct="1"/>
            <a:r>
              <a:rPr lang="en-US"/>
              <a:t>provides service options, analogous to postal service</a:t>
            </a:r>
          </a:p>
        </p:txBody>
      </p:sp>
      <p:pic>
        <p:nvPicPr>
          <p:cNvPr id="19460" name="Picture 645" descr="underline_base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6088" y="782638"/>
            <a:ext cx="6548437" cy="173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9461" name="Group 725"/>
          <p:cNvGrpSpPr>
            <a:grpSpLocks/>
          </p:cNvGrpSpPr>
          <p:nvPr/>
        </p:nvGrpSpPr>
        <p:grpSpPr bwMode="auto">
          <a:xfrm>
            <a:off x="5167313" y="1395413"/>
            <a:ext cx="3551237" cy="4743450"/>
            <a:chOff x="5202238" y="1384300"/>
            <a:chExt cx="3551237" cy="4743450"/>
          </a:xfrm>
        </p:grpSpPr>
        <p:sp>
          <p:nvSpPr>
            <p:cNvPr id="19464" name="Freeform 415"/>
            <p:cNvSpPr>
              <a:spLocks/>
            </p:cNvSpPr>
            <p:nvPr/>
          </p:nvSpPr>
          <p:spPr bwMode="auto">
            <a:xfrm>
              <a:off x="7004050" y="3527425"/>
              <a:ext cx="1314450" cy="674688"/>
            </a:xfrm>
            <a:custGeom>
              <a:avLst/>
              <a:gdLst>
                <a:gd name="T0" fmla="*/ 2147483647 w 828"/>
                <a:gd name="T1" fmla="*/ 2147483647 h 425"/>
                <a:gd name="T2" fmla="*/ 2147483647 w 828"/>
                <a:gd name="T3" fmla="*/ 2147483647 h 425"/>
                <a:gd name="T4" fmla="*/ 2147483647 w 828"/>
                <a:gd name="T5" fmla="*/ 2147483647 h 425"/>
                <a:gd name="T6" fmla="*/ 2147483647 w 828"/>
                <a:gd name="T7" fmla="*/ 2147483647 h 425"/>
                <a:gd name="T8" fmla="*/ 2147483647 w 828"/>
                <a:gd name="T9" fmla="*/ 2147483647 h 425"/>
                <a:gd name="T10" fmla="*/ 2147483647 w 828"/>
                <a:gd name="T11" fmla="*/ 2147483647 h 425"/>
                <a:gd name="T12" fmla="*/ 2147483647 w 828"/>
                <a:gd name="T13" fmla="*/ 2147483647 h 425"/>
                <a:gd name="T14" fmla="*/ 2147483647 w 828"/>
                <a:gd name="T15" fmla="*/ 2147483647 h 425"/>
                <a:gd name="T16" fmla="*/ 2147483647 w 828"/>
                <a:gd name="T17" fmla="*/ 2147483647 h 425"/>
                <a:gd name="T18" fmla="*/ 2147483647 w 828"/>
                <a:gd name="T19" fmla="*/ 2147483647 h 425"/>
                <a:gd name="T20" fmla="*/ 2147483647 w 828"/>
                <a:gd name="T21" fmla="*/ 2147483647 h 425"/>
                <a:gd name="T22" fmla="*/ 2147483647 w 828"/>
                <a:gd name="T23" fmla="*/ 2147483647 h 42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828"/>
                <a:gd name="T37" fmla="*/ 0 h 425"/>
                <a:gd name="T38" fmla="*/ 828 w 828"/>
                <a:gd name="T39" fmla="*/ 425 h 425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828" h="425">
                  <a:moveTo>
                    <a:pt x="382" y="30"/>
                  </a:moveTo>
                  <a:cubicBezTo>
                    <a:pt x="350" y="29"/>
                    <a:pt x="413" y="30"/>
                    <a:pt x="370" y="30"/>
                  </a:cubicBezTo>
                  <a:cubicBezTo>
                    <a:pt x="327" y="30"/>
                    <a:pt x="187" y="16"/>
                    <a:pt x="126" y="32"/>
                  </a:cubicBezTo>
                  <a:cubicBezTo>
                    <a:pt x="65" y="48"/>
                    <a:pt x="12" y="86"/>
                    <a:pt x="6" y="126"/>
                  </a:cubicBezTo>
                  <a:cubicBezTo>
                    <a:pt x="0" y="166"/>
                    <a:pt x="44" y="231"/>
                    <a:pt x="92" y="274"/>
                  </a:cubicBezTo>
                  <a:cubicBezTo>
                    <a:pt x="140" y="317"/>
                    <a:pt x="217" y="360"/>
                    <a:pt x="292" y="384"/>
                  </a:cubicBezTo>
                  <a:cubicBezTo>
                    <a:pt x="367" y="408"/>
                    <a:pt x="472" y="425"/>
                    <a:pt x="540" y="416"/>
                  </a:cubicBezTo>
                  <a:cubicBezTo>
                    <a:pt x="608" y="407"/>
                    <a:pt x="659" y="371"/>
                    <a:pt x="698" y="330"/>
                  </a:cubicBezTo>
                  <a:cubicBezTo>
                    <a:pt x="737" y="289"/>
                    <a:pt x="760" y="221"/>
                    <a:pt x="776" y="170"/>
                  </a:cubicBezTo>
                  <a:cubicBezTo>
                    <a:pt x="792" y="119"/>
                    <a:pt x="828" y="44"/>
                    <a:pt x="792" y="22"/>
                  </a:cubicBezTo>
                  <a:cubicBezTo>
                    <a:pt x="756" y="0"/>
                    <a:pt x="630" y="37"/>
                    <a:pt x="560" y="38"/>
                  </a:cubicBezTo>
                  <a:cubicBezTo>
                    <a:pt x="490" y="39"/>
                    <a:pt x="414" y="31"/>
                    <a:pt x="382" y="30"/>
                  </a:cubicBezTo>
                  <a:close/>
                </a:path>
              </a:pathLst>
            </a:custGeom>
            <a:solidFill>
              <a:srgbClr val="00CC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465" name="Freeform 416"/>
            <p:cNvSpPr>
              <a:spLocks/>
            </p:cNvSpPr>
            <p:nvPr/>
          </p:nvSpPr>
          <p:spPr bwMode="auto">
            <a:xfrm>
              <a:off x="7023100" y="2001838"/>
              <a:ext cx="1730375" cy="1125538"/>
            </a:xfrm>
            <a:custGeom>
              <a:avLst/>
              <a:gdLst>
                <a:gd name="T0" fmla="*/ 2147483647 w 765"/>
                <a:gd name="T1" fmla="*/ 2147483647 h 459"/>
                <a:gd name="T2" fmla="*/ 2147483647 w 765"/>
                <a:gd name="T3" fmla="*/ 2147483647 h 459"/>
                <a:gd name="T4" fmla="*/ 2147483647 w 765"/>
                <a:gd name="T5" fmla="*/ 2147483647 h 459"/>
                <a:gd name="T6" fmla="*/ 2147483647 w 765"/>
                <a:gd name="T7" fmla="*/ 2147483647 h 459"/>
                <a:gd name="T8" fmla="*/ 2147483647 w 765"/>
                <a:gd name="T9" fmla="*/ 2147483647 h 459"/>
                <a:gd name="T10" fmla="*/ 2147483647 w 765"/>
                <a:gd name="T11" fmla="*/ 2147483647 h 459"/>
                <a:gd name="T12" fmla="*/ 2147483647 w 765"/>
                <a:gd name="T13" fmla="*/ 2147483647 h 459"/>
                <a:gd name="T14" fmla="*/ 2147483647 w 765"/>
                <a:gd name="T15" fmla="*/ 2147483647 h 459"/>
                <a:gd name="T16" fmla="*/ 2147483647 w 765"/>
                <a:gd name="T17" fmla="*/ 2147483647 h 459"/>
                <a:gd name="T18" fmla="*/ 2147483647 w 765"/>
                <a:gd name="T19" fmla="*/ 2147483647 h 459"/>
                <a:gd name="T20" fmla="*/ 2147483647 w 765"/>
                <a:gd name="T21" fmla="*/ 2147483647 h 459"/>
                <a:gd name="T22" fmla="*/ 2147483647 w 765"/>
                <a:gd name="T23" fmla="*/ 2147483647 h 459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765"/>
                <a:gd name="T37" fmla="*/ 0 h 459"/>
                <a:gd name="T38" fmla="*/ 765 w 765"/>
                <a:gd name="T39" fmla="*/ 459 h 459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765" h="459">
                  <a:moveTo>
                    <a:pt x="424" y="10"/>
                  </a:moveTo>
                  <a:cubicBezTo>
                    <a:pt x="362" y="16"/>
                    <a:pt x="343" y="55"/>
                    <a:pt x="288" y="70"/>
                  </a:cubicBezTo>
                  <a:cubicBezTo>
                    <a:pt x="233" y="85"/>
                    <a:pt x="142" y="56"/>
                    <a:pt x="96" y="100"/>
                  </a:cubicBezTo>
                  <a:cubicBezTo>
                    <a:pt x="50" y="144"/>
                    <a:pt x="0" y="279"/>
                    <a:pt x="14" y="336"/>
                  </a:cubicBezTo>
                  <a:cubicBezTo>
                    <a:pt x="28" y="393"/>
                    <a:pt x="125" y="429"/>
                    <a:pt x="180" y="444"/>
                  </a:cubicBezTo>
                  <a:cubicBezTo>
                    <a:pt x="235" y="459"/>
                    <a:pt x="279" y="426"/>
                    <a:pt x="346" y="426"/>
                  </a:cubicBezTo>
                  <a:cubicBezTo>
                    <a:pt x="413" y="426"/>
                    <a:pt x="525" y="443"/>
                    <a:pt x="584" y="444"/>
                  </a:cubicBezTo>
                  <a:cubicBezTo>
                    <a:pt x="643" y="445"/>
                    <a:pt x="670" y="446"/>
                    <a:pt x="698" y="434"/>
                  </a:cubicBezTo>
                  <a:cubicBezTo>
                    <a:pt x="726" y="422"/>
                    <a:pt x="743" y="418"/>
                    <a:pt x="752" y="372"/>
                  </a:cubicBezTo>
                  <a:cubicBezTo>
                    <a:pt x="761" y="326"/>
                    <a:pt x="765" y="214"/>
                    <a:pt x="750" y="158"/>
                  </a:cubicBezTo>
                  <a:cubicBezTo>
                    <a:pt x="735" y="102"/>
                    <a:pt x="716" y="58"/>
                    <a:pt x="662" y="34"/>
                  </a:cubicBezTo>
                  <a:cubicBezTo>
                    <a:pt x="608" y="10"/>
                    <a:pt x="505" y="0"/>
                    <a:pt x="424" y="1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CCFF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466" name="Freeform 417"/>
            <p:cNvSpPr>
              <a:spLocks/>
            </p:cNvSpPr>
            <p:nvPr/>
          </p:nvSpPr>
          <p:spPr bwMode="auto">
            <a:xfrm>
              <a:off x="5202238" y="1709738"/>
              <a:ext cx="1736725" cy="107156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19467" name="Group 418"/>
            <p:cNvGrpSpPr>
              <a:grpSpLocks/>
            </p:cNvGrpSpPr>
            <p:nvPr/>
          </p:nvGrpSpPr>
          <p:grpSpPr bwMode="auto">
            <a:xfrm>
              <a:off x="5278438" y="2974975"/>
              <a:ext cx="1458912" cy="933450"/>
              <a:chOff x="2889" y="1631"/>
              <a:chExt cx="980" cy="743"/>
            </a:xfrm>
          </p:grpSpPr>
          <p:sp>
            <p:nvSpPr>
              <p:cNvPr id="19817" name="Rectangle 419"/>
              <p:cNvSpPr>
                <a:spLocks noChangeArrowheads="1"/>
              </p:cNvSpPr>
              <p:nvPr/>
            </p:nvSpPr>
            <p:spPr bwMode="auto">
              <a:xfrm>
                <a:off x="3046" y="1841"/>
                <a:ext cx="663" cy="533"/>
              </a:xfrm>
              <a:prstGeom prst="rect">
                <a:avLst/>
              </a:prstGeom>
              <a:solidFill>
                <a:srgbClr val="00CC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818" name="AutoShape 420"/>
              <p:cNvSpPr>
                <a:spLocks noChangeArrowheads="1"/>
              </p:cNvSpPr>
              <p:nvPr/>
            </p:nvSpPr>
            <p:spPr bwMode="auto">
              <a:xfrm>
                <a:off x="2889" y="1631"/>
                <a:ext cx="980" cy="253"/>
              </a:xfrm>
              <a:prstGeom prst="triangle">
                <a:avLst>
                  <a:gd name="adj" fmla="val 50000"/>
                </a:avLst>
              </a:prstGeom>
              <a:solidFill>
                <a:srgbClr val="00CC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solidFill>
                    <a:srgbClr val="00CCFF"/>
                  </a:solidFill>
                </a:endParaRPr>
              </a:p>
            </p:txBody>
          </p:sp>
        </p:grpSp>
        <p:sp>
          <p:nvSpPr>
            <p:cNvPr id="19468" name="Line 421"/>
            <p:cNvSpPr>
              <a:spLocks noChangeShapeType="1"/>
            </p:cNvSpPr>
            <p:nvPr/>
          </p:nvSpPr>
          <p:spPr bwMode="auto">
            <a:xfrm>
              <a:off x="7396163" y="3813175"/>
              <a:ext cx="163512" cy="1206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469" name="Line 422"/>
            <p:cNvSpPr>
              <a:spLocks noChangeShapeType="1"/>
            </p:cNvSpPr>
            <p:nvPr/>
          </p:nvSpPr>
          <p:spPr bwMode="auto">
            <a:xfrm>
              <a:off x="7493000" y="3733800"/>
              <a:ext cx="2794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470" name="Line 423"/>
            <p:cNvSpPr>
              <a:spLocks noChangeShapeType="1"/>
            </p:cNvSpPr>
            <p:nvPr/>
          </p:nvSpPr>
          <p:spPr bwMode="auto">
            <a:xfrm flipV="1">
              <a:off x="7729538" y="3819525"/>
              <a:ext cx="134937" cy="1047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471" name="Line 424"/>
            <p:cNvSpPr>
              <a:spLocks noChangeShapeType="1"/>
            </p:cNvSpPr>
            <p:nvPr/>
          </p:nvSpPr>
          <p:spPr bwMode="auto">
            <a:xfrm>
              <a:off x="6427788" y="3740150"/>
              <a:ext cx="67945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472" name="Line 425"/>
            <p:cNvSpPr>
              <a:spLocks noChangeShapeType="1"/>
            </p:cNvSpPr>
            <p:nvPr/>
          </p:nvSpPr>
          <p:spPr bwMode="auto">
            <a:xfrm>
              <a:off x="6723063" y="2587625"/>
              <a:ext cx="509587" cy="31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473" name="Line 426"/>
            <p:cNvSpPr>
              <a:spLocks noChangeShapeType="1"/>
            </p:cNvSpPr>
            <p:nvPr/>
          </p:nvSpPr>
          <p:spPr bwMode="auto">
            <a:xfrm>
              <a:off x="6289675" y="2403475"/>
              <a:ext cx="152400" cy="952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474" name="Freeform 427"/>
            <p:cNvSpPr>
              <a:spLocks/>
            </p:cNvSpPr>
            <p:nvPr/>
          </p:nvSpPr>
          <p:spPr bwMode="auto">
            <a:xfrm>
              <a:off x="5497513" y="4378325"/>
              <a:ext cx="3079750" cy="1665288"/>
            </a:xfrm>
            <a:custGeom>
              <a:avLst/>
              <a:gdLst>
                <a:gd name="T0" fmla="*/ 2147483647 w 1940"/>
                <a:gd name="T1" fmla="*/ 2147483647 h 1049"/>
                <a:gd name="T2" fmla="*/ 2147483647 w 1940"/>
                <a:gd name="T3" fmla="*/ 2147483647 h 1049"/>
                <a:gd name="T4" fmla="*/ 2147483647 w 1940"/>
                <a:gd name="T5" fmla="*/ 2147483647 h 1049"/>
                <a:gd name="T6" fmla="*/ 2147483647 w 1940"/>
                <a:gd name="T7" fmla="*/ 2147483647 h 1049"/>
                <a:gd name="T8" fmla="*/ 2147483647 w 1940"/>
                <a:gd name="T9" fmla="*/ 2147483647 h 1049"/>
                <a:gd name="T10" fmla="*/ 2147483647 w 1940"/>
                <a:gd name="T11" fmla="*/ 2147483647 h 1049"/>
                <a:gd name="T12" fmla="*/ 2147483647 w 1940"/>
                <a:gd name="T13" fmla="*/ 2147483647 h 1049"/>
                <a:gd name="T14" fmla="*/ 2147483647 w 1940"/>
                <a:gd name="T15" fmla="*/ 2147483647 h 1049"/>
                <a:gd name="T16" fmla="*/ 2147483647 w 1940"/>
                <a:gd name="T17" fmla="*/ 2147483647 h 1049"/>
                <a:gd name="T18" fmla="*/ 2147483647 w 1940"/>
                <a:gd name="T19" fmla="*/ 2147483647 h 1049"/>
                <a:gd name="T20" fmla="*/ 2147483647 w 1940"/>
                <a:gd name="T21" fmla="*/ 2147483647 h 1049"/>
                <a:gd name="T22" fmla="*/ 2147483647 w 1940"/>
                <a:gd name="T23" fmla="*/ 2147483647 h 1049"/>
                <a:gd name="T24" fmla="*/ 2147483647 w 1940"/>
                <a:gd name="T25" fmla="*/ 2147483647 h 1049"/>
                <a:gd name="T26" fmla="*/ 2147483647 w 1940"/>
                <a:gd name="T27" fmla="*/ 2147483647 h 1049"/>
                <a:gd name="T28" fmla="*/ 2147483647 w 1940"/>
                <a:gd name="T29" fmla="*/ 2147483647 h 1049"/>
                <a:gd name="T30" fmla="*/ 2147483647 w 1940"/>
                <a:gd name="T31" fmla="*/ 2147483647 h 1049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940"/>
                <a:gd name="T49" fmla="*/ 0 h 1049"/>
                <a:gd name="T50" fmla="*/ 1940 w 1940"/>
                <a:gd name="T51" fmla="*/ 1049 h 1049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940" h="1049">
                  <a:moveTo>
                    <a:pt x="952" y="26"/>
                  </a:moveTo>
                  <a:cubicBezTo>
                    <a:pt x="867" y="45"/>
                    <a:pt x="832" y="118"/>
                    <a:pt x="755" y="125"/>
                  </a:cubicBezTo>
                  <a:cubicBezTo>
                    <a:pt x="678" y="132"/>
                    <a:pt x="587" y="72"/>
                    <a:pt x="488" y="68"/>
                  </a:cubicBezTo>
                  <a:cubicBezTo>
                    <a:pt x="389" y="64"/>
                    <a:pt x="237" y="48"/>
                    <a:pt x="158" y="101"/>
                  </a:cubicBezTo>
                  <a:cubicBezTo>
                    <a:pt x="79" y="154"/>
                    <a:pt x="28" y="298"/>
                    <a:pt x="14" y="389"/>
                  </a:cubicBezTo>
                  <a:cubicBezTo>
                    <a:pt x="0" y="480"/>
                    <a:pt x="25" y="595"/>
                    <a:pt x="71" y="648"/>
                  </a:cubicBezTo>
                  <a:cubicBezTo>
                    <a:pt x="117" y="701"/>
                    <a:pt x="205" y="665"/>
                    <a:pt x="288" y="706"/>
                  </a:cubicBezTo>
                  <a:cubicBezTo>
                    <a:pt x="371" y="747"/>
                    <a:pt x="450" y="842"/>
                    <a:pt x="568" y="893"/>
                  </a:cubicBezTo>
                  <a:cubicBezTo>
                    <a:pt x="686" y="944"/>
                    <a:pt x="852" y="991"/>
                    <a:pt x="996" y="1014"/>
                  </a:cubicBezTo>
                  <a:cubicBezTo>
                    <a:pt x="1140" y="1036"/>
                    <a:pt x="1309" y="1049"/>
                    <a:pt x="1433" y="1031"/>
                  </a:cubicBezTo>
                  <a:cubicBezTo>
                    <a:pt x="1557" y="1012"/>
                    <a:pt x="1657" y="960"/>
                    <a:pt x="1739" y="907"/>
                  </a:cubicBezTo>
                  <a:cubicBezTo>
                    <a:pt x="1821" y="855"/>
                    <a:pt x="1906" y="824"/>
                    <a:pt x="1923" y="714"/>
                  </a:cubicBezTo>
                  <a:cubicBezTo>
                    <a:pt x="1940" y="604"/>
                    <a:pt x="1898" y="350"/>
                    <a:pt x="1839" y="251"/>
                  </a:cubicBezTo>
                  <a:cubicBezTo>
                    <a:pt x="1780" y="151"/>
                    <a:pt x="1662" y="153"/>
                    <a:pt x="1566" y="114"/>
                  </a:cubicBezTo>
                  <a:cubicBezTo>
                    <a:pt x="1470" y="76"/>
                    <a:pt x="1365" y="30"/>
                    <a:pt x="1263" y="15"/>
                  </a:cubicBezTo>
                  <a:cubicBezTo>
                    <a:pt x="1161" y="0"/>
                    <a:pt x="1037" y="8"/>
                    <a:pt x="952" y="26"/>
                  </a:cubicBezTo>
                  <a:close/>
                </a:path>
              </a:pathLst>
            </a:custGeom>
            <a:solidFill>
              <a:srgbClr val="00CC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475" name="Line 428"/>
            <p:cNvSpPr>
              <a:spLocks noChangeShapeType="1"/>
            </p:cNvSpPr>
            <p:nvPr/>
          </p:nvSpPr>
          <p:spPr bwMode="auto">
            <a:xfrm rot="-5400000">
              <a:off x="7845425" y="5159375"/>
              <a:ext cx="523875" cy="1397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476" name="Line 429"/>
            <p:cNvSpPr>
              <a:spLocks noChangeShapeType="1"/>
            </p:cNvSpPr>
            <p:nvPr/>
          </p:nvSpPr>
          <p:spPr bwMode="auto">
            <a:xfrm rot="5400000" flipV="1">
              <a:off x="7991475" y="5440362"/>
              <a:ext cx="3175" cy="85725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477" name="Line 430"/>
            <p:cNvSpPr>
              <a:spLocks noChangeShapeType="1"/>
            </p:cNvSpPr>
            <p:nvPr/>
          </p:nvSpPr>
          <p:spPr bwMode="auto">
            <a:xfrm rot="-5400000">
              <a:off x="8177213" y="5116512"/>
              <a:ext cx="0" cy="1143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478" name="Line 431"/>
            <p:cNvSpPr>
              <a:spLocks noChangeShapeType="1"/>
            </p:cNvSpPr>
            <p:nvPr/>
          </p:nvSpPr>
          <p:spPr bwMode="auto">
            <a:xfrm>
              <a:off x="7358063" y="4697412"/>
              <a:ext cx="390525" cy="1841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479" name="Line 432"/>
            <p:cNvSpPr>
              <a:spLocks noChangeShapeType="1"/>
            </p:cNvSpPr>
            <p:nvPr/>
          </p:nvSpPr>
          <p:spPr bwMode="auto">
            <a:xfrm flipV="1">
              <a:off x="6737350" y="4684712"/>
              <a:ext cx="322263" cy="1984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480" name="Line 433"/>
            <p:cNvSpPr>
              <a:spLocks noChangeShapeType="1"/>
            </p:cNvSpPr>
            <p:nvPr/>
          </p:nvSpPr>
          <p:spPr bwMode="auto">
            <a:xfrm flipV="1">
              <a:off x="6780213" y="4976812"/>
              <a:ext cx="97155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481" name="Line 435"/>
            <p:cNvSpPr>
              <a:spLocks noChangeShapeType="1"/>
            </p:cNvSpPr>
            <p:nvPr/>
          </p:nvSpPr>
          <p:spPr bwMode="auto">
            <a:xfrm>
              <a:off x="6100763" y="4773612"/>
              <a:ext cx="263525" cy="857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482" name="Line 436"/>
            <p:cNvSpPr>
              <a:spLocks noChangeShapeType="1"/>
            </p:cNvSpPr>
            <p:nvPr/>
          </p:nvSpPr>
          <p:spPr bwMode="auto">
            <a:xfrm flipV="1">
              <a:off x="5842000" y="4983162"/>
              <a:ext cx="412750" cy="127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483" name="Line 439"/>
            <p:cNvSpPr>
              <a:spLocks noChangeShapeType="1"/>
            </p:cNvSpPr>
            <p:nvPr/>
          </p:nvSpPr>
          <p:spPr bwMode="auto">
            <a:xfrm flipH="1">
              <a:off x="6267450" y="5070475"/>
              <a:ext cx="142875" cy="1984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484" name="Line 440"/>
            <p:cNvSpPr>
              <a:spLocks noChangeShapeType="1"/>
            </p:cNvSpPr>
            <p:nvPr/>
          </p:nvSpPr>
          <p:spPr bwMode="auto">
            <a:xfrm flipH="1" flipV="1">
              <a:off x="6588125" y="5097462"/>
              <a:ext cx="74613" cy="1730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485" name="Line 441"/>
            <p:cNvSpPr>
              <a:spLocks noChangeShapeType="1"/>
            </p:cNvSpPr>
            <p:nvPr/>
          </p:nvSpPr>
          <p:spPr bwMode="auto">
            <a:xfrm>
              <a:off x="6743700" y="5053012"/>
              <a:ext cx="503238" cy="2698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486" name="Line 443"/>
            <p:cNvSpPr>
              <a:spLocks noChangeShapeType="1"/>
            </p:cNvSpPr>
            <p:nvPr/>
          </p:nvSpPr>
          <p:spPr bwMode="auto">
            <a:xfrm>
              <a:off x="6281738" y="3522662"/>
              <a:ext cx="0" cy="1317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487" name="Line 444"/>
            <p:cNvSpPr>
              <a:spLocks noChangeShapeType="1"/>
            </p:cNvSpPr>
            <p:nvPr/>
          </p:nvSpPr>
          <p:spPr bwMode="auto">
            <a:xfrm flipV="1">
              <a:off x="7577138" y="2492375"/>
              <a:ext cx="123825" cy="8731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488" name="Line 445"/>
            <p:cNvSpPr>
              <a:spLocks noChangeShapeType="1"/>
            </p:cNvSpPr>
            <p:nvPr/>
          </p:nvSpPr>
          <p:spPr bwMode="auto">
            <a:xfrm>
              <a:off x="7405688" y="2665412"/>
              <a:ext cx="0" cy="825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489" name="Line 446"/>
            <p:cNvSpPr>
              <a:spLocks noChangeShapeType="1"/>
            </p:cNvSpPr>
            <p:nvPr/>
          </p:nvSpPr>
          <p:spPr bwMode="auto">
            <a:xfrm flipV="1">
              <a:off x="7577138" y="2562225"/>
              <a:ext cx="263525" cy="2889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490" name="Line 447"/>
            <p:cNvSpPr>
              <a:spLocks noChangeShapeType="1"/>
            </p:cNvSpPr>
            <p:nvPr/>
          </p:nvSpPr>
          <p:spPr bwMode="auto">
            <a:xfrm>
              <a:off x="7942263" y="2560637"/>
              <a:ext cx="0" cy="1968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491" name="Line 448"/>
            <p:cNvSpPr>
              <a:spLocks noChangeShapeType="1"/>
            </p:cNvSpPr>
            <p:nvPr/>
          </p:nvSpPr>
          <p:spPr bwMode="auto">
            <a:xfrm>
              <a:off x="7596188" y="2867025"/>
              <a:ext cx="18891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492" name="Line 449"/>
            <p:cNvSpPr>
              <a:spLocks noChangeShapeType="1"/>
            </p:cNvSpPr>
            <p:nvPr/>
          </p:nvSpPr>
          <p:spPr bwMode="auto">
            <a:xfrm flipV="1">
              <a:off x="5891213" y="3733800"/>
              <a:ext cx="168275" cy="31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493" name="Line 450"/>
            <p:cNvSpPr>
              <a:spLocks noChangeShapeType="1"/>
            </p:cNvSpPr>
            <p:nvPr/>
          </p:nvSpPr>
          <p:spPr bwMode="auto">
            <a:xfrm>
              <a:off x="8150225" y="2857500"/>
              <a:ext cx="1778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494" name="Line 451"/>
            <p:cNvSpPr>
              <a:spLocks noChangeShapeType="1"/>
            </p:cNvSpPr>
            <p:nvPr/>
          </p:nvSpPr>
          <p:spPr bwMode="auto">
            <a:xfrm flipH="1">
              <a:off x="7296150" y="2933700"/>
              <a:ext cx="98425" cy="7048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495" name="Line 452"/>
            <p:cNvSpPr>
              <a:spLocks noChangeShapeType="1"/>
            </p:cNvSpPr>
            <p:nvPr/>
          </p:nvSpPr>
          <p:spPr bwMode="auto">
            <a:xfrm flipH="1">
              <a:off x="7888288" y="2933700"/>
              <a:ext cx="111125" cy="7270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496" name="Line 541"/>
            <p:cNvSpPr>
              <a:spLocks noChangeShapeType="1"/>
            </p:cNvSpPr>
            <p:nvPr/>
          </p:nvSpPr>
          <p:spPr bwMode="auto">
            <a:xfrm flipV="1">
              <a:off x="7272338" y="4075112"/>
              <a:ext cx="227012" cy="4365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19497" name="Group 590"/>
            <p:cNvGrpSpPr>
              <a:grpSpLocks/>
            </p:cNvGrpSpPr>
            <p:nvPr/>
          </p:nvGrpSpPr>
          <p:grpSpPr bwMode="auto">
            <a:xfrm flipH="1">
              <a:off x="5775325" y="4533900"/>
              <a:ext cx="414337" cy="373063"/>
              <a:chOff x="2839" y="3501"/>
              <a:chExt cx="755" cy="803"/>
            </a:xfrm>
          </p:grpSpPr>
          <p:pic>
            <p:nvPicPr>
              <p:cNvPr id="19815" name="Picture 591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9816" name="Freeform 592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 w="9525" cap="flat" cmpd="sng">
                <a:noFill/>
                <a:prstDash val="solid"/>
                <a:round/>
                <a:headEnd/>
                <a:tailEnd/>
              </a:ln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19498" name="Group 593"/>
            <p:cNvGrpSpPr>
              <a:grpSpLocks/>
            </p:cNvGrpSpPr>
            <p:nvPr/>
          </p:nvGrpSpPr>
          <p:grpSpPr bwMode="auto">
            <a:xfrm flipH="1">
              <a:off x="5457825" y="4954588"/>
              <a:ext cx="482600" cy="406400"/>
              <a:chOff x="2839" y="3501"/>
              <a:chExt cx="755" cy="803"/>
            </a:xfrm>
          </p:grpSpPr>
          <p:pic>
            <p:nvPicPr>
              <p:cNvPr id="19813" name="Picture 594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9814" name="Freeform 595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 w="9525" cap="flat" cmpd="sng">
                <a:noFill/>
                <a:prstDash val="solid"/>
                <a:round/>
                <a:headEnd/>
                <a:tailEnd/>
              </a:ln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19499" name="Group 596"/>
            <p:cNvGrpSpPr>
              <a:grpSpLocks/>
            </p:cNvGrpSpPr>
            <p:nvPr/>
          </p:nvGrpSpPr>
          <p:grpSpPr bwMode="auto">
            <a:xfrm flipH="1">
              <a:off x="5935663" y="5256213"/>
              <a:ext cx="427037" cy="349250"/>
              <a:chOff x="2839" y="3501"/>
              <a:chExt cx="755" cy="803"/>
            </a:xfrm>
          </p:grpSpPr>
          <p:pic>
            <p:nvPicPr>
              <p:cNvPr id="19811" name="Picture 597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9812" name="Freeform 598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 w="9525" cap="flat" cmpd="sng">
                <a:noFill/>
                <a:prstDash val="solid"/>
                <a:round/>
                <a:headEnd/>
                <a:tailEnd/>
              </a:ln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19500" name="Group 599"/>
            <p:cNvGrpSpPr>
              <a:grpSpLocks/>
            </p:cNvGrpSpPr>
            <p:nvPr/>
          </p:nvGrpSpPr>
          <p:grpSpPr bwMode="auto">
            <a:xfrm>
              <a:off x="6550025" y="5238750"/>
              <a:ext cx="427037" cy="350838"/>
              <a:chOff x="2839" y="3501"/>
              <a:chExt cx="755" cy="803"/>
            </a:xfrm>
          </p:grpSpPr>
          <p:pic>
            <p:nvPicPr>
              <p:cNvPr id="19809" name="Picture 600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9810" name="Freeform 601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 w="9525" cap="flat" cmpd="sng">
                <a:noFill/>
                <a:prstDash val="solid"/>
                <a:round/>
                <a:headEnd/>
                <a:tailEnd/>
              </a:ln>
            </p:spPr>
            <p:txBody>
              <a:bodyPr wrap="none"/>
              <a:lstStyle/>
              <a:p>
                <a:endParaRPr lang="en-US"/>
              </a:p>
            </p:txBody>
          </p:sp>
        </p:grpSp>
        <p:pic>
          <p:nvPicPr>
            <p:cNvPr id="19501" name="Picture 603" descr="car_icon_small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6342063" y="1720850"/>
              <a:ext cx="849312" cy="168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19502" name="Group 652"/>
            <p:cNvGrpSpPr>
              <a:grpSpLocks/>
            </p:cNvGrpSpPr>
            <p:nvPr/>
          </p:nvGrpSpPr>
          <p:grpSpPr bwMode="auto">
            <a:xfrm>
              <a:off x="5613400" y="1546225"/>
              <a:ext cx="415925" cy="385763"/>
              <a:chOff x="2751" y="1851"/>
              <a:chExt cx="462" cy="478"/>
            </a:xfrm>
          </p:grpSpPr>
          <p:pic>
            <p:nvPicPr>
              <p:cNvPr id="19807" name="Picture 653" descr="iphone_stylized_small"/>
              <p:cNvPicPr>
                <a:picLocks noChangeAspect="1" noChangeArrowheads="1"/>
              </p:cNvPicPr>
              <p:nvPr/>
            </p:nvPicPr>
            <p:blipFill>
              <a:blip r:embed="rId8" cstate="print"/>
              <a:srcRect/>
              <a:stretch>
                <a:fillRect/>
              </a:stretch>
            </p:blipFill>
            <p:spPr bwMode="auto">
              <a:xfrm>
                <a:off x="2928" y="1922"/>
                <a:ext cx="152" cy="40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9808" name="Picture 654" descr="antenna_radiation_stylized"/>
              <p:cNvPicPr>
                <a:picLocks noChangeAspect="1" noChangeArrowheads="1"/>
              </p:cNvPicPr>
              <p:nvPr/>
            </p:nvPicPr>
            <p:blipFill>
              <a:blip r:embed="rId9" cstate="print"/>
              <a:srcRect/>
              <a:stretch>
                <a:fillRect/>
              </a:stretch>
            </p:blipFill>
            <p:spPr bwMode="auto">
              <a:xfrm>
                <a:off x="2751" y="1851"/>
                <a:ext cx="462" cy="1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grpSp>
          <p:nvGrpSpPr>
            <p:cNvPr id="19503" name="Group 665"/>
            <p:cNvGrpSpPr>
              <a:grpSpLocks/>
            </p:cNvGrpSpPr>
            <p:nvPr/>
          </p:nvGrpSpPr>
          <p:grpSpPr bwMode="auto">
            <a:xfrm>
              <a:off x="7689850" y="2395538"/>
              <a:ext cx="390525" cy="169863"/>
              <a:chOff x="4650" y="1129"/>
              <a:chExt cx="246" cy="95"/>
            </a:xfrm>
          </p:grpSpPr>
          <p:sp>
            <p:nvSpPr>
              <p:cNvPr id="19799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19800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19801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19802" name="Group 659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19805" name="Freeform 660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806" name="Freeform 661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9803" name="Line 662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04" name="Line 663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9504" name="Group 666"/>
            <p:cNvGrpSpPr>
              <a:grpSpLocks/>
            </p:cNvGrpSpPr>
            <p:nvPr/>
          </p:nvGrpSpPr>
          <p:grpSpPr bwMode="auto">
            <a:xfrm>
              <a:off x="7762875" y="2757488"/>
              <a:ext cx="390525" cy="176213"/>
              <a:chOff x="4650" y="1129"/>
              <a:chExt cx="246" cy="95"/>
            </a:xfrm>
          </p:grpSpPr>
          <p:sp>
            <p:nvSpPr>
              <p:cNvPr id="19791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19792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19793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19794" name="Group 670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19797" name="Freeform 671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798" name="Freeform 672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9795" name="Line 673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796" name="Line 674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9505" name="Group 675"/>
            <p:cNvGrpSpPr>
              <a:grpSpLocks/>
            </p:cNvGrpSpPr>
            <p:nvPr/>
          </p:nvGrpSpPr>
          <p:grpSpPr bwMode="auto">
            <a:xfrm>
              <a:off x="7204075" y="2493963"/>
              <a:ext cx="390525" cy="169863"/>
              <a:chOff x="4650" y="1129"/>
              <a:chExt cx="246" cy="95"/>
            </a:xfrm>
          </p:grpSpPr>
          <p:sp>
            <p:nvSpPr>
              <p:cNvPr id="19783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19784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19785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19786" name="Group 679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19789" name="Freeform 680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790" name="Freeform 681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9787" name="Line 682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788" name="Line 683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9506" name="Group 684"/>
            <p:cNvGrpSpPr>
              <a:grpSpLocks/>
            </p:cNvGrpSpPr>
            <p:nvPr/>
          </p:nvGrpSpPr>
          <p:grpSpPr bwMode="auto">
            <a:xfrm>
              <a:off x="7215188" y="2757488"/>
              <a:ext cx="390525" cy="169863"/>
              <a:chOff x="4650" y="1129"/>
              <a:chExt cx="246" cy="95"/>
            </a:xfrm>
          </p:grpSpPr>
          <p:sp>
            <p:nvSpPr>
              <p:cNvPr id="19775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19776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19777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19778" name="Group 688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19781" name="Freeform 689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782" name="Freeform 690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9779" name="Line 691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780" name="Line 692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9507" name="Line 693"/>
            <p:cNvSpPr>
              <a:spLocks noChangeShapeType="1"/>
            </p:cNvSpPr>
            <p:nvPr/>
          </p:nvSpPr>
          <p:spPr bwMode="auto">
            <a:xfrm>
              <a:off x="8345488" y="2855912"/>
              <a:ext cx="177800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19508" name="Group 694"/>
            <p:cNvGrpSpPr>
              <a:grpSpLocks/>
            </p:cNvGrpSpPr>
            <p:nvPr/>
          </p:nvGrpSpPr>
          <p:grpSpPr bwMode="auto">
            <a:xfrm>
              <a:off x="7400925" y="3911600"/>
              <a:ext cx="485775" cy="203200"/>
              <a:chOff x="4650" y="1129"/>
              <a:chExt cx="246" cy="95"/>
            </a:xfrm>
          </p:grpSpPr>
          <p:sp>
            <p:nvSpPr>
              <p:cNvPr id="19767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19768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19769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19770" name="Group 698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19773" name="Freeform 699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774" name="Freeform 700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9771" name="Line 701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772" name="Line 702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9509" name="Group 712"/>
            <p:cNvGrpSpPr>
              <a:grpSpLocks/>
            </p:cNvGrpSpPr>
            <p:nvPr/>
          </p:nvGrpSpPr>
          <p:grpSpPr bwMode="auto">
            <a:xfrm>
              <a:off x="7081838" y="3630613"/>
              <a:ext cx="485775" cy="203200"/>
              <a:chOff x="4650" y="1129"/>
              <a:chExt cx="246" cy="95"/>
            </a:xfrm>
          </p:grpSpPr>
          <p:sp>
            <p:nvSpPr>
              <p:cNvPr id="19759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19760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19761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19762" name="Group 716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19765" name="Freeform 717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766" name="Freeform 718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9763" name="Line 719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764" name="Line 720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9510" name="Group 721"/>
            <p:cNvGrpSpPr>
              <a:grpSpLocks/>
            </p:cNvGrpSpPr>
            <p:nvPr/>
          </p:nvGrpSpPr>
          <p:grpSpPr bwMode="auto">
            <a:xfrm>
              <a:off x="7743825" y="3643313"/>
              <a:ext cx="485775" cy="203200"/>
              <a:chOff x="4650" y="1129"/>
              <a:chExt cx="246" cy="95"/>
            </a:xfrm>
          </p:grpSpPr>
          <p:sp>
            <p:nvSpPr>
              <p:cNvPr id="19751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19752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19753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19754" name="Group 725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19757" name="Freeform 726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758" name="Freeform 727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9755" name="Line 728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756" name="Line 729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9511" name="Group 730"/>
            <p:cNvGrpSpPr>
              <a:grpSpLocks/>
            </p:cNvGrpSpPr>
            <p:nvPr/>
          </p:nvGrpSpPr>
          <p:grpSpPr bwMode="auto">
            <a:xfrm>
              <a:off x="6962775" y="4505325"/>
              <a:ext cx="619125" cy="242888"/>
              <a:chOff x="4650" y="1129"/>
              <a:chExt cx="246" cy="95"/>
            </a:xfrm>
          </p:grpSpPr>
          <p:sp>
            <p:nvSpPr>
              <p:cNvPr id="19743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19744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19745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19746" name="Group 734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19749" name="Freeform 735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750" name="Freeform 736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9747" name="Line 737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748" name="Line 738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9512" name="Group 739"/>
            <p:cNvGrpSpPr>
              <a:grpSpLocks/>
            </p:cNvGrpSpPr>
            <p:nvPr/>
          </p:nvGrpSpPr>
          <p:grpSpPr bwMode="auto">
            <a:xfrm>
              <a:off x="7596188" y="4803775"/>
              <a:ext cx="619125" cy="242888"/>
              <a:chOff x="4650" y="1129"/>
              <a:chExt cx="246" cy="95"/>
            </a:xfrm>
          </p:grpSpPr>
          <p:sp>
            <p:nvSpPr>
              <p:cNvPr id="19735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19736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19737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19738" name="Group 743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19741" name="Freeform 744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742" name="Freeform 745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9739" name="Line 746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740" name="Line 747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9513" name="Group 748"/>
            <p:cNvGrpSpPr>
              <a:grpSpLocks/>
            </p:cNvGrpSpPr>
            <p:nvPr/>
          </p:nvGrpSpPr>
          <p:grpSpPr bwMode="auto">
            <a:xfrm>
              <a:off x="6246813" y="4848225"/>
              <a:ext cx="619125" cy="242888"/>
              <a:chOff x="4650" y="1129"/>
              <a:chExt cx="246" cy="95"/>
            </a:xfrm>
          </p:grpSpPr>
          <p:sp>
            <p:nvSpPr>
              <p:cNvPr id="19727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19728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19729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19730" name="Group 752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19733" name="Freeform 753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734" name="Freeform 754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9731" name="Line 755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732" name="Line 756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9514" name="Group 757"/>
            <p:cNvGrpSpPr>
              <a:grpSpLocks/>
            </p:cNvGrpSpPr>
            <p:nvPr/>
          </p:nvGrpSpPr>
          <p:grpSpPr bwMode="auto">
            <a:xfrm>
              <a:off x="6053138" y="3640138"/>
              <a:ext cx="390525" cy="169863"/>
              <a:chOff x="4650" y="1129"/>
              <a:chExt cx="246" cy="95"/>
            </a:xfrm>
          </p:grpSpPr>
          <p:sp>
            <p:nvSpPr>
              <p:cNvPr id="19719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19720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19721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19722" name="Group 761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19725" name="Freeform 762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726" name="Freeform 763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9723" name="Line 764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724" name="Line 765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9515" name="Group 767"/>
            <p:cNvGrpSpPr>
              <a:grpSpLocks/>
            </p:cNvGrpSpPr>
            <p:nvPr/>
          </p:nvGrpSpPr>
          <p:grpSpPr bwMode="auto">
            <a:xfrm>
              <a:off x="6353175" y="2487613"/>
              <a:ext cx="390525" cy="169863"/>
              <a:chOff x="4650" y="1129"/>
              <a:chExt cx="246" cy="95"/>
            </a:xfrm>
          </p:grpSpPr>
          <p:sp>
            <p:nvSpPr>
              <p:cNvPr id="19711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19712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19713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19714" name="Group 771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19717" name="Freeform 772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718" name="Freeform 773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9715" name="Line 774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716" name="Line 775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9516" name="Group 776"/>
            <p:cNvGrpSpPr>
              <a:grpSpLocks/>
            </p:cNvGrpSpPr>
            <p:nvPr/>
          </p:nvGrpSpPr>
          <p:grpSpPr bwMode="auto">
            <a:xfrm>
              <a:off x="5611813" y="3500438"/>
              <a:ext cx="506412" cy="352425"/>
              <a:chOff x="2967" y="478"/>
              <a:chExt cx="788" cy="625"/>
            </a:xfrm>
          </p:grpSpPr>
          <p:pic>
            <p:nvPicPr>
              <p:cNvPr id="19709" name="Picture 777" descr="access_point_stylized_small"/>
              <p:cNvPicPr>
                <a:picLocks noChangeAspect="1" noChangeArrowheads="1"/>
              </p:cNvPicPr>
              <p:nvPr/>
            </p:nvPicPr>
            <p:blipFill>
              <a:blip r:embed="rId10" cstate="print"/>
              <a:srcRect/>
              <a:stretch>
                <a:fillRect/>
              </a:stretch>
            </p:blipFill>
            <p:spPr bwMode="auto">
              <a:xfrm>
                <a:off x="3012" y="559"/>
                <a:ext cx="576" cy="5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9710" name="Picture 778" descr="antenna_radiation_stylized"/>
              <p:cNvPicPr>
                <a:picLocks noChangeAspect="1" noChangeArrowheads="1"/>
              </p:cNvPicPr>
              <p:nvPr/>
            </p:nvPicPr>
            <p:blipFill>
              <a:blip r:embed="rId11" cstate="print"/>
              <a:srcRect/>
              <a:stretch>
                <a:fillRect/>
              </a:stretch>
            </p:blipFill>
            <p:spPr bwMode="auto">
              <a:xfrm>
                <a:off x="2967" y="478"/>
                <a:ext cx="788" cy="1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grpSp>
          <p:nvGrpSpPr>
            <p:cNvPr id="19517" name="Group 779"/>
            <p:cNvGrpSpPr>
              <a:grpSpLocks/>
            </p:cNvGrpSpPr>
            <p:nvPr/>
          </p:nvGrpSpPr>
          <p:grpSpPr bwMode="auto">
            <a:xfrm>
              <a:off x="7132638" y="5003800"/>
              <a:ext cx="563562" cy="420688"/>
              <a:chOff x="2967" y="478"/>
              <a:chExt cx="788" cy="625"/>
            </a:xfrm>
          </p:grpSpPr>
          <p:pic>
            <p:nvPicPr>
              <p:cNvPr id="19707" name="Picture 780" descr="access_point_stylized_small"/>
              <p:cNvPicPr>
                <a:picLocks noChangeAspect="1" noChangeArrowheads="1"/>
              </p:cNvPicPr>
              <p:nvPr/>
            </p:nvPicPr>
            <p:blipFill>
              <a:blip r:embed="rId10" cstate="print"/>
              <a:srcRect/>
              <a:stretch>
                <a:fillRect/>
              </a:stretch>
            </p:blipFill>
            <p:spPr bwMode="auto">
              <a:xfrm>
                <a:off x="3012" y="559"/>
                <a:ext cx="576" cy="5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9708" name="Picture 781" descr="antenna_radiation_stylized"/>
              <p:cNvPicPr>
                <a:picLocks noChangeAspect="1" noChangeArrowheads="1"/>
              </p:cNvPicPr>
              <p:nvPr/>
            </p:nvPicPr>
            <p:blipFill>
              <a:blip r:embed="rId12" cstate="print"/>
              <a:srcRect/>
              <a:stretch>
                <a:fillRect/>
              </a:stretch>
            </p:blipFill>
            <p:spPr bwMode="auto">
              <a:xfrm>
                <a:off x="2967" y="478"/>
                <a:ext cx="788" cy="1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grpSp>
          <p:nvGrpSpPr>
            <p:cNvPr id="19518" name="Group 782"/>
            <p:cNvGrpSpPr>
              <a:grpSpLocks/>
            </p:cNvGrpSpPr>
            <p:nvPr/>
          </p:nvGrpSpPr>
          <p:grpSpPr bwMode="auto">
            <a:xfrm>
              <a:off x="6061075" y="1844675"/>
              <a:ext cx="457200" cy="631825"/>
              <a:chOff x="742" y="2409"/>
              <a:chExt cx="576" cy="881"/>
            </a:xfrm>
          </p:grpSpPr>
          <p:grpSp>
            <p:nvGrpSpPr>
              <p:cNvPr id="19689" name="Group 783"/>
              <p:cNvGrpSpPr>
                <a:grpSpLocks/>
              </p:cNvGrpSpPr>
              <p:nvPr/>
            </p:nvGrpSpPr>
            <p:grpSpPr bwMode="auto">
              <a:xfrm>
                <a:off x="832" y="2643"/>
                <a:ext cx="376" cy="647"/>
                <a:chOff x="3130" y="3288"/>
                <a:chExt cx="410" cy="742"/>
              </a:xfrm>
            </p:grpSpPr>
            <p:sp>
              <p:nvSpPr>
                <p:cNvPr id="19692" name="Line 270"/>
                <p:cNvSpPr>
                  <a:spLocks noChangeShapeType="1"/>
                </p:cNvSpPr>
                <p:nvPr/>
              </p:nvSpPr>
              <p:spPr bwMode="auto">
                <a:xfrm flipH="1">
                  <a:off x="3130" y="3288"/>
                  <a:ext cx="205" cy="672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9693" name="Line 271"/>
                <p:cNvSpPr>
                  <a:spLocks noChangeShapeType="1"/>
                </p:cNvSpPr>
                <p:nvPr/>
              </p:nvSpPr>
              <p:spPr bwMode="auto">
                <a:xfrm>
                  <a:off x="3335" y="3288"/>
                  <a:ext cx="205" cy="669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9694" name="Line 272"/>
                <p:cNvSpPr>
                  <a:spLocks noChangeShapeType="1"/>
                </p:cNvSpPr>
                <p:nvPr/>
              </p:nvSpPr>
              <p:spPr bwMode="auto">
                <a:xfrm>
                  <a:off x="3130" y="3957"/>
                  <a:ext cx="205" cy="73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9695" name="Line 273"/>
                <p:cNvSpPr>
                  <a:spLocks noChangeShapeType="1"/>
                </p:cNvSpPr>
                <p:nvPr/>
              </p:nvSpPr>
              <p:spPr bwMode="auto">
                <a:xfrm flipH="1">
                  <a:off x="3335" y="3957"/>
                  <a:ext cx="205" cy="73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9696" name="Line 274"/>
                <p:cNvSpPr>
                  <a:spLocks noChangeShapeType="1"/>
                </p:cNvSpPr>
                <p:nvPr/>
              </p:nvSpPr>
              <p:spPr bwMode="auto">
                <a:xfrm>
                  <a:off x="3335" y="3303"/>
                  <a:ext cx="0" cy="727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9697" name="Line 275"/>
                <p:cNvSpPr>
                  <a:spLocks noChangeShapeType="1"/>
                </p:cNvSpPr>
                <p:nvPr/>
              </p:nvSpPr>
              <p:spPr bwMode="auto">
                <a:xfrm flipV="1">
                  <a:off x="3130" y="3888"/>
                  <a:ext cx="205" cy="72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9698" name="Line 276"/>
                <p:cNvSpPr>
                  <a:spLocks noChangeShapeType="1"/>
                </p:cNvSpPr>
                <p:nvPr/>
              </p:nvSpPr>
              <p:spPr bwMode="auto">
                <a:xfrm flipH="1" flipV="1">
                  <a:off x="3335" y="3888"/>
                  <a:ext cx="205" cy="69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9699" name="Line 277"/>
                <p:cNvSpPr>
                  <a:spLocks noChangeShapeType="1"/>
                </p:cNvSpPr>
                <p:nvPr/>
              </p:nvSpPr>
              <p:spPr bwMode="auto">
                <a:xfrm>
                  <a:off x="3217" y="3668"/>
                  <a:ext cx="118" cy="5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9700" name="Line 278"/>
                <p:cNvSpPr>
                  <a:spLocks noChangeShapeType="1"/>
                </p:cNvSpPr>
                <p:nvPr/>
              </p:nvSpPr>
              <p:spPr bwMode="auto">
                <a:xfrm flipV="1">
                  <a:off x="3335" y="3668"/>
                  <a:ext cx="124" cy="5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9701" name="Line 279"/>
                <p:cNvSpPr>
                  <a:spLocks noChangeShapeType="1"/>
                </p:cNvSpPr>
                <p:nvPr/>
              </p:nvSpPr>
              <p:spPr bwMode="auto">
                <a:xfrm>
                  <a:off x="3178" y="3766"/>
                  <a:ext cx="152" cy="7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9702" name="Line 280"/>
                <p:cNvSpPr>
                  <a:spLocks noChangeShapeType="1"/>
                </p:cNvSpPr>
                <p:nvPr/>
              </p:nvSpPr>
              <p:spPr bwMode="auto">
                <a:xfrm flipV="1">
                  <a:off x="3335" y="3781"/>
                  <a:ext cx="153" cy="6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9703" name="Line 281"/>
                <p:cNvSpPr>
                  <a:spLocks noChangeShapeType="1"/>
                </p:cNvSpPr>
                <p:nvPr/>
              </p:nvSpPr>
              <p:spPr bwMode="auto">
                <a:xfrm flipV="1">
                  <a:off x="3335" y="3567"/>
                  <a:ext cx="78" cy="27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9704" name="Line 282"/>
                <p:cNvSpPr>
                  <a:spLocks noChangeShapeType="1"/>
                </p:cNvSpPr>
                <p:nvPr/>
              </p:nvSpPr>
              <p:spPr bwMode="auto">
                <a:xfrm flipV="1">
                  <a:off x="3335" y="3428"/>
                  <a:ext cx="49" cy="21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9705" name="Line 283"/>
                <p:cNvSpPr>
                  <a:spLocks noChangeShapeType="1"/>
                </p:cNvSpPr>
                <p:nvPr/>
              </p:nvSpPr>
              <p:spPr bwMode="auto">
                <a:xfrm>
                  <a:off x="3247" y="3558"/>
                  <a:ext cx="95" cy="3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9706" name="Line 284"/>
                <p:cNvSpPr>
                  <a:spLocks noChangeShapeType="1"/>
                </p:cNvSpPr>
                <p:nvPr/>
              </p:nvSpPr>
              <p:spPr bwMode="auto">
                <a:xfrm>
                  <a:off x="3289" y="3422"/>
                  <a:ext cx="55" cy="3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pic>
            <p:nvPicPr>
              <p:cNvPr id="19690" name="Picture 799" descr="cell_tower_radiation copy"/>
              <p:cNvPicPr>
                <a:picLocks noChangeAspect="1" noChangeArrowheads="1"/>
              </p:cNvPicPr>
              <p:nvPr/>
            </p:nvPicPr>
            <p:blipFill>
              <a:blip r:embed="rId13" cstate="print"/>
              <a:srcRect/>
              <a:stretch>
                <a:fillRect/>
              </a:stretch>
            </p:blipFill>
            <p:spPr bwMode="auto">
              <a:xfrm>
                <a:off x="742" y="2409"/>
                <a:ext cx="576" cy="46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9691" name="Oval 800"/>
              <p:cNvSpPr>
                <a:spLocks noChangeArrowheads="1"/>
              </p:cNvSpPr>
              <p:nvPr/>
            </p:nvSpPr>
            <p:spPr bwMode="auto">
              <a:xfrm>
                <a:off x="986" y="2597"/>
                <a:ext cx="66" cy="69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9519" name="Text Box 580"/>
            <p:cNvSpPr txBox="1">
              <a:spLocks noChangeArrowheads="1"/>
            </p:cNvSpPr>
            <p:nvPr/>
          </p:nvSpPr>
          <p:spPr bwMode="auto">
            <a:xfrm>
              <a:off x="5957888" y="1384300"/>
              <a:ext cx="1549400" cy="336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600"/>
                <a:t>mobile network</a:t>
              </a:r>
            </a:p>
          </p:txBody>
        </p:sp>
        <p:sp>
          <p:nvSpPr>
            <p:cNvPr id="19520" name="Text Box 580"/>
            <p:cNvSpPr txBox="1">
              <a:spLocks noChangeArrowheads="1"/>
            </p:cNvSpPr>
            <p:nvPr/>
          </p:nvSpPr>
          <p:spPr bwMode="auto">
            <a:xfrm>
              <a:off x="7561263" y="2071688"/>
              <a:ext cx="1108075" cy="336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600"/>
                <a:t>global ISP</a:t>
              </a:r>
            </a:p>
          </p:txBody>
        </p:sp>
        <p:sp>
          <p:nvSpPr>
            <p:cNvPr id="19521" name="Text Box 580"/>
            <p:cNvSpPr txBox="1">
              <a:spLocks noChangeArrowheads="1"/>
            </p:cNvSpPr>
            <p:nvPr/>
          </p:nvSpPr>
          <p:spPr bwMode="auto">
            <a:xfrm>
              <a:off x="7337425" y="3298825"/>
              <a:ext cx="1289050" cy="336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600"/>
                <a:t>regional ISP</a:t>
              </a:r>
            </a:p>
          </p:txBody>
        </p:sp>
        <p:sp>
          <p:nvSpPr>
            <p:cNvPr id="19522" name="Text Box 580"/>
            <p:cNvSpPr txBox="1">
              <a:spLocks noChangeArrowheads="1"/>
            </p:cNvSpPr>
            <p:nvPr/>
          </p:nvSpPr>
          <p:spPr bwMode="auto">
            <a:xfrm>
              <a:off x="6324600" y="2963863"/>
              <a:ext cx="895350" cy="482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1600"/>
                <a:t>home </a:t>
              </a:r>
            </a:p>
            <a:p>
              <a:pPr>
                <a:lnSpc>
                  <a:spcPct val="80000"/>
                </a:lnSpc>
              </a:pPr>
              <a:r>
                <a:rPr lang="en-US" sz="1600"/>
                <a:t>network</a:t>
              </a:r>
            </a:p>
          </p:txBody>
        </p:sp>
        <p:sp>
          <p:nvSpPr>
            <p:cNvPr id="19523" name="Text Box 580"/>
            <p:cNvSpPr txBox="1">
              <a:spLocks noChangeArrowheads="1"/>
            </p:cNvSpPr>
            <p:nvPr/>
          </p:nvSpPr>
          <p:spPr bwMode="auto">
            <a:xfrm>
              <a:off x="5584825" y="5645150"/>
              <a:ext cx="1295400" cy="482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1600"/>
                <a:t>institutional</a:t>
              </a:r>
            </a:p>
            <a:p>
              <a:pPr>
                <a:lnSpc>
                  <a:spcPct val="80000"/>
                </a:lnSpc>
              </a:pPr>
              <a:r>
                <a:rPr lang="en-US" sz="1600"/>
                <a:t>       network</a:t>
              </a:r>
            </a:p>
          </p:txBody>
        </p:sp>
        <p:grpSp>
          <p:nvGrpSpPr>
            <p:cNvPr id="19524" name="Group 950"/>
            <p:cNvGrpSpPr>
              <a:grpSpLocks/>
            </p:cNvGrpSpPr>
            <p:nvPr/>
          </p:nvGrpSpPr>
          <p:grpSpPr bwMode="auto">
            <a:xfrm>
              <a:off x="8240713" y="5002213"/>
              <a:ext cx="227012" cy="481013"/>
              <a:chOff x="4140" y="429"/>
              <a:chExt cx="1425" cy="2396"/>
            </a:xfrm>
          </p:grpSpPr>
          <p:sp>
            <p:nvSpPr>
              <p:cNvPr id="19657" name="Freeform 951"/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2 w 354"/>
                  <a:gd name="T1" fmla="*/ 0 h 2742"/>
                  <a:gd name="T2" fmla="*/ 2 w 354"/>
                  <a:gd name="T3" fmla="*/ 7 h 2742"/>
                  <a:gd name="T4" fmla="*/ 2 w 354"/>
                  <a:gd name="T5" fmla="*/ 48 h 2742"/>
                  <a:gd name="T6" fmla="*/ 0 w 354"/>
                  <a:gd name="T7" fmla="*/ 50 h 2742"/>
                  <a:gd name="T8" fmla="*/ 2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658" name="Rectangle 952"/>
              <p:cNvSpPr>
                <a:spLocks noChangeArrowheads="1"/>
              </p:cNvSpPr>
              <p:nvPr/>
            </p:nvSpPr>
            <p:spPr bwMode="auto">
              <a:xfrm>
                <a:off x="4210" y="429"/>
                <a:ext cx="1046" cy="2285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659" name="Freeform 953"/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2 w 211"/>
                  <a:gd name="T3" fmla="*/ 5 h 2537"/>
                  <a:gd name="T4" fmla="*/ 2 w 211"/>
                  <a:gd name="T5" fmla="*/ 45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660" name="Freeform 954"/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2 w 328"/>
                  <a:gd name="T3" fmla="*/ 3 h 226"/>
                  <a:gd name="T4" fmla="*/ 2 w 328"/>
                  <a:gd name="T5" fmla="*/ 5 h 226"/>
                  <a:gd name="T6" fmla="*/ 0 w 328"/>
                  <a:gd name="T7" fmla="*/ 3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661" name="Rectangle 955"/>
              <p:cNvSpPr>
                <a:spLocks noChangeArrowheads="1"/>
              </p:cNvSpPr>
              <p:nvPr/>
            </p:nvSpPr>
            <p:spPr bwMode="auto">
              <a:xfrm>
                <a:off x="4210" y="690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19662" name="Group 956"/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19687" name="AutoShape 957"/>
                <p:cNvSpPr>
                  <a:spLocks noChangeArrowheads="1"/>
                </p:cNvSpPr>
                <p:nvPr/>
              </p:nvSpPr>
              <p:spPr bwMode="auto">
                <a:xfrm>
                  <a:off x="613" y="2566"/>
                  <a:ext cx="721" cy="14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688" name="AutoShape 958"/>
                <p:cNvSpPr>
                  <a:spLocks noChangeArrowheads="1"/>
                </p:cNvSpPr>
                <p:nvPr/>
              </p:nvSpPr>
              <p:spPr bwMode="auto">
                <a:xfrm>
                  <a:off x="625" y="2581"/>
                  <a:ext cx="696" cy="11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19663" name="Rectangle 959"/>
              <p:cNvSpPr>
                <a:spLocks noChangeArrowheads="1"/>
              </p:cNvSpPr>
              <p:nvPr/>
            </p:nvSpPr>
            <p:spPr bwMode="auto">
              <a:xfrm>
                <a:off x="4220" y="1022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19664" name="Group 960"/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19685" name="AutoShape 961"/>
                <p:cNvSpPr>
                  <a:spLocks noChangeArrowheads="1"/>
                </p:cNvSpPr>
                <p:nvPr/>
              </p:nvSpPr>
              <p:spPr bwMode="auto">
                <a:xfrm>
                  <a:off x="615" y="2564"/>
                  <a:ext cx="721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686" name="AutoShape 962"/>
                <p:cNvSpPr>
                  <a:spLocks noChangeArrowheads="1"/>
                </p:cNvSpPr>
                <p:nvPr/>
              </p:nvSpPr>
              <p:spPr bwMode="auto">
                <a:xfrm>
                  <a:off x="628" y="2581"/>
                  <a:ext cx="696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19665" name="Rectangle 963"/>
              <p:cNvSpPr>
                <a:spLocks noChangeArrowheads="1"/>
              </p:cNvSpPr>
              <p:nvPr/>
            </p:nvSpPr>
            <p:spPr bwMode="auto">
              <a:xfrm>
                <a:off x="4220" y="1354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666" name="Rectangle 964"/>
              <p:cNvSpPr>
                <a:spLocks noChangeArrowheads="1"/>
              </p:cNvSpPr>
              <p:nvPr/>
            </p:nvSpPr>
            <p:spPr bwMode="auto">
              <a:xfrm>
                <a:off x="4230" y="1655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19667" name="Group 965"/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19683" name="AutoShape 966"/>
                <p:cNvSpPr>
                  <a:spLocks noChangeArrowheads="1"/>
                </p:cNvSpPr>
                <p:nvPr/>
              </p:nvSpPr>
              <p:spPr bwMode="auto">
                <a:xfrm>
                  <a:off x="618" y="2586"/>
                  <a:ext cx="720" cy="12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684" name="AutoShape 967"/>
                <p:cNvSpPr>
                  <a:spLocks noChangeArrowheads="1"/>
                </p:cNvSpPr>
                <p:nvPr/>
              </p:nvSpPr>
              <p:spPr bwMode="auto">
                <a:xfrm>
                  <a:off x="630" y="2586"/>
                  <a:ext cx="695" cy="10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19668" name="Freeform 968"/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2 w 328"/>
                  <a:gd name="T3" fmla="*/ 2 h 226"/>
                  <a:gd name="T4" fmla="*/ 2 w 328"/>
                  <a:gd name="T5" fmla="*/ 4 h 226"/>
                  <a:gd name="T6" fmla="*/ 0 w 328"/>
                  <a:gd name="T7" fmla="*/ 2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19669" name="Group 969"/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19681" name="AutoShape 970"/>
                <p:cNvSpPr>
                  <a:spLocks noChangeArrowheads="1"/>
                </p:cNvSpPr>
                <p:nvPr/>
              </p:nvSpPr>
              <p:spPr bwMode="auto">
                <a:xfrm>
                  <a:off x="613" y="2571"/>
                  <a:ext cx="732" cy="13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682" name="AutoShape 971"/>
                <p:cNvSpPr>
                  <a:spLocks noChangeArrowheads="1"/>
                </p:cNvSpPr>
                <p:nvPr/>
              </p:nvSpPr>
              <p:spPr bwMode="auto">
                <a:xfrm>
                  <a:off x="625" y="2587"/>
                  <a:ext cx="720" cy="103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19670" name="Rectangle 972"/>
              <p:cNvSpPr>
                <a:spLocks noChangeArrowheads="1"/>
              </p:cNvSpPr>
              <p:nvPr/>
            </p:nvSpPr>
            <p:spPr bwMode="auto">
              <a:xfrm>
                <a:off x="5246" y="429"/>
                <a:ext cx="70" cy="2285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671" name="Freeform 973"/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2 w 296"/>
                  <a:gd name="T3" fmla="*/ 2 h 256"/>
                  <a:gd name="T4" fmla="*/ 2 w 296"/>
                  <a:gd name="T5" fmla="*/ 4 h 256"/>
                  <a:gd name="T6" fmla="*/ 0 w 296"/>
                  <a:gd name="T7" fmla="*/ 2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672" name="Freeform 974"/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2 w 304"/>
                  <a:gd name="T3" fmla="*/ 2 h 288"/>
                  <a:gd name="T4" fmla="*/ 2 w 304"/>
                  <a:gd name="T5" fmla="*/ 5 h 288"/>
                  <a:gd name="T6" fmla="*/ 2 w 304"/>
                  <a:gd name="T7" fmla="*/ 2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673" name="Oval 975"/>
              <p:cNvSpPr>
                <a:spLocks noChangeArrowheads="1"/>
              </p:cNvSpPr>
              <p:nvPr/>
            </p:nvSpPr>
            <p:spPr bwMode="auto">
              <a:xfrm>
                <a:off x="5515" y="2611"/>
                <a:ext cx="50" cy="95"/>
              </a:xfrm>
              <a:prstGeom prst="ellipse">
                <a:avLst/>
              </a:pr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674" name="Freeform 976"/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3 h 240"/>
                  <a:gd name="T2" fmla="*/ 2 w 306"/>
                  <a:gd name="T3" fmla="*/ 5 h 240"/>
                  <a:gd name="T4" fmla="*/ 2 w 306"/>
                  <a:gd name="T5" fmla="*/ 3 h 240"/>
                  <a:gd name="T6" fmla="*/ 2 w 306"/>
                  <a:gd name="T7" fmla="*/ 0 h 240"/>
                  <a:gd name="T8" fmla="*/ 0 w 306"/>
                  <a:gd name="T9" fmla="*/ 3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675" name="AutoShape 977"/>
              <p:cNvSpPr>
                <a:spLocks noChangeArrowheads="1"/>
              </p:cNvSpPr>
              <p:nvPr/>
            </p:nvSpPr>
            <p:spPr bwMode="auto">
              <a:xfrm>
                <a:off x="4140" y="2675"/>
                <a:ext cx="1196" cy="15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676" name="AutoShape 978"/>
              <p:cNvSpPr>
                <a:spLocks noChangeArrowheads="1"/>
              </p:cNvSpPr>
              <p:nvPr/>
            </p:nvSpPr>
            <p:spPr bwMode="auto">
              <a:xfrm>
                <a:off x="4210" y="2714"/>
                <a:ext cx="1066" cy="7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677" name="Oval 979"/>
              <p:cNvSpPr>
                <a:spLocks noChangeArrowheads="1"/>
              </p:cNvSpPr>
              <p:nvPr/>
            </p:nvSpPr>
            <p:spPr bwMode="auto">
              <a:xfrm>
                <a:off x="4309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678" name="Oval 980"/>
              <p:cNvSpPr>
                <a:spLocks noChangeArrowheads="1"/>
              </p:cNvSpPr>
              <p:nvPr/>
            </p:nvSpPr>
            <p:spPr bwMode="auto">
              <a:xfrm>
                <a:off x="4489" y="2382"/>
                <a:ext cx="159" cy="142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eaLnBrk="1" hangingPunct="1"/>
                <a:endParaRPr lang="en-US" sz="1800">
                  <a:solidFill>
                    <a:srgbClr val="FF0000"/>
                  </a:solidFill>
                </a:endParaRPr>
              </a:p>
            </p:txBody>
          </p:sp>
          <p:sp>
            <p:nvSpPr>
              <p:cNvPr id="19679" name="Oval 981"/>
              <p:cNvSpPr>
                <a:spLocks noChangeArrowheads="1"/>
              </p:cNvSpPr>
              <p:nvPr/>
            </p:nvSpPr>
            <p:spPr bwMode="auto">
              <a:xfrm>
                <a:off x="4658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680" name="Rectangle 982"/>
              <p:cNvSpPr>
                <a:spLocks noChangeArrowheads="1"/>
              </p:cNvSpPr>
              <p:nvPr/>
            </p:nvSpPr>
            <p:spPr bwMode="auto">
              <a:xfrm>
                <a:off x="5067" y="1837"/>
                <a:ext cx="80" cy="759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9525" name="Group 983"/>
            <p:cNvGrpSpPr>
              <a:grpSpLocks/>
            </p:cNvGrpSpPr>
            <p:nvPr/>
          </p:nvGrpSpPr>
          <p:grpSpPr bwMode="auto">
            <a:xfrm>
              <a:off x="7924800" y="5303838"/>
              <a:ext cx="227012" cy="481013"/>
              <a:chOff x="4140" y="429"/>
              <a:chExt cx="1425" cy="2396"/>
            </a:xfrm>
          </p:grpSpPr>
          <p:sp>
            <p:nvSpPr>
              <p:cNvPr id="19625" name="Freeform 984"/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2 w 354"/>
                  <a:gd name="T1" fmla="*/ 0 h 2742"/>
                  <a:gd name="T2" fmla="*/ 2 w 354"/>
                  <a:gd name="T3" fmla="*/ 7 h 2742"/>
                  <a:gd name="T4" fmla="*/ 2 w 354"/>
                  <a:gd name="T5" fmla="*/ 48 h 2742"/>
                  <a:gd name="T6" fmla="*/ 0 w 354"/>
                  <a:gd name="T7" fmla="*/ 50 h 2742"/>
                  <a:gd name="T8" fmla="*/ 2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626" name="Rectangle 985"/>
              <p:cNvSpPr>
                <a:spLocks noChangeArrowheads="1"/>
              </p:cNvSpPr>
              <p:nvPr/>
            </p:nvSpPr>
            <p:spPr bwMode="auto">
              <a:xfrm>
                <a:off x="4210" y="429"/>
                <a:ext cx="1046" cy="2285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627" name="Freeform 986"/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2 w 211"/>
                  <a:gd name="T3" fmla="*/ 5 h 2537"/>
                  <a:gd name="T4" fmla="*/ 2 w 211"/>
                  <a:gd name="T5" fmla="*/ 45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628" name="Freeform 987"/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2 w 328"/>
                  <a:gd name="T3" fmla="*/ 3 h 226"/>
                  <a:gd name="T4" fmla="*/ 2 w 328"/>
                  <a:gd name="T5" fmla="*/ 5 h 226"/>
                  <a:gd name="T6" fmla="*/ 0 w 328"/>
                  <a:gd name="T7" fmla="*/ 3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629" name="Rectangle 988"/>
              <p:cNvSpPr>
                <a:spLocks noChangeArrowheads="1"/>
              </p:cNvSpPr>
              <p:nvPr/>
            </p:nvSpPr>
            <p:spPr bwMode="auto">
              <a:xfrm>
                <a:off x="4210" y="690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19630" name="Group 989"/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19655" name="AutoShape 990"/>
                <p:cNvSpPr>
                  <a:spLocks noChangeArrowheads="1"/>
                </p:cNvSpPr>
                <p:nvPr/>
              </p:nvSpPr>
              <p:spPr bwMode="auto">
                <a:xfrm>
                  <a:off x="613" y="2566"/>
                  <a:ext cx="721" cy="14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656" name="AutoShape 991"/>
                <p:cNvSpPr>
                  <a:spLocks noChangeArrowheads="1"/>
                </p:cNvSpPr>
                <p:nvPr/>
              </p:nvSpPr>
              <p:spPr bwMode="auto">
                <a:xfrm>
                  <a:off x="625" y="2581"/>
                  <a:ext cx="696" cy="11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19631" name="Rectangle 992"/>
              <p:cNvSpPr>
                <a:spLocks noChangeArrowheads="1"/>
              </p:cNvSpPr>
              <p:nvPr/>
            </p:nvSpPr>
            <p:spPr bwMode="auto">
              <a:xfrm>
                <a:off x="4220" y="1022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19632" name="Group 993"/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19653" name="AutoShape 994"/>
                <p:cNvSpPr>
                  <a:spLocks noChangeArrowheads="1"/>
                </p:cNvSpPr>
                <p:nvPr/>
              </p:nvSpPr>
              <p:spPr bwMode="auto">
                <a:xfrm>
                  <a:off x="615" y="2564"/>
                  <a:ext cx="721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654" name="AutoShape 995"/>
                <p:cNvSpPr>
                  <a:spLocks noChangeArrowheads="1"/>
                </p:cNvSpPr>
                <p:nvPr/>
              </p:nvSpPr>
              <p:spPr bwMode="auto">
                <a:xfrm>
                  <a:off x="628" y="2581"/>
                  <a:ext cx="696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19633" name="Rectangle 996"/>
              <p:cNvSpPr>
                <a:spLocks noChangeArrowheads="1"/>
              </p:cNvSpPr>
              <p:nvPr/>
            </p:nvSpPr>
            <p:spPr bwMode="auto">
              <a:xfrm>
                <a:off x="4220" y="1354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634" name="Rectangle 997"/>
              <p:cNvSpPr>
                <a:spLocks noChangeArrowheads="1"/>
              </p:cNvSpPr>
              <p:nvPr/>
            </p:nvSpPr>
            <p:spPr bwMode="auto">
              <a:xfrm>
                <a:off x="4230" y="1655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19635" name="Group 998"/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19651" name="AutoShape 999"/>
                <p:cNvSpPr>
                  <a:spLocks noChangeArrowheads="1"/>
                </p:cNvSpPr>
                <p:nvPr/>
              </p:nvSpPr>
              <p:spPr bwMode="auto">
                <a:xfrm>
                  <a:off x="618" y="2586"/>
                  <a:ext cx="720" cy="12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652" name="AutoShape 1000"/>
                <p:cNvSpPr>
                  <a:spLocks noChangeArrowheads="1"/>
                </p:cNvSpPr>
                <p:nvPr/>
              </p:nvSpPr>
              <p:spPr bwMode="auto">
                <a:xfrm>
                  <a:off x="630" y="2586"/>
                  <a:ext cx="695" cy="10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19636" name="Freeform 1001"/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2 w 328"/>
                  <a:gd name="T3" fmla="*/ 2 h 226"/>
                  <a:gd name="T4" fmla="*/ 2 w 328"/>
                  <a:gd name="T5" fmla="*/ 4 h 226"/>
                  <a:gd name="T6" fmla="*/ 0 w 328"/>
                  <a:gd name="T7" fmla="*/ 2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19637" name="Group 1002"/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19649" name="AutoShape 1003"/>
                <p:cNvSpPr>
                  <a:spLocks noChangeArrowheads="1"/>
                </p:cNvSpPr>
                <p:nvPr/>
              </p:nvSpPr>
              <p:spPr bwMode="auto">
                <a:xfrm>
                  <a:off x="613" y="2571"/>
                  <a:ext cx="732" cy="13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650" name="AutoShape 1004"/>
                <p:cNvSpPr>
                  <a:spLocks noChangeArrowheads="1"/>
                </p:cNvSpPr>
                <p:nvPr/>
              </p:nvSpPr>
              <p:spPr bwMode="auto">
                <a:xfrm>
                  <a:off x="625" y="2587"/>
                  <a:ext cx="720" cy="103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19638" name="Rectangle 1005"/>
              <p:cNvSpPr>
                <a:spLocks noChangeArrowheads="1"/>
              </p:cNvSpPr>
              <p:nvPr/>
            </p:nvSpPr>
            <p:spPr bwMode="auto">
              <a:xfrm>
                <a:off x="5246" y="429"/>
                <a:ext cx="70" cy="2285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639" name="Freeform 1006"/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2 w 296"/>
                  <a:gd name="T3" fmla="*/ 2 h 256"/>
                  <a:gd name="T4" fmla="*/ 2 w 296"/>
                  <a:gd name="T5" fmla="*/ 4 h 256"/>
                  <a:gd name="T6" fmla="*/ 0 w 296"/>
                  <a:gd name="T7" fmla="*/ 2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640" name="Freeform 1007"/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2 w 304"/>
                  <a:gd name="T3" fmla="*/ 2 h 288"/>
                  <a:gd name="T4" fmla="*/ 2 w 304"/>
                  <a:gd name="T5" fmla="*/ 5 h 288"/>
                  <a:gd name="T6" fmla="*/ 2 w 304"/>
                  <a:gd name="T7" fmla="*/ 2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641" name="Oval 1008"/>
              <p:cNvSpPr>
                <a:spLocks noChangeArrowheads="1"/>
              </p:cNvSpPr>
              <p:nvPr/>
            </p:nvSpPr>
            <p:spPr bwMode="auto">
              <a:xfrm>
                <a:off x="5515" y="2611"/>
                <a:ext cx="50" cy="95"/>
              </a:xfrm>
              <a:prstGeom prst="ellipse">
                <a:avLst/>
              </a:pr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642" name="Freeform 1009"/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3 h 240"/>
                  <a:gd name="T2" fmla="*/ 2 w 306"/>
                  <a:gd name="T3" fmla="*/ 5 h 240"/>
                  <a:gd name="T4" fmla="*/ 2 w 306"/>
                  <a:gd name="T5" fmla="*/ 3 h 240"/>
                  <a:gd name="T6" fmla="*/ 2 w 306"/>
                  <a:gd name="T7" fmla="*/ 0 h 240"/>
                  <a:gd name="T8" fmla="*/ 0 w 306"/>
                  <a:gd name="T9" fmla="*/ 3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643" name="AutoShape 1010"/>
              <p:cNvSpPr>
                <a:spLocks noChangeArrowheads="1"/>
              </p:cNvSpPr>
              <p:nvPr/>
            </p:nvSpPr>
            <p:spPr bwMode="auto">
              <a:xfrm>
                <a:off x="4140" y="2675"/>
                <a:ext cx="1196" cy="15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644" name="AutoShape 1011"/>
              <p:cNvSpPr>
                <a:spLocks noChangeArrowheads="1"/>
              </p:cNvSpPr>
              <p:nvPr/>
            </p:nvSpPr>
            <p:spPr bwMode="auto">
              <a:xfrm>
                <a:off x="4210" y="2714"/>
                <a:ext cx="1066" cy="7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645" name="Oval 1012"/>
              <p:cNvSpPr>
                <a:spLocks noChangeArrowheads="1"/>
              </p:cNvSpPr>
              <p:nvPr/>
            </p:nvSpPr>
            <p:spPr bwMode="auto">
              <a:xfrm>
                <a:off x="4309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646" name="Oval 1013"/>
              <p:cNvSpPr>
                <a:spLocks noChangeArrowheads="1"/>
              </p:cNvSpPr>
              <p:nvPr/>
            </p:nvSpPr>
            <p:spPr bwMode="auto">
              <a:xfrm>
                <a:off x="4489" y="2382"/>
                <a:ext cx="159" cy="142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eaLnBrk="1" hangingPunct="1"/>
                <a:endParaRPr lang="en-US" sz="1800">
                  <a:solidFill>
                    <a:srgbClr val="FF0000"/>
                  </a:solidFill>
                </a:endParaRPr>
              </a:p>
            </p:txBody>
          </p:sp>
          <p:sp>
            <p:nvSpPr>
              <p:cNvPr id="19647" name="Oval 1014"/>
              <p:cNvSpPr>
                <a:spLocks noChangeArrowheads="1"/>
              </p:cNvSpPr>
              <p:nvPr/>
            </p:nvSpPr>
            <p:spPr bwMode="auto">
              <a:xfrm>
                <a:off x="4658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648" name="Rectangle 1015"/>
              <p:cNvSpPr>
                <a:spLocks noChangeArrowheads="1"/>
              </p:cNvSpPr>
              <p:nvPr/>
            </p:nvSpPr>
            <p:spPr bwMode="auto">
              <a:xfrm>
                <a:off x="5067" y="1837"/>
                <a:ext cx="80" cy="759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9526" name="Group 1016"/>
            <p:cNvGrpSpPr>
              <a:grpSpLocks/>
            </p:cNvGrpSpPr>
            <p:nvPr/>
          </p:nvGrpSpPr>
          <p:grpSpPr bwMode="auto">
            <a:xfrm>
              <a:off x="5302250" y="2043113"/>
              <a:ext cx="534987" cy="407988"/>
              <a:chOff x="877" y="1008"/>
              <a:chExt cx="2747" cy="2591"/>
            </a:xfrm>
          </p:grpSpPr>
          <p:pic>
            <p:nvPicPr>
              <p:cNvPr id="19602" name="Picture 1017" descr="antenna_stylized"/>
              <p:cNvPicPr>
                <a:picLocks noChangeAspect="1" noChangeArrowheads="1"/>
              </p:cNvPicPr>
              <p:nvPr/>
            </p:nvPicPr>
            <p:blipFill>
              <a:blip r:embed="rId14" cstate="print"/>
              <a:srcRect/>
              <a:stretch>
                <a:fillRect/>
              </a:stretch>
            </p:blipFill>
            <p:spPr bwMode="auto">
              <a:xfrm>
                <a:off x="877" y="1008"/>
                <a:ext cx="2725" cy="14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9603" name="Picture 1018" descr="laptop_keyboard"/>
              <p:cNvPicPr>
                <a:picLocks noChangeAspect="1" noChangeArrowheads="1"/>
              </p:cNvPicPr>
              <p:nvPr/>
            </p:nvPicPr>
            <p:blipFill>
              <a:blip r:embed="rId15" cstate="print"/>
              <a:srcRect/>
              <a:stretch>
                <a:fillRect/>
              </a:stretch>
            </p:blipFill>
            <p:spPr bwMode="auto">
              <a:xfrm rot="109064" flipH="1">
                <a:off x="1009" y="2586"/>
                <a:ext cx="2245" cy="101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9604" name="Freeform 1019"/>
              <p:cNvSpPr>
                <a:spLocks/>
              </p:cNvSpPr>
              <p:nvPr/>
            </p:nvSpPr>
            <p:spPr bwMode="auto">
              <a:xfrm>
                <a:off x="1753" y="1603"/>
                <a:ext cx="1807" cy="1322"/>
              </a:xfrm>
              <a:custGeom>
                <a:avLst/>
                <a:gdLst>
                  <a:gd name="T0" fmla="*/ 1 w 2982"/>
                  <a:gd name="T1" fmla="*/ 0 h 2442"/>
                  <a:gd name="T2" fmla="*/ 0 w 2982"/>
                  <a:gd name="T3" fmla="*/ 1 h 2442"/>
                  <a:gd name="T4" fmla="*/ 1 w 2982"/>
                  <a:gd name="T5" fmla="*/ 1 h 2442"/>
                  <a:gd name="T6" fmla="*/ 1 w 2982"/>
                  <a:gd name="T7" fmla="*/ 1 h 2442"/>
                  <a:gd name="T8" fmla="*/ 1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pic>
            <p:nvPicPr>
              <p:cNvPr id="19605" name="Picture 1020" descr="screen"/>
              <p:cNvPicPr>
                <a:picLocks noChangeAspect="1" noChangeArrowheads="1"/>
              </p:cNvPicPr>
              <p:nvPr/>
            </p:nvPicPr>
            <p:blipFill>
              <a:blip r:embed="rId16" cstate="print"/>
              <a:srcRect/>
              <a:stretch>
                <a:fillRect/>
              </a:stretch>
            </p:blipFill>
            <p:spPr bwMode="auto">
              <a:xfrm>
                <a:off x="1842" y="1637"/>
                <a:ext cx="1642" cy="12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9606" name="Freeform 1021"/>
              <p:cNvSpPr>
                <a:spLocks/>
              </p:cNvSpPr>
              <p:nvPr/>
            </p:nvSpPr>
            <p:spPr bwMode="auto">
              <a:xfrm>
                <a:off x="2082" y="1564"/>
                <a:ext cx="1531" cy="246"/>
              </a:xfrm>
              <a:custGeom>
                <a:avLst/>
                <a:gdLst>
                  <a:gd name="T0" fmla="*/ 1 w 2528"/>
                  <a:gd name="T1" fmla="*/ 0 h 455"/>
                  <a:gd name="T2" fmla="*/ 1 w 2528"/>
                  <a:gd name="T3" fmla="*/ 1 h 455"/>
                  <a:gd name="T4" fmla="*/ 1 w 2528"/>
                  <a:gd name="T5" fmla="*/ 1 h 455"/>
                  <a:gd name="T6" fmla="*/ 0 w 2528"/>
                  <a:gd name="T7" fmla="*/ 1 h 455"/>
                  <a:gd name="T8" fmla="*/ 1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607" name="Freeform 1022"/>
              <p:cNvSpPr>
                <a:spLocks/>
              </p:cNvSpPr>
              <p:nvPr/>
            </p:nvSpPr>
            <p:spPr bwMode="auto">
              <a:xfrm>
                <a:off x="1737" y="1562"/>
                <a:ext cx="425" cy="1024"/>
              </a:xfrm>
              <a:custGeom>
                <a:avLst/>
                <a:gdLst>
                  <a:gd name="T0" fmla="*/ 1 w 702"/>
                  <a:gd name="T1" fmla="*/ 0 h 1893"/>
                  <a:gd name="T2" fmla="*/ 0 w 702"/>
                  <a:gd name="T3" fmla="*/ 1 h 1893"/>
                  <a:gd name="T4" fmla="*/ 1 w 702"/>
                  <a:gd name="T5" fmla="*/ 1 h 1893"/>
                  <a:gd name="T6" fmla="*/ 1 w 702"/>
                  <a:gd name="T7" fmla="*/ 1 h 1893"/>
                  <a:gd name="T8" fmla="*/ 1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608" name="Freeform 1023"/>
              <p:cNvSpPr>
                <a:spLocks/>
              </p:cNvSpPr>
              <p:nvPr/>
            </p:nvSpPr>
            <p:spPr bwMode="auto">
              <a:xfrm>
                <a:off x="3144" y="1745"/>
                <a:ext cx="458" cy="1182"/>
              </a:xfrm>
              <a:custGeom>
                <a:avLst/>
                <a:gdLst>
                  <a:gd name="T0" fmla="*/ 1 w 756"/>
                  <a:gd name="T1" fmla="*/ 0 h 2184"/>
                  <a:gd name="T2" fmla="*/ 1 w 756"/>
                  <a:gd name="T3" fmla="*/ 1 h 2184"/>
                  <a:gd name="T4" fmla="*/ 0 w 756"/>
                  <a:gd name="T5" fmla="*/ 1 h 2184"/>
                  <a:gd name="T6" fmla="*/ 1 w 756"/>
                  <a:gd name="T7" fmla="*/ 1 h 2184"/>
                  <a:gd name="T8" fmla="*/ 1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609" name="Freeform 1024"/>
              <p:cNvSpPr>
                <a:spLocks/>
              </p:cNvSpPr>
              <p:nvPr/>
            </p:nvSpPr>
            <p:spPr bwMode="auto">
              <a:xfrm>
                <a:off x="1732" y="2534"/>
                <a:ext cx="1680" cy="399"/>
              </a:xfrm>
              <a:custGeom>
                <a:avLst/>
                <a:gdLst>
                  <a:gd name="T0" fmla="*/ 1 w 2773"/>
                  <a:gd name="T1" fmla="*/ 0 h 738"/>
                  <a:gd name="T2" fmla="*/ 0 w 2773"/>
                  <a:gd name="T3" fmla="*/ 1 h 738"/>
                  <a:gd name="T4" fmla="*/ 1 w 2773"/>
                  <a:gd name="T5" fmla="*/ 1 h 738"/>
                  <a:gd name="T6" fmla="*/ 1 w 2773"/>
                  <a:gd name="T7" fmla="*/ 1 h 738"/>
                  <a:gd name="T8" fmla="*/ 1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610" name="Freeform 1025"/>
              <p:cNvSpPr>
                <a:spLocks/>
              </p:cNvSpPr>
              <p:nvPr/>
            </p:nvSpPr>
            <p:spPr bwMode="auto">
              <a:xfrm>
                <a:off x="3195" y="1755"/>
                <a:ext cx="429" cy="1187"/>
              </a:xfrm>
              <a:custGeom>
                <a:avLst/>
                <a:gdLst>
                  <a:gd name="T0" fmla="*/ 1 w 637"/>
                  <a:gd name="T1" fmla="*/ 0 h 1659"/>
                  <a:gd name="T2" fmla="*/ 1 w 637"/>
                  <a:gd name="T3" fmla="*/ 0 h 1659"/>
                  <a:gd name="T4" fmla="*/ 1 w 637"/>
                  <a:gd name="T5" fmla="*/ 1 h 1659"/>
                  <a:gd name="T6" fmla="*/ 0 w 637"/>
                  <a:gd name="T7" fmla="*/ 1 h 1659"/>
                  <a:gd name="T8" fmla="*/ 1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611" name="Freeform 1026"/>
              <p:cNvSpPr>
                <a:spLocks/>
              </p:cNvSpPr>
              <p:nvPr/>
            </p:nvSpPr>
            <p:spPr bwMode="auto">
              <a:xfrm>
                <a:off x="1734" y="2587"/>
                <a:ext cx="1494" cy="394"/>
              </a:xfrm>
              <a:custGeom>
                <a:avLst/>
                <a:gdLst>
                  <a:gd name="T0" fmla="*/ 0 w 2216"/>
                  <a:gd name="T1" fmla="*/ 0 h 550"/>
                  <a:gd name="T2" fmla="*/ 1 w 2216"/>
                  <a:gd name="T3" fmla="*/ 1 h 550"/>
                  <a:gd name="T4" fmla="*/ 1 w 2216"/>
                  <a:gd name="T5" fmla="*/ 1 h 550"/>
                  <a:gd name="T6" fmla="*/ 1 w 2216"/>
                  <a:gd name="T7" fmla="*/ 1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19612" name="Group 1027"/>
              <p:cNvGrpSpPr>
                <a:grpSpLocks/>
              </p:cNvGrpSpPr>
              <p:nvPr/>
            </p:nvGrpSpPr>
            <p:grpSpPr bwMode="auto">
              <a:xfrm>
                <a:off x="1709" y="3008"/>
                <a:ext cx="507" cy="234"/>
                <a:chOff x="1740" y="2642"/>
                <a:chExt cx="752" cy="327"/>
              </a:xfrm>
            </p:grpSpPr>
            <p:sp>
              <p:nvSpPr>
                <p:cNvPr id="19619" name="Freeform 1028"/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620" name="Freeform 1029"/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621" name="Freeform 1030"/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622" name="Freeform 1031"/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623" name="Freeform 1032"/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624" name="Freeform 1033"/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9613" name="Freeform 1034"/>
              <p:cNvSpPr>
                <a:spLocks/>
              </p:cNvSpPr>
              <p:nvPr/>
            </p:nvSpPr>
            <p:spPr bwMode="auto">
              <a:xfrm>
                <a:off x="2577" y="3043"/>
                <a:ext cx="614" cy="514"/>
              </a:xfrm>
              <a:custGeom>
                <a:avLst/>
                <a:gdLst>
                  <a:gd name="T0" fmla="*/ 1 w 990"/>
                  <a:gd name="T1" fmla="*/ 1 h 792"/>
                  <a:gd name="T2" fmla="*/ 1 w 990"/>
                  <a:gd name="T3" fmla="*/ 0 h 792"/>
                  <a:gd name="T4" fmla="*/ 1 w 990"/>
                  <a:gd name="T5" fmla="*/ 1 h 792"/>
                  <a:gd name="T6" fmla="*/ 0 w 990"/>
                  <a:gd name="T7" fmla="*/ 1 h 792"/>
                  <a:gd name="T8" fmla="*/ 1 w 990"/>
                  <a:gd name="T9" fmla="*/ 1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614" name="Freeform 1035"/>
              <p:cNvSpPr>
                <a:spLocks/>
              </p:cNvSpPr>
              <p:nvPr/>
            </p:nvSpPr>
            <p:spPr bwMode="auto">
              <a:xfrm>
                <a:off x="1010" y="3084"/>
                <a:ext cx="1571" cy="469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1 w 2532"/>
                  <a:gd name="T5" fmla="*/ 1 h 723"/>
                  <a:gd name="T6" fmla="*/ 1 w 2532"/>
                  <a:gd name="T7" fmla="*/ 1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615" name="Freeform 1036"/>
              <p:cNvSpPr>
                <a:spLocks/>
              </p:cNvSpPr>
              <p:nvPr/>
            </p:nvSpPr>
            <p:spPr bwMode="auto">
              <a:xfrm>
                <a:off x="1011" y="2998"/>
                <a:ext cx="17" cy="95"/>
              </a:xfrm>
              <a:custGeom>
                <a:avLst/>
                <a:gdLst>
                  <a:gd name="T0" fmla="*/ 1 w 26"/>
                  <a:gd name="T1" fmla="*/ 1 h 147"/>
                  <a:gd name="T2" fmla="*/ 1 w 26"/>
                  <a:gd name="T3" fmla="*/ 1 h 147"/>
                  <a:gd name="T4" fmla="*/ 0 w 26"/>
                  <a:gd name="T5" fmla="*/ 1 h 147"/>
                  <a:gd name="T6" fmla="*/ 1 w 26"/>
                  <a:gd name="T7" fmla="*/ 0 h 147"/>
                  <a:gd name="T8" fmla="*/ 1 w 26"/>
                  <a:gd name="T9" fmla="*/ 1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616" name="Freeform 1037"/>
              <p:cNvSpPr>
                <a:spLocks/>
              </p:cNvSpPr>
              <p:nvPr/>
            </p:nvSpPr>
            <p:spPr bwMode="auto">
              <a:xfrm>
                <a:off x="1012" y="2611"/>
                <a:ext cx="730" cy="393"/>
              </a:xfrm>
              <a:custGeom>
                <a:avLst/>
                <a:gdLst>
                  <a:gd name="T0" fmla="*/ 1 w 1176"/>
                  <a:gd name="T1" fmla="*/ 0 h 606"/>
                  <a:gd name="T2" fmla="*/ 0 w 1176"/>
                  <a:gd name="T3" fmla="*/ 1 h 606"/>
                  <a:gd name="T4" fmla="*/ 1 w 1176"/>
                  <a:gd name="T5" fmla="*/ 1 h 606"/>
                  <a:gd name="T6" fmla="*/ 1 w 1176"/>
                  <a:gd name="T7" fmla="*/ 1 h 606"/>
                  <a:gd name="T8" fmla="*/ 1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617" name="Freeform 1038"/>
              <p:cNvSpPr>
                <a:spLocks/>
              </p:cNvSpPr>
              <p:nvPr/>
            </p:nvSpPr>
            <p:spPr bwMode="auto">
              <a:xfrm>
                <a:off x="1061" y="3018"/>
                <a:ext cx="1490" cy="451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1 w 2532"/>
                  <a:gd name="T5" fmla="*/ 1 h 723"/>
                  <a:gd name="T6" fmla="*/ 1 w 2532"/>
                  <a:gd name="T7" fmla="*/ 1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618" name="Freeform 1039"/>
              <p:cNvSpPr>
                <a:spLocks/>
              </p:cNvSpPr>
              <p:nvPr/>
            </p:nvSpPr>
            <p:spPr bwMode="auto">
              <a:xfrm flipV="1">
                <a:off x="2549" y="2986"/>
                <a:ext cx="608" cy="467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1 h 723"/>
                  <a:gd name="T6" fmla="*/ 0 w 2532"/>
                  <a:gd name="T7" fmla="*/ 1 h 723"/>
                  <a:gd name="T8" fmla="*/ 0 w 2532"/>
                  <a:gd name="T9" fmla="*/ 1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9527" name="Group 1064"/>
            <p:cNvGrpSpPr>
              <a:grpSpLocks/>
            </p:cNvGrpSpPr>
            <p:nvPr/>
          </p:nvGrpSpPr>
          <p:grpSpPr bwMode="auto">
            <a:xfrm>
              <a:off x="6872288" y="5486400"/>
              <a:ext cx="474662" cy="407988"/>
              <a:chOff x="877" y="1008"/>
              <a:chExt cx="2747" cy="2591"/>
            </a:xfrm>
          </p:grpSpPr>
          <p:pic>
            <p:nvPicPr>
              <p:cNvPr id="19579" name="Picture 1065" descr="antenna_stylized"/>
              <p:cNvPicPr>
                <a:picLocks noChangeAspect="1" noChangeArrowheads="1"/>
              </p:cNvPicPr>
              <p:nvPr/>
            </p:nvPicPr>
            <p:blipFill>
              <a:blip r:embed="rId17" cstate="print"/>
              <a:srcRect/>
              <a:stretch>
                <a:fillRect/>
              </a:stretch>
            </p:blipFill>
            <p:spPr bwMode="auto">
              <a:xfrm>
                <a:off x="877" y="1008"/>
                <a:ext cx="2725" cy="14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9580" name="Picture 1066" descr="laptop_keyboard"/>
              <p:cNvPicPr>
                <a:picLocks noChangeAspect="1" noChangeArrowheads="1"/>
              </p:cNvPicPr>
              <p:nvPr/>
            </p:nvPicPr>
            <p:blipFill>
              <a:blip r:embed="rId18" cstate="print"/>
              <a:srcRect/>
              <a:stretch>
                <a:fillRect/>
              </a:stretch>
            </p:blipFill>
            <p:spPr bwMode="auto">
              <a:xfrm rot="109064" flipH="1">
                <a:off x="1009" y="2586"/>
                <a:ext cx="2245" cy="101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9581" name="Freeform 1067"/>
              <p:cNvSpPr>
                <a:spLocks/>
              </p:cNvSpPr>
              <p:nvPr/>
            </p:nvSpPr>
            <p:spPr bwMode="auto">
              <a:xfrm>
                <a:off x="1753" y="1603"/>
                <a:ext cx="1807" cy="1322"/>
              </a:xfrm>
              <a:custGeom>
                <a:avLst/>
                <a:gdLst>
                  <a:gd name="T0" fmla="*/ 1 w 2982"/>
                  <a:gd name="T1" fmla="*/ 0 h 2442"/>
                  <a:gd name="T2" fmla="*/ 0 w 2982"/>
                  <a:gd name="T3" fmla="*/ 1 h 2442"/>
                  <a:gd name="T4" fmla="*/ 1 w 2982"/>
                  <a:gd name="T5" fmla="*/ 1 h 2442"/>
                  <a:gd name="T6" fmla="*/ 1 w 2982"/>
                  <a:gd name="T7" fmla="*/ 1 h 2442"/>
                  <a:gd name="T8" fmla="*/ 1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pic>
            <p:nvPicPr>
              <p:cNvPr id="19582" name="Picture 1068" descr="screen"/>
              <p:cNvPicPr>
                <a:picLocks noChangeAspect="1" noChangeArrowheads="1"/>
              </p:cNvPicPr>
              <p:nvPr/>
            </p:nvPicPr>
            <p:blipFill>
              <a:blip r:embed="rId19" cstate="print"/>
              <a:srcRect/>
              <a:stretch>
                <a:fillRect/>
              </a:stretch>
            </p:blipFill>
            <p:spPr bwMode="auto">
              <a:xfrm>
                <a:off x="1842" y="1637"/>
                <a:ext cx="1642" cy="12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9583" name="Freeform 1069"/>
              <p:cNvSpPr>
                <a:spLocks/>
              </p:cNvSpPr>
              <p:nvPr/>
            </p:nvSpPr>
            <p:spPr bwMode="auto">
              <a:xfrm>
                <a:off x="2082" y="1564"/>
                <a:ext cx="1531" cy="246"/>
              </a:xfrm>
              <a:custGeom>
                <a:avLst/>
                <a:gdLst>
                  <a:gd name="T0" fmla="*/ 1 w 2528"/>
                  <a:gd name="T1" fmla="*/ 0 h 455"/>
                  <a:gd name="T2" fmla="*/ 1 w 2528"/>
                  <a:gd name="T3" fmla="*/ 1 h 455"/>
                  <a:gd name="T4" fmla="*/ 1 w 2528"/>
                  <a:gd name="T5" fmla="*/ 1 h 455"/>
                  <a:gd name="T6" fmla="*/ 0 w 2528"/>
                  <a:gd name="T7" fmla="*/ 1 h 455"/>
                  <a:gd name="T8" fmla="*/ 1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584" name="Freeform 1070"/>
              <p:cNvSpPr>
                <a:spLocks/>
              </p:cNvSpPr>
              <p:nvPr/>
            </p:nvSpPr>
            <p:spPr bwMode="auto">
              <a:xfrm>
                <a:off x="1737" y="1562"/>
                <a:ext cx="425" cy="1024"/>
              </a:xfrm>
              <a:custGeom>
                <a:avLst/>
                <a:gdLst>
                  <a:gd name="T0" fmla="*/ 1 w 702"/>
                  <a:gd name="T1" fmla="*/ 0 h 1893"/>
                  <a:gd name="T2" fmla="*/ 0 w 702"/>
                  <a:gd name="T3" fmla="*/ 1 h 1893"/>
                  <a:gd name="T4" fmla="*/ 1 w 702"/>
                  <a:gd name="T5" fmla="*/ 1 h 1893"/>
                  <a:gd name="T6" fmla="*/ 1 w 702"/>
                  <a:gd name="T7" fmla="*/ 1 h 1893"/>
                  <a:gd name="T8" fmla="*/ 1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585" name="Freeform 1071"/>
              <p:cNvSpPr>
                <a:spLocks/>
              </p:cNvSpPr>
              <p:nvPr/>
            </p:nvSpPr>
            <p:spPr bwMode="auto">
              <a:xfrm>
                <a:off x="3144" y="1745"/>
                <a:ext cx="458" cy="1182"/>
              </a:xfrm>
              <a:custGeom>
                <a:avLst/>
                <a:gdLst>
                  <a:gd name="T0" fmla="*/ 1 w 756"/>
                  <a:gd name="T1" fmla="*/ 0 h 2184"/>
                  <a:gd name="T2" fmla="*/ 1 w 756"/>
                  <a:gd name="T3" fmla="*/ 1 h 2184"/>
                  <a:gd name="T4" fmla="*/ 0 w 756"/>
                  <a:gd name="T5" fmla="*/ 1 h 2184"/>
                  <a:gd name="T6" fmla="*/ 1 w 756"/>
                  <a:gd name="T7" fmla="*/ 1 h 2184"/>
                  <a:gd name="T8" fmla="*/ 1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586" name="Freeform 1072"/>
              <p:cNvSpPr>
                <a:spLocks/>
              </p:cNvSpPr>
              <p:nvPr/>
            </p:nvSpPr>
            <p:spPr bwMode="auto">
              <a:xfrm>
                <a:off x="1732" y="2534"/>
                <a:ext cx="1680" cy="399"/>
              </a:xfrm>
              <a:custGeom>
                <a:avLst/>
                <a:gdLst>
                  <a:gd name="T0" fmla="*/ 1 w 2773"/>
                  <a:gd name="T1" fmla="*/ 0 h 738"/>
                  <a:gd name="T2" fmla="*/ 0 w 2773"/>
                  <a:gd name="T3" fmla="*/ 1 h 738"/>
                  <a:gd name="T4" fmla="*/ 1 w 2773"/>
                  <a:gd name="T5" fmla="*/ 1 h 738"/>
                  <a:gd name="T6" fmla="*/ 1 w 2773"/>
                  <a:gd name="T7" fmla="*/ 1 h 738"/>
                  <a:gd name="T8" fmla="*/ 1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587" name="Freeform 1073"/>
              <p:cNvSpPr>
                <a:spLocks/>
              </p:cNvSpPr>
              <p:nvPr/>
            </p:nvSpPr>
            <p:spPr bwMode="auto">
              <a:xfrm>
                <a:off x="3195" y="1755"/>
                <a:ext cx="429" cy="1187"/>
              </a:xfrm>
              <a:custGeom>
                <a:avLst/>
                <a:gdLst>
                  <a:gd name="T0" fmla="*/ 1 w 637"/>
                  <a:gd name="T1" fmla="*/ 0 h 1659"/>
                  <a:gd name="T2" fmla="*/ 1 w 637"/>
                  <a:gd name="T3" fmla="*/ 0 h 1659"/>
                  <a:gd name="T4" fmla="*/ 1 w 637"/>
                  <a:gd name="T5" fmla="*/ 1 h 1659"/>
                  <a:gd name="T6" fmla="*/ 0 w 637"/>
                  <a:gd name="T7" fmla="*/ 1 h 1659"/>
                  <a:gd name="T8" fmla="*/ 1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588" name="Freeform 1074"/>
              <p:cNvSpPr>
                <a:spLocks/>
              </p:cNvSpPr>
              <p:nvPr/>
            </p:nvSpPr>
            <p:spPr bwMode="auto">
              <a:xfrm>
                <a:off x="1734" y="2587"/>
                <a:ext cx="1494" cy="394"/>
              </a:xfrm>
              <a:custGeom>
                <a:avLst/>
                <a:gdLst>
                  <a:gd name="T0" fmla="*/ 0 w 2216"/>
                  <a:gd name="T1" fmla="*/ 0 h 550"/>
                  <a:gd name="T2" fmla="*/ 1 w 2216"/>
                  <a:gd name="T3" fmla="*/ 1 h 550"/>
                  <a:gd name="T4" fmla="*/ 1 w 2216"/>
                  <a:gd name="T5" fmla="*/ 1 h 550"/>
                  <a:gd name="T6" fmla="*/ 1 w 2216"/>
                  <a:gd name="T7" fmla="*/ 1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19589" name="Group 1075"/>
              <p:cNvGrpSpPr>
                <a:grpSpLocks/>
              </p:cNvGrpSpPr>
              <p:nvPr/>
            </p:nvGrpSpPr>
            <p:grpSpPr bwMode="auto">
              <a:xfrm>
                <a:off x="1709" y="3008"/>
                <a:ext cx="507" cy="234"/>
                <a:chOff x="1740" y="2642"/>
                <a:chExt cx="752" cy="327"/>
              </a:xfrm>
            </p:grpSpPr>
            <p:sp>
              <p:nvSpPr>
                <p:cNvPr id="19596" name="Freeform 1076"/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597" name="Freeform 1077"/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598" name="Freeform 1078"/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599" name="Freeform 1079"/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600" name="Freeform 1080"/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601" name="Freeform 1081"/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9590" name="Freeform 1082"/>
              <p:cNvSpPr>
                <a:spLocks/>
              </p:cNvSpPr>
              <p:nvPr/>
            </p:nvSpPr>
            <p:spPr bwMode="auto">
              <a:xfrm>
                <a:off x="2577" y="3043"/>
                <a:ext cx="614" cy="514"/>
              </a:xfrm>
              <a:custGeom>
                <a:avLst/>
                <a:gdLst>
                  <a:gd name="T0" fmla="*/ 1 w 990"/>
                  <a:gd name="T1" fmla="*/ 1 h 792"/>
                  <a:gd name="T2" fmla="*/ 1 w 990"/>
                  <a:gd name="T3" fmla="*/ 0 h 792"/>
                  <a:gd name="T4" fmla="*/ 1 w 990"/>
                  <a:gd name="T5" fmla="*/ 1 h 792"/>
                  <a:gd name="T6" fmla="*/ 0 w 990"/>
                  <a:gd name="T7" fmla="*/ 1 h 792"/>
                  <a:gd name="T8" fmla="*/ 1 w 990"/>
                  <a:gd name="T9" fmla="*/ 1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591" name="Freeform 1083"/>
              <p:cNvSpPr>
                <a:spLocks/>
              </p:cNvSpPr>
              <p:nvPr/>
            </p:nvSpPr>
            <p:spPr bwMode="auto">
              <a:xfrm>
                <a:off x="1010" y="3084"/>
                <a:ext cx="1571" cy="469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1 w 2532"/>
                  <a:gd name="T5" fmla="*/ 1 h 723"/>
                  <a:gd name="T6" fmla="*/ 1 w 2532"/>
                  <a:gd name="T7" fmla="*/ 1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592" name="Freeform 1084"/>
              <p:cNvSpPr>
                <a:spLocks/>
              </p:cNvSpPr>
              <p:nvPr/>
            </p:nvSpPr>
            <p:spPr bwMode="auto">
              <a:xfrm>
                <a:off x="1011" y="2998"/>
                <a:ext cx="17" cy="95"/>
              </a:xfrm>
              <a:custGeom>
                <a:avLst/>
                <a:gdLst>
                  <a:gd name="T0" fmla="*/ 1 w 26"/>
                  <a:gd name="T1" fmla="*/ 1 h 147"/>
                  <a:gd name="T2" fmla="*/ 1 w 26"/>
                  <a:gd name="T3" fmla="*/ 1 h 147"/>
                  <a:gd name="T4" fmla="*/ 0 w 26"/>
                  <a:gd name="T5" fmla="*/ 1 h 147"/>
                  <a:gd name="T6" fmla="*/ 1 w 26"/>
                  <a:gd name="T7" fmla="*/ 0 h 147"/>
                  <a:gd name="T8" fmla="*/ 1 w 26"/>
                  <a:gd name="T9" fmla="*/ 1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593" name="Freeform 1085"/>
              <p:cNvSpPr>
                <a:spLocks/>
              </p:cNvSpPr>
              <p:nvPr/>
            </p:nvSpPr>
            <p:spPr bwMode="auto">
              <a:xfrm>
                <a:off x="1012" y="2611"/>
                <a:ext cx="730" cy="393"/>
              </a:xfrm>
              <a:custGeom>
                <a:avLst/>
                <a:gdLst>
                  <a:gd name="T0" fmla="*/ 1 w 1176"/>
                  <a:gd name="T1" fmla="*/ 0 h 606"/>
                  <a:gd name="T2" fmla="*/ 0 w 1176"/>
                  <a:gd name="T3" fmla="*/ 1 h 606"/>
                  <a:gd name="T4" fmla="*/ 1 w 1176"/>
                  <a:gd name="T5" fmla="*/ 1 h 606"/>
                  <a:gd name="T6" fmla="*/ 1 w 1176"/>
                  <a:gd name="T7" fmla="*/ 1 h 606"/>
                  <a:gd name="T8" fmla="*/ 1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594" name="Freeform 1086"/>
              <p:cNvSpPr>
                <a:spLocks/>
              </p:cNvSpPr>
              <p:nvPr/>
            </p:nvSpPr>
            <p:spPr bwMode="auto">
              <a:xfrm>
                <a:off x="1061" y="3018"/>
                <a:ext cx="1490" cy="451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1 w 2532"/>
                  <a:gd name="T5" fmla="*/ 1 h 723"/>
                  <a:gd name="T6" fmla="*/ 1 w 2532"/>
                  <a:gd name="T7" fmla="*/ 1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595" name="Freeform 1087"/>
              <p:cNvSpPr>
                <a:spLocks/>
              </p:cNvSpPr>
              <p:nvPr/>
            </p:nvSpPr>
            <p:spPr bwMode="auto">
              <a:xfrm flipV="1">
                <a:off x="2549" y="2986"/>
                <a:ext cx="608" cy="467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1 h 723"/>
                  <a:gd name="T6" fmla="*/ 0 w 2532"/>
                  <a:gd name="T7" fmla="*/ 1 h 723"/>
                  <a:gd name="T8" fmla="*/ 0 w 2532"/>
                  <a:gd name="T9" fmla="*/ 1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9528" name="Group 1114"/>
            <p:cNvGrpSpPr>
              <a:grpSpLocks/>
            </p:cNvGrpSpPr>
            <p:nvPr/>
          </p:nvGrpSpPr>
          <p:grpSpPr bwMode="auto">
            <a:xfrm>
              <a:off x="5561013" y="3041650"/>
              <a:ext cx="444500" cy="407988"/>
              <a:chOff x="877" y="1008"/>
              <a:chExt cx="2747" cy="2591"/>
            </a:xfrm>
          </p:grpSpPr>
          <p:pic>
            <p:nvPicPr>
              <p:cNvPr id="19556" name="Picture 1115" descr="antenna_stylized"/>
              <p:cNvPicPr>
                <a:picLocks noChangeAspect="1" noChangeArrowheads="1"/>
              </p:cNvPicPr>
              <p:nvPr/>
            </p:nvPicPr>
            <p:blipFill>
              <a:blip r:embed="rId20" cstate="print"/>
              <a:srcRect/>
              <a:stretch>
                <a:fillRect/>
              </a:stretch>
            </p:blipFill>
            <p:spPr bwMode="auto">
              <a:xfrm>
                <a:off x="877" y="1008"/>
                <a:ext cx="2725" cy="14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9557" name="Picture 1116" descr="laptop_keyboard"/>
              <p:cNvPicPr>
                <a:picLocks noChangeAspect="1" noChangeArrowheads="1"/>
              </p:cNvPicPr>
              <p:nvPr/>
            </p:nvPicPr>
            <p:blipFill>
              <a:blip r:embed="rId21" cstate="print"/>
              <a:srcRect/>
              <a:stretch>
                <a:fillRect/>
              </a:stretch>
            </p:blipFill>
            <p:spPr bwMode="auto">
              <a:xfrm rot="109064" flipH="1">
                <a:off x="1009" y="2586"/>
                <a:ext cx="2245" cy="101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9558" name="Freeform 1117"/>
              <p:cNvSpPr>
                <a:spLocks/>
              </p:cNvSpPr>
              <p:nvPr/>
            </p:nvSpPr>
            <p:spPr bwMode="auto">
              <a:xfrm>
                <a:off x="1753" y="1603"/>
                <a:ext cx="1807" cy="1322"/>
              </a:xfrm>
              <a:custGeom>
                <a:avLst/>
                <a:gdLst>
                  <a:gd name="T0" fmla="*/ 1 w 2982"/>
                  <a:gd name="T1" fmla="*/ 0 h 2442"/>
                  <a:gd name="T2" fmla="*/ 0 w 2982"/>
                  <a:gd name="T3" fmla="*/ 1 h 2442"/>
                  <a:gd name="T4" fmla="*/ 1 w 2982"/>
                  <a:gd name="T5" fmla="*/ 1 h 2442"/>
                  <a:gd name="T6" fmla="*/ 1 w 2982"/>
                  <a:gd name="T7" fmla="*/ 1 h 2442"/>
                  <a:gd name="T8" fmla="*/ 1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pic>
            <p:nvPicPr>
              <p:cNvPr id="19559" name="Picture 1118" descr="screen"/>
              <p:cNvPicPr>
                <a:picLocks noChangeAspect="1" noChangeArrowheads="1"/>
              </p:cNvPicPr>
              <p:nvPr/>
            </p:nvPicPr>
            <p:blipFill>
              <a:blip r:embed="rId22" cstate="print"/>
              <a:srcRect/>
              <a:stretch>
                <a:fillRect/>
              </a:stretch>
            </p:blipFill>
            <p:spPr bwMode="auto">
              <a:xfrm>
                <a:off x="1842" y="1637"/>
                <a:ext cx="1642" cy="12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9560" name="Freeform 1119"/>
              <p:cNvSpPr>
                <a:spLocks/>
              </p:cNvSpPr>
              <p:nvPr/>
            </p:nvSpPr>
            <p:spPr bwMode="auto">
              <a:xfrm>
                <a:off x="2082" y="1564"/>
                <a:ext cx="1531" cy="246"/>
              </a:xfrm>
              <a:custGeom>
                <a:avLst/>
                <a:gdLst>
                  <a:gd name="T0" fmla="*/ 1 w 2528"/>
                  <a:gd name="T1" fmla="*/ 0 h 455"/>
                  <a:gd name="T2" fmla="*/ 1 w 2528"/>
                  <a:gd name="T3" fmla="*/ 1 h 455"/>
                  <a:gd name="T4" fmla="*/ 1 w 2528"/>
                  <a:gd name="T5" fmla="*/ 1 h 455"/>
                  <a:gd name="T6" fmla="*/ 0 w 2528"/>
                  <a:gd name="T7" fmla="*/ 1 h 455"/>
                  <a:gd name="T8" fmla="*/ 1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561" name="Freeform 1120"/>
              <p:cNvSpPr>
                <a:spLocks/>
              </p:cNvSpPr>
              <p:nvPr/>
            </p:nvSpPr>
            <p:spPr bwMode="auto">
              <a:xfrm>
                <a:off x="1737" y="1562"/>
                <a:ext cx="425" cy="1024"/>
              </a:xfrm>
              <a:custGeom>
                <a:avLst/>
                <a:gdLst>
                  <a:gd name="T0" fmla="*/ 1 w 702"/>
                  <a:gd name="T1" fmla="*/ 0 h 1893"/>
                  <a:gd name="T2" fmla="*/ 0 w 702"/>
                  <a:gd name="T3" fmla="*/ 1 h 1893"/>
                  <a:gd name="T4" fmla="*/ 1 w 702"/>
                  <a:gd name="T5" fmla="*/ 1 h 1893"/>
                  <a:gd name="T6" fmla="*/ 1 w 702"/>
                  <a:gd name="T7" fmla="*/ 1 h 1893"/>
                  <a:gd name="T8" fmla="*/ 1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562" name="Freeform 1121"/>
              <p:cNvSpPr>
                <a:spLocks/>
              </p:cNvSpPr>
              <p:nvPr/>
            </p:nvSpPr>
            <p:spPr bwMode="auto">
              <a:xfrm>
                <a:off x="3144" y="1745"/>
                <a:ext cx="458" cy="1182"/>
              </a:xfrm>
              <a:custGeom>
                <a:avLst/>
                <a:gdLst>
                  <a:gd name="T0" fmla="*/ 1 w 756"/>
                  <a:gd name="T1" fmla="*/ 0 h 2184"/>
                  <a:gd name="T2" fmla="*/ 1 w 756"/>
                  <a:gd name="T3" fmla="*/ 1 h 2184"/>
                  <a:gd name="T4" fmla="*/ 0 w 756"/>
                  <a:gd name="T5" fmla="*/ 1 h 2184"/>
                  <a:gd name="T6" fmla="*/ 1 w 756"/>
                  <a:gd name="T7" fmla="*/ 1 h 2184"/>
                  <a:gd name="T8" fmla="*/ 1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563" name="Freeform 1122"/>
              <p:cNvSpPr>
                <a:spLocks/>
              </p:cNvSpPr>
              <p:nvPr/>
            </p:nvSpPr>
            <p:spPr bwMode="auto">
              <a:xfrm>
                <a:off x="1732" y="2534"/>
                <a:ext cx="1680" cy="399"/>
              </a:xfrm>
              <a:custGeom>
                <a:avLst/>
                <a:gdLst>
                  <a:gd name="T0" fmla="*/ 1 w 2773"/>
                  <a:gd name="T1" fmla="*/ 0 h 738"/>
                  <a:gd name="T2" fmla="*/ 0 w 2773"/>
                  <a:gd name="T3" fmla="*/ 1 h 738"/>
                  <a:gd name="T4" fmla="*/ 1 w 2773"/>
                  <a:gd name="T5" fmla="*/ 1 h 738"/>
                  <a:gd name="T6" fmla="*/ 1 w 2773"/>
                  <a:gd name="T7" fmla="*/ 1 h 738"/>
                  <a:gd name="T8" fmla="*/ 1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564" name="Freeform 1123"/>
              <p:cNvSpPr>
                <a:spLocks/>
              </p:cNvSpPr>
              <p:nvPr/>
            </p:nvSpPr>
            <p:spPr bwMode="auto">
              <a:xfrm>
                <a:off x="3195" y="1755"/>
                <a:ext cx="429" cy="1187"/>
              </a:xfrm>
              <a:custGeom>
                <a:avLst/>
                <a:gdLst>
                  <a:gd name="T0" fmla="*/ 1 w 637"/>
                  <a:gd name="T1" fmla="*/ 0 h 1659"/>
                  <a:gd name="T2" fmla="*/ 1 w 637"/>
                  <a:gd name="T3" fmla="*/ 0 h 1659"/>
                  <a:gd name="T4" fmla="*/ 1 w 637"/>
                  <a:gd name="T5" fmla="*/ 1 h 1659"/>
                  <a:gd name="T6" fmla="*/ 0 w 637"/>
                  <a:gd name="T7" fmla="*/ 1 h 1659"/>
                  <a:gd name="T8" fmla="*/ 1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565" name="Freeform 1124"/>
              <p:cNvSpPr>
                <a:spLocks/>
              </p:cNvSpPr>
              <p:nvPr/>
            </p:nvSpPr>
            <p:spPr bwMode="auto">
              <a:xfrm>
                <a:off x="1734" y="2587"/>
                <a:ext cx="1494" cy="394"/>
              </a:xfrm>
              <a:custGeom>
                <a:avLst/>
                <a:gdLst>
                  <a:gd name="T0" fmla="*/ 0 w 2216"/>
                  <a:gd name="T1" fmla="*/ 0 h 550"/>
                  <a:gd name="T2" fmla="*/ 1 w 2216"/>
                  <a:gd name="T3" fmla="*/ 1 h 550"/>
                  <a:gd name="T4" fmla="*/ 1 w 2216"/>
                  <a:gd name="T5" fmla="*/ 1 h 550"/>
                  <a:gd name="T6" fmla="*/ 1 w 2216"/>
                  <a:gd name="T7" fmla="*/ 1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19566" name="Group 1125"/>
              <p:cNvGrpSpPr>
                <a:grpSpLocks/>
              </p:cNvGrpSpPr>
              <p:nvPr/>
            </p:nvGrpSpPr>
            <p:grpSpPr bwMode="auto">
              <a:xfrm>
                <a:off x="1709" y="3008"/>
                <a:ext cx="507" cy="234"/>
                <a:chOff x="1740" y="2642"/>
                <a:chExt cx="752" cy="327"/>
              </a:xfrm>
            </p:grpSpPr>
            <p:sp>
              <p:nvSpPr>
                <p:cNvPr id="19573" name="Freeform 1126"/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574" name="Freeform 1127"/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575" name="Freeform 1128"/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576" name="Freeform 1129"/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577" name="Freeform 1130"/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578" name="Freeform 1131"/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9567" name="Freeform 1132"/>
              <p:cNvSpPr>
                <a:spLocks/>
              </p:cNvSpPr>
              <p:nvPr/>
            </p:nvSpPr>
            <p:spPr bwMode="auto">
              <a:xfrm>
                <a:off x="2577" y="3043"/>
                <a:ext cx="614" cy="514"/>
              </a:xfrm>
              <a:custGeom>
                <a:avLst/>
                <a:gdLst>
                  <a:gd name="T0" fmla="*/ 1 w 990"/>
                  <a:gd name="T1" fmla="*/ 1 h 792"/>
                  <a:gd name="T2" fmla="*/ 1 w 990"/>
                  <a:gd name="T3" fmla="*/ 0 h 792"/>
                  <a:gd name="T4" fmla="*/ 1 w 990"/>
                  <a:gd name="T5" fmla="*/ 1 h 792"/>
                  <a:gd name="T6" fmla="*/ 0 w 990"/>
                  <a:gd name="T7" fmla="*/ 1 h 792"/>
                  <a:gd name="T8" fmla="*/ 1 w 990"/>
                  <a:gd name="T9" fmla="*/ 1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568" name="Freeform 1133"/>
              <p:cNvSpPr>
                <a:spLocks/>
              </p:cNvSpPr>
              <p:nvPr/>
            </p:nvSpPr>
            <p:spPr bwMode="auto">
              <a:xfrm>
                <a:off x="1010" y="3084"/>
                <a:ext cx="1571" cy="469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1 w 2532"/>
                  <a:gd name="T5" fmla="*/ 1 h 723"/>
                  <a:gd name="T6" fmla="*/ 1 w 2532"/>
                  <a:gd name="T7" fmla="*/ 1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569" name="Freeform 1134"/>
              <p:cNvSpPr>
                <a:spLocks/>
              </p:cNvSpPr>
              <p:nvPr/>
            </p:nvSpPr>
            <p:spPr bwMode="auto">
              <a:xfrm>
                <a:off x="1011" y="2998"/>
                <a:ext cx="17" cy="95"/>
              </a:xfrm>
              <a:custGeom>
                <a:avLst/>
                <a:gdLst>
                  <a:gd name="T0" fmla="*/ 1 w 26"/>
                  <a:gd name="T1" fmla="*/ 1 h 147"/>
                  <a:gd name="T2" fmla="*/ 1 w 26"/>
                  <a:gd name="T3" fmla="*/ 1 h 147"/>
                  <a:gd name="T4" fmla="*/ 0 w 26"/>
                  <a:gd name="T5" fmla="*/ 1 h 147"/>
                  <a:gd name="T6" fmla="*/ 1 w 26"/>
                  <a:gd name="T7" fmla="*/ 0 h 147"/>
                  <a:gd name="T8" fmla="*/ 1 w 26"/>
                  <a:gd name="T9" fmla="*/ 1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570" name="Freeform 1135"/>
              <p:cNvSpPr>
                <a:spLocks/>
              </p:cNvSpPr>
              <p:nvPr/>
            </p:nvSpPr>
            <p:spPr bwMode="auto">
              <a:xfrm>
                <a:off x="1012" y="2611"/>
                <a:ext cx="730" cy="393"/>
              </a:xfrm>
              <a:custGeom>
                <a:avLst/>
                <a:gdLst>
                  <a:gd name="T0" fmla="*/ 1 w 1176"/>
                  <a:gd name="T1" fmla="*/ 0 h 606"/>
                  <a:gd name="T2" fmla="*/ 0 w 1176"/>
                  <a:gd name="T3" fmla="*/ 1 h 606"/>
                  <a:gd name="T4" fmla="*/ 1 w 1176"/>
                  <a:gd name="T5" fmla="*/ 1 h 606"/>
                  <a:gd name="T6" fmla="*/ 1 w 1176"/>
                  <a:gd name="T7" fmla="*/ 1 h 606"/>
                  <a:gd name="T8" fmla="*/ 1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571" name="Freeform 1136"/>
              <p:cNvSpPr>
                <a:spLocks/>
              </p:cNvSpPr>
              <p:nvPr/>
            </p:nvSpPr>
            <p:spPr bwMode="auto">
              <a:xfrm>
                <a:off x="1061" y="3018"/>
                <a:ext cx="1490" cy="451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1 w 2532"/>
                  <a:gd name="T5" fmla="*/ 1 h 723"/>
                  <a:gd name="T6" fmla="*/ 1 w 2532"/>
                  <a:gd name="T7" fmla="*/ 1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572" name="Freeform 1137"/>
              <p:cNvSpPr>
                <a:spLocks/>
              </p:cNvSpPr>
              <p:nvPr/>
            </p:nvSpPr>
            <p:spPr bwMode="auto">
              <a:xfrm flipV="1">
                <a:off x="2549" y="2986"/>
                <a:ext cx="608" cy="467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1 h 723"/>
                  <a:gd name="T6" fmla="*/ 0 w 2532"/>
                  <a:gd name="T7" fmla="*/ 1 h 723"/>
                  <a:gd name="T8" fmla="*/ 0 w 2532"/>
                  <a:gd name="T9" fmla="*/ 1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9529" name="Group 1139"/>
            <p:cNvGrpSpPr>
              <a:grpSpLocks/>
            </p:cNvGrpSpPr>
            <p:nvPr/>
          </p:nvGrpSpPr>
          <p:grpSpPr bwMode="auto">
            <a:xfrm flipH="1">
              <a:off x="5940425" y="3222625"/>
              <a:ext cx="414337" cy="373063"/>
              <a:chOff x="2839" y="3501"/>
              <a:chExt cx="755" cy="803"/>
            </a:xfrm>
          </p:grpSpPr>
          <p:pic>
            <p:nvPicPr>
              <p:cNvPr id="19554" name="Picture 1140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9555" name="Freeform 1141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 w="9525" cap="flat" cmpd="sng">
                <a:noFill/>
                <a:prstDash val="solid"/>
                <a:round/>
                <a:headEnd/>
                <a:tailEnd/>
              </a:ln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19530" name="Group 1142"/>
            <p:cNvGrpSpPr>
              <a:grpSpLocks/>
            </p:cNvGrpSpPr>
            <p:nvPr/>
          </p:nvGrpSpPr>
          <p:grpSpPr bwMode="auto">
            <a:xfrm>
              <a:off x="7307263" y="5422900"/>
              <a:ext cx="474662" cy="407988"/>
              <a:chOff x="877" y="1008"/>
              <a:chExt cx="2747" cy="2591"/>
            </a:xfrm>
          </p:grpSpPr>
          <p:pic>
            <p:nvPicPr>
              <p:cNvPr id="19531" name="Picture 1143" descr="antenna_stylized"/>
              <p:cNvPicPr>
                <a:picLocks noChangeAspect="1" noChangeArrowheads="1"/>
              </p:cNvPicPr>
              <p:nvPr/>
            </p:nvPicPr>
            <p:blipFill>
              <a:blip r:embed="rId17" cstate="print"/>
              <a:srcRect/>
              <a:stretch>
                <a:fillRect/>
              </a:stretch>
            </p:blipFill>
            <p:spPr bwMode="auto">
              <a:xfrm>
                <a:off x="877" y="1008"/>
                <a:ext cx="2725" cy="14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9532" name="Picture 1144" descr="laptop_keyboard"/>
              <p:cNvPicPr>
                <a:picLocks noChangeAspect="1" noChangeArrowheads="1"/>
              </p:cNvPicPr>
              <p:nvPr/>
            </p:nvPicPr>
            <p:blipFill>
              <a:blip r:embed="rId18" cstate="print"/>
              <a:srcRect/>
              <a:stretch>
                <a:fillRect/>
              </a:stretch>
            </p:blipFill>
            <p:spPr bwMode="auto">
              <a:xfrm rot="109064" flipH="1">
                <a:off x="1009" y="2586"/>
                <a:ext cx="2245" cy="101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9533" name="Freeform 1145"/>
              <p:cNvSpPr>
                <a:spLocks/>
              </p:cNvSpPr>
              <p:nvPr/>
            </p:nvSpPr>
            <p:spPr bwMode="auto">
              <a:xfrm>
                <a:off x="1753" y="1603"/>
                <a:ext cx="1807" cy="1322"/>
              </a:xfrm>
              <a:custGeom>
                <a:avLst/>
                <a:gdLst>
                  <a:gd name="T0" fmla="*/ 1 w 2982"/>
                  <a:gd name="T1" fmla="*/ 0 h 2442"/>
                  <a:gd name="T2" fmla="*/ 0 w 2982"/>
                  <a:gd name="T3" fmla="*/ 1 h 2442"/>
                  <a:gd name="T4" fmla="*/ 1 w 2982"/>
                  <a:gd name="T5" fmla="*/ 1 h 2442"/>
                  <a:gd name="T6" fmla="*/ 1 w 2982"/>
                  <a:gd name="T7" fmla="*/ 1 h 2442"/>
                  <a:gd name="T8" fmla="*/ 1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pic>
            <p:nvPicPr>
              <p:cNvPr id="19534" name="Picture 1146" descr="screen"/>
              <p:cNvPicPr>
                <a:picLocks noChangeAspect="1" noChangeArrowheads="1"/>
              </p:cNvPicPr>
              <p:nvPr/>
            </p:nvPicPr>
            <p:blipFill>
              <a:blip r:embed="rId19" cstate="print"/>
              <a:srcRect/>
              <a:stretch>
                <a:fillRect/>
              </a:stretch>
            </p:blipFill>
            <p:spPr bwMode="auto">
              <a:xfrm>
                <a:off x="1842" y="1637"/>
                <a:ext cx="1642" cy="12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9535" name="Freeform 1147"/>
              <p:cNvSpPr>
                <a:spLocks/>
              </p:cNvSpPr>
              <p:nvPr/>
            </p:nvSpPr>
            <p:spPr bwMode="auto">
              <a:xfrm>
                <a:off x="2082" y="1564"/>
                <a:ext cx="1531" cy="246"/>
              </a:xfrm>
              <a:custGeom>
                <a:avLst/>
                <a:gdLst>
                  <a:gd name="T0" fmla="*/ 1 w 2528"/>
                  <a:gd name="T1" fmla="*/ 0 h 455"/>
                  <a:gd name="T2" fmla="*/ 1 w 2528"/>
                  <a:gd name="T3" fmla="*/ 1 h 455"/>
                  <a:gd name="T4" fmla="*/ 1 w 2528"/>
                  <a:gd name="T5" fmla="*/ 1 h 455"/>
                  <a:gd name="T6" fmla="*/ 0 w 2528"/>
                  <a:gd name="T7" fmla="*/ 1 h 455"/>
                  <a:gd name="T8" fmla="*/ 1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536" name="Freeform 1148"/>
              <p:cNvSpPr>
                <a:spLocks/>
              </p:cNvSpPr>
              <p:nvPr/>
            </p:nvSpPr>
            <p:spPr bwMode="auto">
              <a:xfrm>
                <a:off x="1737" y="1562"/>
                <a:ext cx="425" cy="1024"/>
              </a:xfrm>
              <a:custGeom>
                <a:avLst/>
                <a:gdLst>
                  <a:gd name="T0" fmla="*/ 1 w 702"/>
                  <a:gd name="T1" fmla="*/ 0 h 1893"/>
                  <a:gd name="T2" fmla="*/ 0 w 702"/>
                  <a:gd name="T3" fmla="*/ 1 h 1893"/>
                  <a:gd name="T4" fmla="*/ 1 w 702"/>
                  <a:gd name="T5" fmla="*/ 1 h 1893"/>
                  <a:gd name="T6" fmla="*/ 1 w 702"/>
                  <a:gd name="T7" fmla="*/ 1 h 1893"/>
                  <a:gd name="T8" fmla="*/ 1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537" name="Freeform 1149"/>
              <p:cNvSpPr>
                <a:spLocks/>
              </p:cNvSpPr>
              <p:nvPr/>
            </p:nvSpPr>
            <p:spPr bwMode="auto">
              <a:xfrm>
                <a:off x="3144" y="1745"/>
                <a:ext cx="458" cy="1182"/>
              </a:xfrm>
              <a:custGeom>
                <a:avLst/>
                <a:gdLst>
                  <a:gd name="T0" fmla="*/ 1 w 756"/>
                  <a:gd name="T1" fmla="*/ 0 h 2184"/>
                  <a:gd name="T2" fmla="*/ 1 w 756"/>
                  <a:gd name="T3" fmla="*/ 1 h 2184"/>
                  <a:gd name="T4" fmla="*/ 0 w 756"/>
                  <a:gd name="T5" fmla="*/ 1 h 2184"/>
                  <a:gd name="T6" fmla="*/ 1 w 756"/>
                  <a:gd name="T7" fmla="*/ 1 h 2184"/>
                  <a:gd name="T8" fmla="*/ 1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538" name="Freeform 1150"/>
              <p:cNvSpPr>
                <a:spLocks/>
              </p:cNvSpPr>
              <p:nvPr/>
            </p:nvSpPr>
            <p:spPr bwMode="auto">
              <a:xfrm>
                <a:off x="1732" y="2534"/>
                <a:ext cx="1680" cy="399"/>
              </a:xfrm>
              <a:custGeom>
                <a:avLst/>
                <a:gdLst>
                  <a:gd name="T0" fmla="*/ 1 w 2773"/>
                  <a:gd name="T1" fmla="*/ 0 h 738"/>
                  <a:gd name="T2" fmla="*/ 0 w 2773"/>
                  <a:gd name="T3" fmla="*/ 1 h 738"/>
                  <a:gd name="T4" fmla="*/ 1 w 2773"/>
                  <a:gd name="T5" fmla="*/ 1 h 738"/>
                  <a:gd name="T6" fmla="*/ 1 w 2773"/>
                  <a:gd name="T7" fmla="*/ 1 h 738"/>
                  <a:gd name="T8" fmla="*/ 1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539" name="Freeform 1151"/>
              <p:cNvSpPr>
                <a:spLocks/>
              </p:cNvSpPr>
              <p:nvPr/>
            </p:nvSpPr>
            <p:spPr bwMode="auto">
              <a:xfrm>
                <a:off x="3195" y="1755"/>
                <a:ext cx="429" cy="1187"/>
              </a:xfrm>
              <a:custGeom>
                <a:avLst/>
                <a:gdLst>
                  <a:gd name="T0" fmla="*/ 1 w 637"/>
                  <a:gd name="T1" fmla="*/ 0 h 1659"/>
                  <a:gd name="T2" fmla="*/ 1 w 637"/>
                  <a:gd name="T3" fmla="*/ 0 h 1659"/>
                  <a:gd name="T4" fmla="*/ 1 w 637"/>
                  <a:gd name="T5" fmla="*/ 1 h 1659"/>
                  <a:gd name="T6" fmla="*/ 0 w 637"/>
                  <a:gd name="T7" fmla="*/ 1 h 1659"/>
                  <a:gd name="T8" fmla="*/ 1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540" name="Freeform 1152"/>
              <p:cNvSpPr>
                <a:spLocks/>
              </p:cNvSpPr>
              <p:nvPr/>
            </p:nvSpPr>
            <p:spPr bwMode="auto">
              <a:xfrm>
                <a:off x="1734" y="2587"/>
                <a:ext cx="1494" cy="394"/>
              </a:xfrm>
              <a:custGeom>
                <a:avLst/>
                <a:gdLst>
                  <a:gd name="T0" fmla="*/ 0 w 2216"/>
                  <a:gd name="T1" fmla="*/ 0 h 550"/>
                  <a:gd name="T2" fmla="*/ 1 w 2216"/>
                  <a:gd name="T3" fmla="*/ 1 h 550"/>
                  <a:gd name="T4" fmla="*/ 1 w 2216"/>
                  <a:gd name="T5" fmla="*/ 1 h 550"/>
                  <a:gd name="T6" fmla="*/ 1 w 2216"/>
                  <a:gd name="T7" fmla="*/ 1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19541" name="Group 1153"/>
              <p:cNvGrpSpPr>
                <a:grpSpLocks/>
              </p:cNvGrpSpPr>
              <p:nvPr/>
            </p:nvGrpSpPr>
            <p:grpSpPr bwMode="auto">
              <a:xfrm>
                <a:off x="1709" y="3008"/>
                <a:ext cx="507" cy="234"/>
                <a:chOff x="1740" y="2642"/>
                <a:chExt cx="752" cy="327"/>
              </a:xfrm>
            </p:grpSpPr>
            <p:sp>
              <p:nvSpPr>
                <p:cNvPr id="19548" name="Freeform 1154"/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549" name="Freeform 1155"/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550" name="Freeform 1156"/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551" name="Freeform 1157"/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552" name="Freeform 1158"/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553" name="Freeform 1159"/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9542" name="Freeform 1160"/>
              <p:cNvSpPr>
                <a:spLocks/>
              </p:cNvSpPr>
              <p:nvPr/>
            </p:nvSpPr>
            <p:spPr bwMode="auto">
              <a:xfrm>
                <a:off x="2577" y="3043"/>
                <a:ext cx="614" cy="514"/>
              </a:xfrm>
              <a:custGeom>
                <a:avLst/>
                <a:gdLst>
                  <a:gd name="T0" fmla="*/ 1 w 990"/>
                  <a:gd name="T1" fmla="*/ 1 h 792"/>
                  <a:gd name="T2" fmla="*/ 1 w 990"/>
                  <a:gd name="T3" fmla="*/ 0 h 792"/>
                  <a:gd name="T4" fmla="*/ 1 w 990"/>
                  <a:gd name="T5" fmla="*/ 1 h 792"/>
                  <a:gd name="T6" fmla="*/ 0 w 990"/>
                  <a:gd name="T7" fmla="*/ 1 h 792"/>
                  <a:gd name="T8" fmla="*/ 1 w 990"/>
                  <a:gd name="T9" fmla="*/ 1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543" name="Freeform 1161"/>
              <p:cNvSpPr>
                <a:spLocks/>
              </p:cNvSpPr>
              <p:nvPr/>
            </p:nvSpPr>
            <p:spPr bwMode="auto">
              <a:xfrm>
                <a:off x="1010" y="3084"/>
                <a:ext cx="1571" cy="469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1 w 2532"/>
                  <a:gd name="T5" fmla="*/ 1 h 723"/>
                  <a:gd name="T6" fmla="*/ 1 w 2532"/>
                  <a:gd name="T7" fmla="*/ 1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544" name="Freeform 1162"/>
              <p:cNvSpPr>
                <a:spLocks/>
              </p:cNvSpPr>
              <p:nvPr/>
            </p:nvSpPr>
            <p:spPr bwMode="auto">
              <a:xfrm>
                <a:off x="1011" y="2998"/>
                <a:ext cx="17" cy="95"/>
              </a:xfrm>
              <a:custGeom>
                <a:avLst/>
                <a:gdLst>
                  <a:gd name="T0" fmla="*/ 1 w 26"/>
                  <a:gd name="T1" fmla="*/ 1 h 147"/>
                  <a:gd name="T2" fmla="*/ 1 w 26"/>
                  <a:gd name="T3" fmla="*/ 1 h 147"/>
                  <a:gd name="T4" fmla="*/ 0 w 26"/>
                  <a:gd name="T5" fmla="*/ 1 h 147"/>
                  <a:gd name="T6" fmla="*/ 1 w 26"/>
                  <a:gd name="T7" fmla="*/ 0 h 147"/>
                  <a:gd name="T8" fmla="*/ 1 w 26"/>
                  <a:gd name="T9" fmla="*/ 1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545" name="Freeform 1163"/>
              <p:cNvSpPr>
                <a:spLocks/>
              </p:cNvSpPr>
              <p:nvPr/>
            </p:nvSpPr>
            <p:spPr bwMode="auto">
              <a:xfrm>
                <a:off x="1012" y="2611"/>
                <a:ext cx="730" cy="393"/>
              </a:xfrm>
              <a:custGeom>
                <a:avLst/>
                <a:gdLst>
                  <a:gd name="T0" fmla="*/ 1 w 1176"/>
                  <a:gd name="T1" fmla="*/ 0 h 606"/>
                  <a:gd name="T2" fmla="*/ 0 w 1176"/>
                  <a:gd name="T3" fmla="*/ 1 h 606"/>
                  <a:gd name="T4" fmla="*/ 1 w 1176"/>
                  <a:gd name="T5" fmla="*/ 1 h 606"/>
                  <a:gd name="T6" fmla="*/ 1 w 1176"/>
                  <a:gd name="T7" fmla="*/ 1 h 606"/>
                  <a:gd name="T8" fmla="*/ 1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546" name="Freeform 1164"/>
              <p:cNvSpPr>
                <a:spLocks/>
              </p:cNvSpPr>
              <p:nvPr/>
            </p:nvSpPr>
            <p:spPr bwMode="auto">
              <a:xfrm>
                <a:off x="1061" y="3018"/>
                <a:ext cx="1490" cy="451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1 w 2532"/>
                  <a:gd name="T5" fmla="*/ 1 h 723"/>
                  <a:gd name="T6" fmla="*/ 1 w 2532"/>
                  <a:gd name="T7" fmla="*/ 1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547" name="Freeform 1165"/>
              <p:cNvSpPr>
                <a:spLocks/>
              </p:cNvSpPr>
              <p:nvPr/>
            </p:nvSpPr>
            <p:spPr bwMode="auto">
              <a:xfrm flipV="1">
                <a:off x="2549" y="2986"/>
                <a:ext cx="608" cy="467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1 h 723"/>
                  <a:gd name="T6" fmla="*/ 0 w 2532"/>
                  <a:gd name="T7" fmla="*/ 1 h 723"/>
                  <a:gd name="T8" fmla="*/ 0 w 2532"/>
                  <a:gd name="T9" fmla="*/ 1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19462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7373938" y="6467475"/>
            <a:ext cx="1098550" cy="288925"/>
          </a:xfrm>
          <a:noFill/>
        </p:spPr>
        <p:txBody>
          <a:bodyPr/>
          <a:lstStyle/>
          <a:p>
            <a:r>
              <a:rPr lang="en-US">
                <a:ea typeface="ＭＳ Ｐゴシック" pitchFamily="34" charset="-128"/>
              </a:rPr>
              <a:t>Introduction</a:t>
            </a:r>
          </a:p>
        </p:txBody>
      </p:sp>
      <p:sp>
        <p:nvSpPr>
          <p:cNvPr id="19463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r>
              <a:rPr lang="en-US"/>
              <a:t>1-</a:t>
            </a:r>
            <a:fld id="{E661CC2E-D176-4B97-BE09-0AD499A17629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Footer Placeholder 2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>
                <a:ea typeface="ＭＳ Ｐゴシック" pitchFamily="34" charset="-128"/>
              </a:rPr>
              <a:t>Introduction</a:t>
            </a:r>
          </a:p>
        </p:txBody>
      </p:sp>
      <p:pic>
        <p:nvPicPr>
          <p:cNvPr id="20483" name="Picture 2" descr="underline_base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9450" y="1028700"/>
            <a:ext cx="4570413" cy="173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484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pitchFamily="34" charset="-128"/>
              </a:rPr>
              <a:t>Chapter 1: roadmap</a:t>
            </a:r>
          </a:p>
        </p:txBody>
      </p:sp>
      <p:sp>
        <p:nvSpPr>
          <p:cNvPr id="2048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87363" y="1406525"/>
            <a:ext cx="8207375" cy="4648200"/>
          </a:xfrm>
        </p:spPr>
        <p:txBody>
          <a:bodyPr/>
          <a:lstStyle/>
          <a:p>
            <a:pPr lvl="1" eaLnBrk="1" hangingPunct="1">
              <a:buFont typeface="Wingdings" pitchFamily="2" charset="2"/>
              <a:buNone/>
            </a:pPr>
            <a:r>
              <a:rPr lang="en-US" sz="2800">
                <a:solidFill>
                  <a:srgbClr val="000099"/>
                </a:solidFill>
              </a:rPr>
              <a:t>1.1 what </a:t>
            </a:r>
            <a:r>
              <a:rPr lang="en-US" sz="2800" i="1">
                <a:solidFill>
                  <a:srgbClr val="000099"/>
                </a:solidFill>
              </a:rPr>
              <a:t>is</a:t>
            </a:r>
            <a:r>
              <a:rPr lang="en-US" sz="2800">
                <a:solidFill>
                  <a:srgbClr val="000099"/>
                </a:solidFill>
              </a:rPr>
              <a:t> the Internet?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sz="2800">
                <a:solidFill>
                  <a:srgbClr val="CC0000"/>
                </a:solidFill>
              </a:rPr>
              <a:t>1.2 network edge</a:t>
            </a:r>
          </a:p>
          <a:p>
            <a:pPr lvl="2" eaLnBrk="1" hangingPunct="1">
              <a:buClr>
                <a:srgbClr val="000099"/>
              </a:buClr>
              <a:buFont typeface="Wingdings" pitchFamily="2" charset="2"/>
              <a:buChar char="§"/>
            </a:pPr>
            <a:r>
              <a:rPr lang="en-US" sz="2800">
                <a:solidFill>
                  <a:srgbClr val="CC0000"/>
                </a:solidFill>
                <a:latin typeface="Gill Sans MT" pitchFamily="34" charset="0"/>
              </a:rPr>
              <a:t> </a:t>
            </a:r>
            <a:r>
              <a:rPr lang="en-US" sz="2400">
                <a:solidFill>
                  <a:srgbClr val="CC0000"/>
                </a:solidFill>
                <a:latin typeface="Gill Sans MT" pitchFamily="34" charset="0"/>
              </a:rPr>
              <a:t>end systems, access networks, links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sz="2800">
                <a:solidFill>
                  <a:srgbClr val="000099"/>
                </a:solidFill>
              </a:rPr>
              <a:t>1.3 </a:t>
            </a:r>
            <a:r>
              <a:rPr lang="en-US" sz="2800"/>
              <a:t>network core</a:t>
            </a:r>
          </a:p>
          <a:p>
            <a:pPr lvl="2" eaLnBrk="1" hangingPunct="1">
              <a:buClr>
                <a:srgbClr val="000099"/>
              </a:buClr>
              <a:buFont typeface="Wingdings" pitchFamily="2" charset="2"/>
              <a:buChar char="§"/>
            </a:pPr>
            <a:r>
              <a:rPr lang="en-US" sz="2400">
                <a:latin typeface="Gill Sans MT" pitchFamily="34" charset="0"/>
              </a:rPr>
              <a:t>packet switching, circuit switching, network structure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sz="2800">
                <a:solidFill>
                  <a:srgbClr val="000099"/>
                </a:solidFill>
              </a:rPr>
              <a:t>1.4 </a:t>
            </a:r>
            <a:r>
              <a:rPr lang="en-US" sz="2800"/>
              <a:t>delay, loss, throughput in networks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sz="2800">
                <a:solidFill>
                  <a:srgbClr val="000099"/>
                </a:solidFill>
              </a:rPr>
              <a:t>1.5</a:t>
            </a:r>
            <a:r>
              <a:rPr lang="en-US" sz="2800"/>
              <a:t> protocol layers, service models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sz="2800">
                <a:solidFill>
                  <a:srgbClr val="000099"/>
                </a:solidFill>
              </a:rPr>
              <a:t>1.6</a:t>
            </a:r>
            <a:r>
              <a:rPr lang="en-US" sz="2800"/>
              <a:t> networks under attack: security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sz="2800">
                <a:solidFill>
                  <a:srgbClr val="000099"/>
                </a:solidFill>
              </a:rPr>
              <a:t>1.7</a:t>
            </a:r>
            <a:r>
              <a:rPr lang="en-US" sz="2800"/>
              <a:t> history</a:t>
            </a:r>
          </a:p>
          <a:p>
            <a:pPr eaLnBrk="1" hangingPunct="1"/>
            <a:endParaRPr lang="en-US">
              <a:ea typeface="ＭＳ Ｐゴシック" pitchFamily="34" charset="-128"/>
            </a:endParaRPr>
          </a:p>
        </p:txBody>
      </p:sp>
      <p:sp>
        <p:nvSpPr>
          <p:cNvPr id="20486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r>
              <a:rPr lang="en-US"/>
              <a:t>1-</a:t>
            </a:r>
            <a:fld id="{C6E7814F-1416-4FB0-9CD5-8496946EF114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Footer Placeholder 2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>
                <a:ea typeface="ＭＳ Ｐゴシック" pitchFamily="34" charset="-128"/>
              </a:rPr>
              <a:t>Introduction</a:t>
            </a:r>
          </a:p>
        </p:txBody>
      </p:sp>
      <p:sp>
        <p:nvSpPr>
          <p:cNvPr id="21507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533400" y="201613"/>
            <a:ext cx="7772400" cy="892175"/>
          </a:xfrm>
        </p:spPr>
        <p:txBody>
          <a:bodyPr/>
          <a:lstStyle/>
          <a:p>
            <a:pPr eaLnBrk="1" hangingPunct="1"/>
            <a:r>
              <a:rPr lang="en-US" sz="4000">
                <a:ea typeface="ＭＳ Ｐゴシック" pitchFamily="34" charset="-128"/>
              </a:rPr>
              <a:t>A closer look at network structure:</a:t>
            </a:r>
            <a:endParaRPr lang="en-US">
              <a:ea typeface="ＭＳ Ｐゴシック" pitchFamily="34" charset="-128"/>
            </a:endParaRP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417513" y="1381125"/>
            <a:ext cx="4203700" cy="1047750"/>
          </a:xfrm>
        </p:spPr>
        <p:txBody>
          <a:bodyPr/>
          <a:lstStyle/>
          <a:p>
            <a:pPr eaLnBrk="1" hangingPunct="1">
              <a:buSzPct val="75000"/>
            </a:pPr>
            <a:r>
              <a:rPr lang="en-US" i="1">
                <a:solidFill>
                  <a:srgbClr val="CC0000"/>
                </a:solidFill>
                <a:ea typeface="ＭＳ Ｐゴシック" pitchFamily="34" charset="-128"/>
              </a:rPr>
              <a:t>network edge:</a:t>
            </a:r>
          </a:p>
          <a:p>
            <a:pPr lvl="1" eaLnBrk="1" hangingPunct="1">
              <a:buSzPct val="75000"/>
            </a:pPr>
            <a:r>
              <a:rPr lang="en-US">
                <a:ea typeface="ＭＳ Ｐゴシック" pitchFamily="34" charset="-128"/>
              </a:rPr>
              <a:t>hosts: clients and servers</a:t>
            </a:r>
          </a:p>
          <a:p>
            <a:pPr lvl="1" eaLnBrk="1" hangingPunct="1">
              <a:buSzPct val="75000"/>
            </a:pPr>
            <a:r>
              <a:rPr lang="en-US">
                <a:ea typeface="ＭＳ Ｐゴシック" pitchFamily="34" charset="-128"/>
              </a:rPr>
              <a:t>servers often in data centers</a:t>
            </a:r>
          </a:p>
          <a:p>
            <a:pPr lvl="1" eaLnBrk="1" hangingPunct="1">
              <a:buSzPct val="75000"/>
            </a:pPr>
            <a:endParaRPr lang="en-US">
              <a:ea typeface="ＭＳ Ｐゴシック" pitchFamily="34" charset="-128"/>
            </a:endParaRPr>
          </a:p>
        </p:txBody>
      </p:sp>
      <p:sp>
        <p:nvSpPr>
          <p:cNvPr id="10088" name="Rectangle 872"/>
          <p:cNvSpPr>
            <a:spLocks noChangeArrowheads="1"/>
          </p:cNvSpPr>
          <p:nvPr/>
        </p:nvSpPr>
        <p:spPr bwMode="auto">
          <a:xfrm>
            <a:off x="419100" y="3068638"/>
            <a:ext cx="4027488" cy="1414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itchFamily="2" charset="2"/>
              <a:buChar char="v"/>
            </a:pPr>
            <a:r>
              <a:rPr lang="en-US" sz="2800" i="1">
                <a:solidFill>
                  <a:srgbClr val="CC0000"/>
                </a:solidFill>
                <a:latin typeface="Gill Sans MT" pitchFamily="34" charset="0"/>
              </a:rPr>
              <a:t>access networks, physical media:</a:t>
            </a:r>
            <a:r>
              <a:rPr lang="en-US" sz="2800">
                <a:latin typeface="Gill Sans MT" pitchFamily="34" charset="0"/>
              </a:rPr>
              <a:t> wired, wireless communication links</a:t>
            </a:r>
            <a:r>
              <a:rPr lang="en-US" sz="2800">
                <a:solidFill>
                  <a:srgbClr val="FF0000"/>
                </a:solidFill>
                <a:latin typeface="Gill Sans MT" pitchFamily="34" charset="0"/>
              </a:rPr>
              <a:t> </a:t>
            </a:r>
            <a:endParaRPr lang="en-US">
              <a:latin typeface="Gill Sans MT" pitchFamily="34" charset="0"/>
            </a:endParaRPr>
          </a:p>
        </p:txBody>
      </p:sp>
      <p:sp>
        <p:nvSpPr>
          <p:cNvPr id="10089" name="Rectangle 873"/>
          <p:cNvSpPr>
            <a:spLocks noChangeArrowheads="1"/>
          </p:cNvSpPr>
          <p:nvPr/>
        </p:nvSpPr>
        <p:spPr bwMode="auto">
          <a:xfrm>
            <a:off x="447675" y="4784725"/>
            <a:ext cx="3810000" cy="1419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lnSpc>
                <a:spcPct val="85000"/>
              </a:lnSpc>
              <a:spcBef>
                <a:spcPct val="15000"/>
              </a:spcBef>
              <a:buClr>
                <a:srgbClr val="000099"/>
              </a:buClr>
              <a:buSzPct val="65000"/>
              <a:buFont typeface="Wingdings" pitchFamily="2" charset="2"/>
              <a:buChar char="v"/>
            </a:pPr>
            <a:r>
              <a:rPr lang="en-US" sz="2800" i="1">
                <a:solidFill>
                  <a:srgbClr val="CC0000"/>
                </a:solidFill>
                <a:latin typeface="Gill Sans MT" pitchFamily="34" charset="0"/>
              </a:rPr>
              <a:t>network core: </a:t>
            </a:r>
          </a:p>
          <a:p>
            <a:pPr marL="628650" lvl="1" indent="-171450">
              <a:lnSpc>
                <a:spcPct val="85000"/>
              </a:lnSpc>
              <a:spcBef>
                <a:spcPct val="15000"/>
              </a:spcBef>
              <a:buClr>
                <a:srgbClr val="000099"/>
              </a:buClr>
              <a:buSzPct val="95000"/>
              <a:buFont typeface="Wingdings" pitchFamily="2" charset="2"/>
              <a:buChar char="§"/>
            </a:pPr>
            <a:r>
              <a:rPr lang="en-US">
                <a:latin typeface="Gill Sans MT" pitchFamily="34" charset="0"/>
              </a:rPr>
              <a:t>interconnected routers</a:t>
            </a:r>
          </a:p>
          <a:p>
            <a:pPr marL="628650" lvl="1" indent="-171450">
              <a:lnSpc>
                <a:spcPct val="85000"/>
              </a:lnSpc>
              <a:spcBef>
                <a:spcPct val="15000"/>
              </a:spcBef>
              <a:buClr>
                <a:srgbClr val="000099"/>
              </a:buClr>
              <a:buSzPct val="95000"/>
              <a:buFont typeface="Wingdings" pitchFamily="2" charset="2"/>
              <a:buChar char="§"/>
            </a:pPr>
            <a:r>
              <a:rPr lang="en-US">
                <a:latin typeface="Gill Sans MT" pitchFamily="34" charset="0"/>
              </a:rPr>
              <a:t>network of networks</a:t>
            </a:r>
          </a:p>
          <a:p>
            <a:pPr marL="342900" indent="-342900">
              <a:spcBef>
                <a:spcPct val="20000"/>
              </a:spcBef>
              <a:buClr>
                <a:schemeClr val="accent2"/>
              </a:buClr>
              <a:buSzPct val="85000"/>
              <a:buFont typeface="Wingdings" pitchFamily="2" charset="2"/>
              <a:buChar char="q"/>
            </a:pPr>
            <a:endParaRPr lang="en-US">
              <a:latin typeface="Gill Sans MT" pitchFamily="34" charset="0"/>
            </a:endParaRPr>
          </a:p>
        </p:txBody>
      </p:sp>
      <p:pic>
        <p:nvPicPr>
          <p:cNvPr id="21511" name="Picture 544" descr="underline_base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1663" y="877888"/>
            <a:ext cx="7769225" cy="173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1512" name="Group 733"/>
          <p:cNvGrpSpPr>
            <a:grpSpLocks/>
          </p:cNvGrpSpPr>
          <p:nvPr/>
        </p:nvGrpSpPr>
        <p:grpSpPr bwMode="auto">
          <a:xfrm>
            <a:off x="5202238" y="1384300"/>
            <a:ext cx="3551237" cy="4743450"/>
            <a:chOff x="5202238" y="1384300"/>
            <a:chExt cx="3551237" cy="4743450"/>
          </a:xfrm>
        </p:grpSpPr>
        <p:sp>
          <p:nvSpPr>
            <p:cNvPr id="21514" name="Freeform 415"/>
            <p:cNvSpPr>
              <a:spLocks/>
            </p:cNvSpPr>
            <p:nvPr/>
          </p:nvSpPr>
          <p:spPr bwMode="auto">
            <a:xfrm>
              <a:off x="7004050" y="3527425"/>
              <a:ext cx="1314450" cy="674688"/>
            </a:xfrm>
            <a:custGeom>
              <a:avLst/>
              <a:gdLst>
                <a:gd name="T0" fmla="*/ 2147483647 w 828"/>
                <a:gd name="T1" fmla="*/ 2147483647 h 425"/>
                <a:gd name="T2" fmla="*/ 2147483647 w 828"/>
                <a:gd name="T3" fmla="*/ 2147483647 h 425"/>
                <a:gd name="T4" fmla="*/ 2147483647 w 828"/>
                <a:gd name="T5" fmla="*/ 2147483647 h 425"/>
                <a:gd name="T6" fmla="*/ 2147483647 w 828"/>
                <a:gd name="T7" fmla="*/ 2147483647 h 425"/>
                <a:gd name="T8" fmla="*/ 2147483647 w 828"/>
                <a:gd name="T9" fmla="*/ 2147483647 h 425"/>
                <a:gd name="T10" fmla="*/ 2147483647 w 828"/>
                <a:gd name="T11" fmla="*/ 2147483647 h 425"/>
                <a:gd name="T12" fmla="*/ 2147483647 w 828"/>
                <a:gd name="T13" fmla="*/ 2147483647 h 425"/>
                <a:gd name="T14" fmla="*/ 2147483647 w 828"/>
                <a:gd name="T15" fmla="*/ 2147483647 h 425"/>
                <a:gd name="T16" fmla="*/ 2147483647 w 828"/>
                <a:gd name="T17" fmla="*/ 2147483647 h 425"/>
                <a:gd name="T18" fmla="*/ 2147483647 w 828"/>
                <a:gd name="T19" fmla="*/ 2147483647 h 425"/>
                <a:gd name="T20" fmla="*/ 2147483647 w 828"/>
                <a:gd name="T21" fmla="*/ 2147483647 h 425"/>
                <a:gd name="T22" fmla="*/ 2147483647 w 828"/>
                <a:gd name="T23" fmla="*/ 2147483647 h 42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828"/>
                <a:gd name="T37" fmla="*/ 0 h 425"/>
                <a:gd name="T38" fmla="*/ 828 w 828"/>
                <a:gd name="T39" fmla="*/ 425 h 425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828" h="425">
                  <a:moveTo>
                    <a:pt x="382" y="30"/>
                  </a:moveTo>
                  <a:cubicBezTo>
                    <a:pt x="350" y="29"/>
                    <a:pt x="413" y="30"/>
                    <a:pt x="370" y="30"/>
                  </a:cubicBezTo>
                  <a:cubicBezTo>
                    <a:pt x="327" y="30"/>
                    <a:pt x="187" y="16"/>
                    <a:pt x="126" y="32"/>
                  </a:cubicBezTo>
                  <a:cubicBezTo>
                    <a:pt x="65" y="48"/>
                    <a:pt x="12" y="86"/>
                    <a:pt x="6" y="126"/>
                  </a:cubicBezTo>
                  <a:cubicBezTo>
                    <a:pt x="0" y="166"/>
                    <a:pt x="44" y="231"/>
                    <a:pt x="92" y="274"/>
                  </a:cubicBezTo>
                  <a:cubicBezTo>
                    <a:pt x="140" y="317"/>
                    <a:pt x="217" y="360"/>
                    <a:pt x="292" y="384"/>
                  </a:cubicBezTo>
                  <a:cubicBezTo>
                    <a:pt x="367" y="408"/>
                    <a:pt x="472" y="425"/>
                    <a:pt x="540" y="416"/>
                  </a:cubicBezTo>
                  <a:cubicBezTo>
                    <a:pt x="608" y="407"/>
                    <a:pt x="659" y="371"/>
                    <a:pt x="698" y="330"/>
                  </a:cubicBezTo>
                  <a:cubicBezTo>
                    <a:pt x="737" y="289"/>
                    <a:pt x="760" y="221"/>
                    <a:pt x="776" y="170"/>
                  </a:cubicBezTo>
                  <a:cubicBezTo>
                    <a:pt x="792" y="119"/>
                    <a:pt x="828" y="44"/>
                    <a:pt x="792" y="22"/>
                  </a:cubicBezTo>
                  <a:cubicBezTo>
                    <a:pt x="756" y="0"/>
                    <a:pt x="630" y="37"/>
                    <a:pt x="560" y="38"/>
                  </a:cubicBezTo>
                  <a:cubicBezTo>
                    <a:pt x="490" y="39"/>
                    <a:pt x="414" y="31"/>
                    <a:pt x="382" y="30"/>
                  </a:cubicBezTo>
                  <a:close/>
                </a:path>
              </a:pathLst>
            </a:custGeom>
            <a:solidFill>
              <a:srgbClr val="00CC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515" name="Freeform 416"/>
            <p:cNvSpPr>
              <a:spLocks/>
            </p:cNvSpPr>
            <p:nvPr/>
          </p:nvSpPr>
          <p:spPr bwMode="auto">
            <a:xfrm>
              <a:off x="7023100" y="2001838"/>
              <a:ext cx="1730375" cy="1125538"/>
            </a:xfrm>
            <a:custGeom>
              <a:avLst/>
              <a:gdLst>
                <a:gd name="T0" fmla="*/ 2147483647 w 765"/>
                <a:gd name="T1" fmla="*/ 2147483647 h 459"/>
                <a:gd name="T2" fmla="*/ 2147483647 w 765"/>
                <a:gd name="T3" fmla="*/ 2147483647 h 459"/>
                <a:gd name="T4" fmla="*/ 2147483647 w 765"/>
                <a:gd name="T5" fmla="*/ 2147483647 h 459"/>
                <a:gd name="T6" fmla="*/ 2147483647 w 765"/>
                <a:gd name="T7" fmla="*/ 2147483647 h 459"/>
                <a:gd name="T8" fmla="*/ 2147483647 w 765"/>
                <a:gd name="T9" fmla="*/ 2147483647 h 459"/>
                <a:gd name="T10" fmla="*/ 2147483647 w 765"/>
                <a:gd name="T11" fmla="*/ 2147483647 h 459"/>
                <a:gd name="T12" fmla="*/ 2147483647 w 765"/>
                <a:gd name="T13" fmla="*/ 2147483647 h 459"/>
                <a:gd name="T14" fmla="*/ 2147483647 w 765"/>
                <a:gd name="T15" fmla="*/ 2147483647 h 459"/>
                <a:gd name="T16" fmla="*/ 2147483647 w 765"/>
                <a:gd name="T17" fmla="*/ 2147483647 h 459"/>
                <a:gd name="T18" fmla="*/ 2147483647 w 765"/>
                <a:gd name="T19" fmla="*/ 2147483647 h 459"/>
                <a:gd name="T20" fmla="*/ 2147483647 w 765"/>
                <a:gd name="T21" fmla="*/ 2147483647 h 459"/>
                <a:gd name="T22" fmla="*/ 2147483647 w 765"/>
                <a:gd name="T23" fmla="*/ 2147483647 h 459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765"/>
                <a:gd name="T37" fmla="*/ 0 h 459"/>
                <a:gd name="T38" fmla="*/ 765 w 765"/>
                <a:gd name="T39" fmla="*/ 459 h 459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765" h="459">
                  <a:moveTo>
                    <a:pt x="424" y="10"/>
                  </a:moveTo>
                  <a:cubicBezTo>
                    <a:pt x="362" y="16"/>
                    <a:pt x="343" y="55"/>
                    <a:pt x="288" y="70"/>
                  </a:cubicBezTo>
                  <a:cubicBezTo>
                    <a:pt x="233" y="85"/>
                    <a:pt x="142" y="56"/>
                    <a:pt x="96" y="100"/>
                  </a:cubicBezTo>
                  <a:cubicBezTo>
                    <a:pt x="50" y="144"/>
                    <a:pt x="0" y="279"/>
                    <a:pt x="14" y="336"/>
                  </a:cubicBezTo>
                  <a:cubicBezTo>
                    <a:pt x="28" y="393"/>
                    <a:pt x="125" y="429"/>
                    <a:pt x="180" y="444"/>
                  </a:cubicBezTo>
                  <a:cubicBezTo>
                    <a:pt x="235" y="459"/>
                    <a:pt x="279" y="426"/>
                    <a:pt x="346" y="426"/>
                  </a:cubicBezTo>
                  <a:cubicBezTo>
                    <a:pt x="413" y="426"/>
                    <a:pt x="525" y="443"/>
                    <a:pt x="584" y="444"/>
                  </a:cubicBezTo>
                  <a:cubicBezTo>
                    <a:pt x="643" y="445"/>
                    <a:pt x="670" y="446"/>
                    <a:pt x="698" y="434"/>
                  </a:cubicBezTo>
                  <a:cubicBezTo>
                    <a:pt x="726" y="422"/>
                    <a:pt x="743" y="418"/>
                    <a:pt x="752" y="372"/>
                  </a:cubicBezTo>
                  <a:cubicBezTo>
                    <a:pt x="761" y="326"/>
                    <a:pt x="765" y="214"/>
                    <a:pt x="750" y="158"/>
                  </a:cubicBezTo>
                  <a:cubicBezTo>
                    <a:pt x="735" y="102"/>
                    <a:pt x="716" y="58"/>
                    <a:pt x="662" y="34"/>
                  </a:cubicBezTo>
                  <a:cubicBezTo>
                    <a:pt x="608" y="10"/>
                    <a:pt x="505" y="0"/>
                    <a:pt x="424" y="1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CCFF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516" name="Freeform 417"/>
            <p:cNvSpPr>
              <a:spLocks/>
            </p:cNvSpPr>
            <p:nvPr/>
          </p:nvSpPr>
          <p:spPr bwMode="auto">
            <a:xfrm>
              <a:off x="5202238" y="1709738"/>
              <a:ext cx="1736725" cy="107156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21517" name="Group 418"/>
            <p:cNvGrpSpPr>
              <a:grpSpLocks/>
            </p:cNvGrpSpPr>
            <p:nvPr/>
          </p:nvGrpSpPr>
          <p:grpSpPr bwMode="auto">
            <a:xfrm>
              <a:off x="5278438" y="2974975"/>
              <a:ext cx="1458912" cy="933450"/>
              <a:chOff x="2889" y="1631"/>
              <a:chExt cx="980" cy="743"/>
            </a:xfrm>
          </p:grpSpPr>
          <p:sp>
            <p:nvSpPr>
              <p:cNvPr id="21867" name="Rectangle 419"/>
              <p:cNvSpPr>
                <a:spLocks noChangeArrowheads="1"/>
              </p:cNvSpPr>
              <p:nvPr/>
            </p:nvSpPr>
            <p:spPr bwMode="auto">
              <a:xfrm>
                <a:off x="3046" y="1841"/>
                <a:ext cx="663" cy="533"/>
              </a:xfrm>
              <a:prstGeom prst="rect">
                <a:avLst/>
              </a:prstGeom>
              <a:solidFill>
                <a:srgbClr val="00CC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868" name="AutoShape 420"/>
              <p:cNvSpPr>
                <a:spLocks noChangeArrowheads="1"/>
              </p:cNvSpPr>
              <p:nvPr/>
            </p:nvSpPr>
            <p:spPr bwMode="auto">
              <a:xfrm>
                <a:off x="2889" y="1631"/>
                <a:ext cx="980" cy="253"/>
              </a:xfrm>
              <a:prstGeom prst="triangle">
                <a:avLst>
                  <a:gd name="adj" fmla="val 50000"/>
                </a:avLst>
              </a:prstGeom>
              <a:solidFill>
                <a:srgbClr val="00CC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solidFill>
                    <a:srgbClr val="00CCFF"/>
                  </a:solidFill>
                </a:endParaRPr>
              </a:p>
            </p:txBody>
          </p:sp>
        </p:grpSp>
        <p:sp>
          <p:nvSpPr>
            <p:cNvPr id="21518" name="Line 421"/>
            <p:cNvSpPr>
              <a:spLocks noChangeShapeType="1"/>
            </p:cNvSpPr>
            <p:nvPr/>
          </p:nvSpPr>
          <p:spPr bwMode="auto">
            <a:xfrm>
              <a:off x="7396163" y="3813175"/>
              <a:ext cx="163512" cy="1206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519" name="Line 422"/>
            <p:cNvSpPr>
              <a:spLocks noChangeShapeType="1"/>
            </p:cNvSpPr>
            <p:nvPr/>
          </p:nvSpPr>
          <p:spPr bwMode="auto">
            <a:xfrm>
              <a:off x="7493000" y="3733800"/>
              <a:ext cx="2794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520" name="Line 423"/>
            <p:cNvSpPr>
              <a:spLocks noChangeShapeType="1"/>
            </p:cNvSpPr>
            <p:nvPr/>
          </p:nvSpPr>
          <p:spPr bwMode="auto">
            <a:xfrm flipV="1">
              <a:off x="7729538" y="3819525"/>
              <a:ext cx="134937" cy="1047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521" name="Line 424"/>
            <p:cNvSpPr>
              <a:spLocks noChangeShapeType="1"/>
            </p:cNvSpPr>
            <p:nvPr/>
          </p:nvSpPr>
          <p:spPr bwMode="auto">
            <a:xfrm>
              <a:off x="6427788" y="3740150"/>
              <a:ext cx="67945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522" name="Line 425"/>
            <p:cNvSpPr>
              <a:spLocks noChangeShapeType="1"/>
            </p:cNvSpPr>
            <p:nvPr/>
          </p:nvSpPr>
          <p:spPr bwMode="auto">
            <a:xfrm>
              <a:off x="6723063" y="2587625"/>
              <a:ext cx="509587" cy="31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523" name="Line 426"/>
            <p:cNvSpPr>
              <a:spLocks noChangeShapeType="1"/>
            </p:cNvSpPr>
            <p:nvPr/>
          </p:nvSpPr>
          <p:spPr bwMode="auto">
            <a:xfrm>
              <a:off x="6289675" y="2403475"/>
              <a:ext cx="152400" cy="952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524" name="Freeform 427"/>
            <p:cNvSpPr>
              <a:spLocks/>
            </p:cNvSpPr>
            <p:nvPr/>
          </p:nvSpPr>
          <p:spPr bwMode="auto">
            <a:xfrm>
              <a:off x="5497513" y="4378325"/>
              <a:ext cx="3079750" cy="1665288"/>
            </a:xfrm>
            <a:custGeom>
              <a:avLst/>
              <a:gdLst>
                <a:gd name="T0" fmla="*/ 2147483647 w 1940"/>
                <a:gd name="T1" fmla="*/ 2147483647 h 1049"/>
                <a:gd name="T2" fmla="*/ 2147483647 w 1940"/>
                <a:gd name="T3" fmla="*/ 2147483647 h 1049"/>
                <a:gd name="T4" fmla="*/ 2147483647 w 1940"/>
                <a:gd name="T5" fmla="*/ 2147483647 h 1049"/>
                <a:gd name="T6" fmla="*/ 2147483647 w 1940"/>
                <a:gd name="T7" fmla="*/ 2147483647 h 1049"/>
                <a:gd name="T8" fmla="*/ 2147483647 w 1940"/>
                <a:gd name="T9" fmla="*/ 2147483647 h 1049"/>
                <a:gd name="T10" fmla="*/ 2147483647 w 1940"/>
                <a:gd name="T11" fmla="*/ 2147483647 h 1049"/>
                <a:gd name="T12" fmla="*/ 2147483647 w 1940"/>
                <a:gd name="T13" fmla="*/ 2147483647 h 1049"/>
                <a:gd name="T14" fmla="*/ 2147483647 w 1940"/>
                <a:gd name="T15" fmla="*/ 2147483647 h 1049"/>
                <a:gd name="T16" fmla="*/ 2147483647 w 1940"/>
                <a:gd name="T17" fmla="*/ 2147483647 h 1049"/>
                <a:gd name="T18" fmla="*/ 2147483647 w 1940"/>
                <a:gd name="T19" fmla="*/ 2147483647 h 1049"/>
                <a:gd name="T20" fmla="*/ 2147483647 w 1940"/>
                <a:gd name="T21" fmla="*/ 2147483647 h 1049"/>
                <a:gd name="T22" fmla="*/ 2147483647 w 1940"/>
                <a:gd name="T23" fmla="*/ 2147483647 h 1049"/>
                <a:gd name="T24" fmla="*/ 2147483647 w 1940"/>
                <a:gd name="T25" fmla="*/ 2147483647 h 1049"/>
                <a:gd name="T26" fmla="*/ 2147483647 w 1940"/>
                <a:gd name="T27" fmla="*/ 2147483647 h 1049"/>
                <a:gd name="T28" fmla="*/ 2147483647 w 1940"/>
                <a:gd name="T29" fmla="*/ 2147483647 h 1049"/>
                <a:gd name="T30" fmla="*/ 2147483647 w 1940"/>
                <a:gd name="T31" fmla="*/ 2147483647 h 1049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940"/>
                <a:gd name="T49" fmla="*/ 0 h 1049"/>
                <a:gd name="T50" fmla="*/ 1940 w 1940"/>
                <a:gd name="T51" fmla="*/ 1049 h 1049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940" h="1049">
                  <a:moveTo>
                    <a:pt x="952" y="26"/>
                  </a:moveTo>
                  <a:cubicBezTo>
                    <a:pt x="867" y="45"/>
                    <a:pt x="832" y="118"/>
                    <a:pt x="755" y="125"/>
                  </a:cubicBezTo>
                  <a:cubicBezTo>
                    <a:pt x="678" y="132"/>
                    <a:pt x="587" y="72"/>
                    <a:pt x="488" y="68"/>
                  </a:cubicBezTo>
                  <a:cubicBezTo>
                    <a:pt x="389" y="64"/>
                    <a:pt x="237" y="48"/>
                    <a:pt x="158" y="101"/>
                  </a:cubicBezTo>
                  <a:cubicBezTo>
                    <a:pt x="79" y="154"/>
                    <a:pt x="28" y="298"/>
                    <a:pt x="14" y="389"/>
                  </a:cubicBezTo>
                  <a:cubicBezTo>
                    <a:pt x="0" y="480"/>
                    <a:pt x="25" y="595"/>
                    <a:pt x="71" y="648"/>
                  </a:cubicBezTo>
                  <a:cubicBezTo>
                    <a:pt x="117" y="701"/>
                    <a:pt x="205" y="665"/>
                    <a:pt x="288" y="706"/>
                  </a:cubicBezTo>
                  <a:cubicBezTo>
                    <a:pt x="371" y="747"/>
                    <a:pt x="450" y="842"/>
                    <a:pt x="568" y="893"/>
                  </a:cubicBezTo>
                  <a:cubicBezTo>
                    <a:pt x="686" y="944"/>
                    <a:pt x="852" y="991"/>
                    <a:pt x="996" y="1014"/>
                  </a:cubicBezTo>
                  <a:cubicBezTo>
                    <a:pt x="1140" y="1036"/>
                    <a:pt x="1309" y="1049"/>
                    <a:pt x="1433" y="1031"/>
                  </a:cubicBezTo>
                  <a:cubicBezTo>
                    <a:pt x="1557" y="1012"/>
                    <a:pt x="1657" y="960"/>
                    <a:pt x="1739" y="907"/>
                  </a:cubicBezTo>
                  <a:cubicBezTo>
                    <a:pt x="1821" y="855"/>
                    <a:pt x="1906" y="824"/>
                    <a:pt x="1923" y="714"/>
                  </a:cubicBezTo>
                  <a:cubicBezTo>
                    <a:pt x="1940" y="604"/>
                    <a:pt x="1898" y="350"/>
                    <a:pt x="1839" y="251"/>
                  </a:cubicBezTo>
                  <a:cubicBezTo>
                    <a:pt x="1780" y="151"/>
                    <a:pt x="1662" y="153"/>
                    <a:pt x="1566" y="114"/>
                  </a:cubicBezTo>
                  <a:cubicBezTo>
                    <a:pt x="1470" y="76"/>
                    <a:pt x="1365" y="30"/>
                    <a:pt x="1263" y="15"/>
                  </a:cubicBezTo>
                  <a:cubicBezTo>
                    <a:pt x="1161" y="0"/>
                    <a:pt x="1037" y="8"/>
                    <a:pt x="952" y="26"/>
                  </a:cubicBezTo>
                  <a:close/>
                </a:path>
              </a:pathLst>
            </a:custGeom>
            <a:solidFill>
              <a:srgbClr val="00CC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525" name="Line 428"/>
            <p:cNvSpPr>
              <a:spLocks noChangeShapeType="1"/>
            </p:cNvSpPr>
            <p:nvPr/>
          </p:nvSpPr>
          <p:spPr bwMode="auto">
            <a:xfrm rot="-5400000">
              <a:off x="7845425" y="5159376"/>
              <a:ext cx="523875" cy="1397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526" name="Line 429"/>
            <p:cNvSpPr>
              <a:spLocks noChangeShapeType="1"/>
            </p:cNvSpPr>
            <p:nvPr/>
          </p:nvSpPr>
          <p:spPr bwMode="auto">
            <a:xfrm rot="5400000" flipV="1">
              <a:off x="7991475" y="5440363"/>
              <a:ext cx="3175" cy="85725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527" name="Line 430"/>
            <p:cNvSpPr>
              <a:spLocks noChangeShapeType="1"/>
            </p:cNvSpPr>
            <p:nvPr/>
          </p:nvSpPr>
          <p:spPr bwMode="auto">
            <a:xfrm rot="-5400000">
              <a:off x="8177213" y="5116513"/>
              <a:ext cx="0" cy="1143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528" name="Line 431"/>
            <p:cNvSpPr>
              <a:spLocks noChangeShapeType="1"/>
            </p:cNvSpPr>
            <p:nvPr/>
          </p:nvSpPr>
          <p:spPr bwMode="auto">
            <a:xfrm>
              <a:off x="7358063" y="4697413"/>
              <a:ext cx="390525" cy="1841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529" name="Line 432"/>
            <p:cNvSpPr>
              <a:spLocks noChangeShapeType="1"/>
            </p:cNvSpPr>
            <p:nvPr/>
          </p:nvSpPr>
          <p:spPr bwMode="auto">
            <a:xfrm flipV="1">
              <a:off x="6737350" y="4684713"/>
              <a:ext cx="322263" cy="1984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530" name="Line 433"/>
            <p:cNvSpPr>
              <a:spLocks noChangeShapeType="1"/>
            </p:cNvSpPr>
            <p:nvPr/>
          </p:nvSpPr>
          <p:spPr bwMode="auto">
            <a:xfrm flipV="1">
              <a:off x="6780213" y="4976813"/>
              <a:ext cx="97155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531" name="Line 435"/>
            <p:cNvSpPr>
              <a:spLocks noChangeShapeType="1"/>
            </p:cNvSpPr>
            <p:nvPr/>
          </p:nvSpPr>
          <p:spPr bwMode="auto">
            <a:xfrm>
              <a:off x="6100763" y="4773613"/>
              <a:ext cx="263525" cy="857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532" name="Line 436"/>
            <p:cNvSpPr>
              <a:spLocks noChangeShapeType="1"/>
            </p:cNvSpPr>
            <p:nvPr/>
          </p:nvSpPr>
          <p:spPr bwMode="auto">
            <a:xfrm flipV="1">
              <a:off x="5842000" y="4983163"/>
              <a:ext cx="412750" cy="127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533" name="Line 439"/>
            <p:cNvSpPr>
              <a:spLocks noChangeShapeType="1"/>
            </p:cNvSpPr>
            <p:nvPr/>
          </p:nvSpPr>
          <p:spPr bwMode="auto">
            <a:xfrm flipH="1">
              <a:off x="6267450" y="5070475"/>
              <a:ext cx="142875" cy="1984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534" name="Line 440"/>
            <p:cNvSpPr>
              <a:spLocks noChangeShapeType="1"/>
            </p:cNvSpPr>
            <p:nvPr/>
          </p:nvSpPr>
          <p:spPr bwMode="auto">
            <a:xfrm flipH="1" flipV="1">
              <a:off x="6588125" y="5097463"/>
              <a:ext cx="74613" cy="1730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535" name="Line 441"/>
            <p:cNvSpPr>
              <a:spLocks noChangeShapeType="1"/>
            </p:cNvSpPr>
            <p:nvPr/>
          </p:nvSpPr>
          <p:spPr bwMode="auto">
            <a:xfrm>
              <a:off x="6743700" y="5053013"/>
              <a:ext cx="503238" cy="2698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536" name="Line 443"/>
            <p:cNvSpPr>
              <a:spLocks noChangeShapeType="1"/>
            </p:cNvSpPr>
            <p:nvPr/>
          </p:nvSpPr>
          <p:spPr bwMode="auto">
            <a:xfrm>
              <a:off x="6281738" y="3522663"/>
              <a:ext cx="0" cy="1317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537" name="Line 444"/>
            <p:cNvSpPr>
              <a:spLocks noChangeShapeType="1"/>
            </p:cNvSpPr>
            <p:nvPr/>
          </p:nvSpPr>
          <p:spPr bwMode="auto">
            <a:xfrm flipV="1">
              <a:off x="7577138" y="2492375"/>
              <a:ext cx="123825" cy="873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538" name="Line 445"/>
            <p:cNvSpPr>
              <a:spLocks noChangeShapeType="1"/>
            </p:cNvSpPr>
            <p:nvPr/>
          </p:nvSpPr>
          <p:spPr bwMode="auto">
            <a:xfrm>
              <a:off x="7405688" y="2665413"/>
              <a:ext cx="0" cy="825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539" name="Line 446"/>
            <p:cNvSpPr>
              <a:spLocks noChangeShapeType="1"/>
            </p:cNvSpPr>
            <p:nvPr/>
          </p:nvSpPr>
          <p:spPr bwMode="auto">
            <a:xfrm flipV="1">
              <a:off x="7577138" y="2562225"/>
              <a:ext cx="263525" cy="2889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540" name="Line 447"/>
            <p:cNvSpPr>
              <a:spLocks noChangeShapeType="1"/>
            </p:cNvSpPr>
            <p:nvPr/>
          </p:nvSpPr>
          <p:spPr bwMode="auto">
            <a:xfrm>
              <a:off x="7942263" y="2560638"/>
              <a:ext cx="0" cy="1968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541" name="Line 448"/>
            <p:cNvSpPr>
              <a:spLocks noChangeShapeType="1"/>
            </p:cNvSpPr>
            <p:nvPr/>
          </p:nvSpPr>
          <p:spPr bwMode="auto">
            <a:xfrm>
              <a:off x="7596188" y="2867025"/>
              <a:ext cx="18891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542" name="Line 449"/>
            <p:cNvSpPr>
              <a:spLocks noChangeShapeType="1"/>
            </p:cNvSpPr>
            <p:nvPr/>
          </p:nvSpPr>
          <p:spPr bwMode="auto">
            <a:xfrm flipV="1">
              <a:off x="5891213" y="3733800"/>
              <a:ext cx="168275" cy="31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543" name="Line 450"/>
            <p:cNvSpPr>
              <a:spLocks noChangeShapeType="1"/>
            </p:cNvSpPr>
            <p:nvPr/>
          </p:nvSpPr>
          <p:spPr bwMode="auto">
            <a:xfrm>
              <a:off x="8150225" y="2857500"/>
              <a:ext cx="1778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544" name="Line 451"/>
            <p:cNvSpPr>
              <a:spLocks noChangeShapeType="1"/>
            </p:cNvSpPr>
            <p:nvPr/>
          </p:nvSpPr>
          <p:spPr bwMode="auto">
            <a:xfrm flipH="1">
              <a:off x="7296150" y="2933700"/>
              <a:ext cx="98425" cy="7048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545" name="Line 452"/>
            <p:cNvSpPr>
              <a:spLocks noChangeShapeType="1"/>
            </p:cNvSpPr>
            <p:nvPr/>
          </p:nvSpPr>
          <p:spPr bwMode="auto">
            <a:xfrm flipH="1">
              <a:off x="7888288" y="2933700"/>
              <a:ext cx="111125" cy="7270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546" name="Line 541"/>
            <p:cNvSpPr>
              <a:spLocks noChangeShapeType="1"/>
            </p:cNvSpPr>
            <p:nvPr/>
          </p:nvSpPr>
          <p:spPr bwMode="auto">
            <a:xfrm flipV="1">
              <a:off x="7272338" y="4075113"/>
              <a:ext cx="227012" cy="4365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21547" name="Group 590"/>
            <p:cNvGrpSpPr>
              <a:grpSpLocks/>
            </p:cNvGrpSpPr>
            <p:nvPr/>
          </p:nvGrpSpPr>
          <p:grpSpPr bwMode="auto">
            <a:xfrm flipH="1">
              <a:off x="5775325" y="4533900"/>
              <a:ext cx="414337" cy="373063"/>
              <a:chOff x="2839" y="3501"/>
              <a:chExt cx="755" cy="803"/>
            </a:xfrm>
          </p:grpSpPr>
          <p:pic>
            <p:nvPicPr>
              <p:cNvPr id="21865" name="Picture 591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1866" name="Freeform 592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 w="9525" cap="flat" cmpd="sng">
                <a:noFill/>
                <a:prstDash val="solid"/>
                <a:round/>
                <a:headEnd/>
                <a:tailEnd/>
              </a:ln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21548" name="Group 593"/>
            <p:cNvGrpSpPr>
              <a:grpSpLocks/>
            </p:cNvGrpSpPr>
            <p:nvPr/>
          </p:nvGrpSpPr>
          <p:grpSpPr bwMode="auto">
            <a:xfrm flipH="1">
              <a:off x="5457825" y="4954588"/>
              <a:ext cx="482600" cy="406400"/>
              <a:chOff x="2839" y="3501"/>
              <a:chExt cx="755" cy="803"/>
            </a:xfrm>
          </p:grpSpPr>
          <p:pic>
            <p:nvPicPr>
              <p:cNvPr id="21863" name="Picture 594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1864" name="Freeform 595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 w="9525" cap="flat" cmpd="sng">
                <a:noFill/>
                <a:prstDash val="solid"/>
                <a:round/>
                <a:headEnd/>
                <a:tailEnd/>
              </a:ln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21549" name="Group 596"/>
            <p:cNvGrpSpPr>
              <a:grpSpLocks/>
            </p:cNvGrpSpPr>
            <p:nvPr/>
          </p:nvGrpSpPr>
          <p:grpSpPr bwMode="auto">
            <a:xfrm flipH="1">
              <a:off x="5935663" y="5256213"/>
              <a:ext cx="427037" cy="349250"/>
              <a:chOff x="2839" y="3501"/>
              <a:chExt cx="755" cy="803"/>
            </a:xfrm>
          </p:grpSpPr>
          <p:pic>
            <p:nvPicPr>
              <p:cNvPr id="21861" name="Picture 597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1862" name="Freeform 598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 w="9525" cap="flat" cmpd="sng">
                <a:noFill/>
                <a:prstDash val="solid"/>
                <a:round/>
                <a:headEnd/>
                <a:tailEnd/>
              </a:ln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21550" name="Group 599"/>
            <p:cNvGrpSpPr>
              <a:grpSpLocks/>
            </p:cNvGrpSpPr>
            <p:nvPr/>
          </p:nvGrpSpPr>
          <p:grpSpPr bwMode="auto">
            <a:xfrm>
              <a:off x="6550025" y="5238750"/>
              <a:ext cx="427037" cy="350838"/>
              <a:chOff x="2839" y="3501"/>
              <a:chExt cx="755" cy="803"/>
            </a:xfrm>
          </p:grpSpPr>
          <p:pic>
            <p:nvPicPr>
              <p:cNvPr id="21859" name="Picture 600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1860" name="Freeform 601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 w="9525" cap="flat" cmpd="sng">
                <a:noFill/>
                <a:prstDash val="solid"/>
                <a:round/>
                <a:headEnd/>
                <a:tailEnd/>
              </a:ln>
            </p:spPr>
            <p:txBody>
              <a:bodyPr wrap="none"/>
              <a:lstStyle/>
              <a:p>
                <a:endParaRPr lang="en-US"/>
              </a:p>
            </p:txBody>
          </p:sp>
        </p:grpSp>
        <p:pic>
          <p:nvPicPr>
            <p:cNvPr id="21551" name="Picture 603" descr="car_icon_small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6342063" y="1720850"/>
              <a:ext cx="849312" cy="168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21552" name="Group 652"/>
            <p:cNvGrpSpPr>
              <a:grpSpLocks/>
            </p:cNvGrpSpPr>
            <p:nvPr/>
          </p:nvGrpSpPr>
          <p:grpSpPr bwMode="auto">
            <a:xfrm>
              <a:off x="5613400" y="1546225"/>
              <a:ext cx="415925" cy="385763"/>
              <a:chOff x="2751" y="1851"/>
              <a:chExt cx="462" cy="478"/>
            </a:xfrm>
          </p:grpSpPr>
          <p:pic>
            <p:nvPicPr>
              <p:cNvPr id="21857" name="Picture 653" descr="iphone_stylized_small"/>
              <p:cNvPicPr>
                <a:picLocks noChangeAspect="1" noChangeArrowheads="1"/>
              </p:cNvPicPr>
              <p:nvPr/>
            </p:nvPicPr>
            <p:blipFill>
              <a:blip r:embed="rId8" cstate="print"/>
              <a:srcRect/>
              <a:stretch>
                <a:fillRect/>
              </a:stretch>
            </p:blipFill>
            <p:spPr bwMode="auto">
              <a:xfrm>
                <a:off x="2928" y="1922"/>
                <a:ext cx="152" cy="40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21858" name="Picture 654" descr="antenna_radiation_stylized"/>
              <p:cNvPicPr>
                <a:picLocks noChangeAspect="1" noChangeArrowheads="1"/>
              </p:cNvPicPr>
              <p:nvPr/>
            </p:nvPicPr>
            <p:blipFill>
              <a:blip r:embed="rId9" cstate="print"/>
              <a:srcRect/>
              <a:stretch>
                <a:fillRect/>
              </a:stretch>
            </p:blipFill>
            <p:spPr bwMode="auto">
              <a:xfrm>
                <a:off x="2751" y="1851"/>
                <a:ext cx="462" cy="1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grpSp>
          <p:nvGrpSpPr>
            <p:cNvPr id="21553" name="Group 665"/>
            <p:cNvGrpSpPr>
              <a:grpSpLocks/>
            </p:cNvGrpSpPr>
            <p:nvPr/>
          </p:nvGrpSpPr>
          <p:grpSpPr bwMode="auto">
            <a:xfrm>
              <a:off x="7689850" y="2395538"/>
              <a:ext cx="390525" cy="169863"/>
              <a:chOff x="4650" y="1129"/>
              <a:chExt cx="246" cy="95"/>
            </a:xfrm>
          </p:grpSpPr>
          <p:sp>
            <p:nvSpPr>
              <p:cNvPr id="21849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21850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21851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21852" name="Group 659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1855" name="Freeform 660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856" name="Freeform 661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1853" name="Line 662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854" name="Line 663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1554" name="Group 666"/>
            <p:cNvGrpSpPr>
              <a:grpSpLocks/>
            </p:cNvGrpSpPr>
            <p:nvPr/>
          </p:nvGrpSpPr>
          <p:grpSpPr bwMode="auto">
            <a:xfrm>
              <a:off x="7762875" y="2757488"/>
              <a:ext cx="390525" cy="176213"/>
              <a:chOff x="4650" y="1129"/>
              <a:chExt cx="246" cy="95"/>
            </a:xfrm>
          </p:grpSpPr>
          <p:sp>
            <p:nvSpPr>
              <p:cNvPr id="21841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21842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21843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21844" name="Group 670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1847" name="Freeform 671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848" name="Freeform 672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1845" name="Line 673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846" name="Line 674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1555" name="Group 675"/>
            <p:cNvGrpSpPr>
              <a:grpSpLocks/>
            </p:cNvGrpSpPr>
            <p:nvPr/>
          </p:nvGrpSpPr>
          <p:grpSpPr bwMode="auto">
            <a:xfrm>
              <a:off x="7204075" y="2493963"/>
              <a:ext cx="390525" cy="169863"/>
              <a:chOff x="4650" y="1129"/>
              <a:chExt cx="246" cy="95"/>
            </a:xfrm>
          </p:grpSpPr>
          <p:sp>
            <p:nvSpPr>
              <p:cNvPr id="21833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21834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21835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21836" name="Group 679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1839" name="Freeform 680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840" name="Freeform 681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1837" name="Line 682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838" name="Line 683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1556" name="Group 684"/>
            <p:cNvGrpSpPr>
              <a:grpSpLocks/>
            </p:cNvGrpSpPr>
            <p:nvPr/>
          </p:nvGrpSpPr>
          <p:grpSpPr bwMode="auto">
            <a:xfrm>
              <a:off x="7215188" y="2757488"/>
              <a:ext cx="390525" cy="169863"/>
              <a:chOff x="4650" y="1129"/>
              <a:chExt cx="246" cy="95"/>
            </a:xfrm>
          </p:grpSpPr>
          <p:sp>
            <p:nvSpPr>
              <p:cNvPr id="21825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21826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21827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21828" name="Group 688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1831" name="Freeform 689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832" name="Freeform 690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1829" name="Line 691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830" name="Line 692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1557" name="Line 693"/>
            <p:cNvSpPr>
              <a:spLocks noChangeShapeType="1"/>
            </p:cNvSpPr>
            <p:nvPr/>
          </p:nvSpPr>
          <p:spPr bwMode="auto">
            <a:xfrm>
              <a:off x="8345488" y="2855913"/>
              <a:ext cx="177800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21558" name="Group 694"/>
            <p:cNvGrpSpPr>
              <a:grpSpLocks/>
            </p:cNvGrpSpPr>
            <p:nvPr/>
          </p:nvGrpSpPr>
          <p:grpSpPr bwMode="auto">
            <a:xfrm>
              <a:off x="7400925" y="3911600"/>
              <a:ext cx="485775" cy="203200"/>
              <a:chOff x="4650" y="1129"/>
              <a:chExt cx="246" cy="95"/>
            </a:xfrm>
          </p:grpSpPr>
          <p:sp>
            <p:nvSpPr>
              <p:cNvPr id="21817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21818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21819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21820" name="Group 698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1823" name="Freeform 699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824" name="Freeform 700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1821" name="Line 701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822" name="Line 702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1559" name="Group 712"/>
            <p:cNvGrpSpPr>
              <a:grpSpLocks/>
            </p:cNvGrpSpPr>
            <p:nvPr/>
          </p:nvGrpSpPr>
          <p:grpSpPr bwMode="auto">
            <a:xfrm>
              <a:off x="7081838" y="3630613"/>
              <a:ext cx="485775" cy="203200"/>
              <a:chOff x="4650" y="1129"/>
              <a:chExt cx="246" cy="95"/>
            </a:xfrm>
          </p:grpSpPr>
          <p:sp>
            <p:nvSpPr>
              <p:cNvPr id="21809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21810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21811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21812" name="Group 716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1815" name="Freeform 717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816" name="Freeform 718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1813" name="Line 719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814" name="Line 720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1560" name="Group 721"/>
            <p:cNvGrpSpPr>
              <a:grpSpLocks/>
            </p:cNvGrpSpPr>
            <p:nvPr/>
          </p:nvGrpSpPr>
          <p:grpSpPr bwMode="auto">
            <a:xfrm>
              <a:off x="7743825" y="3643313"/>
              <a:ext cx="485775" cy="203200"/>
              <a:chOff x="4650" y="1129"/>
              <a:chExt cx="246" cy="95"/>
            </a:xfrm>
          </p:grpSpPr>
          <p:sp>
            <p:nvSpPr>
              <p:cNvPr id="21801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21802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21803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21804" name="Group 725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1807" name="Freeform 726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808" name="Freeform 727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1805" name="Line 728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806" name="Line 729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1561" name="Group 730"/>
            <p:cNvGrpSpPr>
              <a:grpSpLocks/>
            </p:cNvGrpSpPr>
            <p:nvPr/>
          </p:nvGrpSpPr>
          <p:grpSpPr bwMode="auto">
            <a:xfrm>
              <a:off x="6962775" y="4505325"/>
              <a:ext cx="619125" cy="242888"/>
              <a:chOff x="4650" y="1129"/>
              <a:chExt cx="246" cy="95"/>
            </a:xfrm>
          </p:grpSpPr>
          <p:sp>
            <p:nvSpPr>
              <p:cNvPr id="21793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21794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21795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21796" name="Group 734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1799" name="Freeform 735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800" name="Freeform 736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1797" name="Line 737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98" name="Line 738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1562" name="Group 739"/>
            <p:cNvGrpSpPr>
              <a:grpSpLocks/>
            </p:cNvGrpSpPr>
            <p:nvPr/>
          </p:nvGrpSpPr>
          <p:grpSpPr bwMode="auto">
            <a:xfrm>
              <a:off x="7596188" y="4803775"/>
              <a:ext cx="619125" cy="242888"/>
              <a:chOff x="4650" y="1129"/>
              <a:chExt cx="246" cy="95"/>
            </a:xfrm>
          </p:grpSpPr>
          <p:sp>
            <p:nvSpPr>
              <p:cNvPr id="21785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21786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21787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21788" name="Group 743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1791" name="Freeform 744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792" name="Freeform 745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1789" name="Line 746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90" name="Line 747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1563" name="Group 748"/>
            <p:cNvGrpSpPr>
              <a:grpSpLocks/>
            </p:cNvGrpSpPr>
            <p:nvPr/>
          </p:nvGrpSpPr>
          <p:grpSpPr bwMode="auto">
            <a:xfrm>
              <a:off x="6246813" y="4848225"/>
              <a:ext cx="619125" cy="242888"/>
              <a:chOff x="4650" y="1129"/>
              <a:chExt cx="246" cy="95"/>
            </a:xfrm>
          </p:grpSpPr>
          <p:sp>
            <p:nvSpPr>
              <p:cNvPr id="21777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21778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21779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21780" name="Group 752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1783" name="Freeform 753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784" name="Freeform 754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1781" name="Line 755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82" name="Line 756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1564" name="Group 757"/>
            <p:cNvGrpSpPr>
              <a:grpSpLocks/>
            </p:cNvGrpSpPr>
            <p:nvPr/>
          </p:nvGrpSpPr>
          <p:grpSpPr bwMode="auto">
            <a:xfrm>
              <a:off x="6053138" y="3640138"/>
              <a:ext cx="390525" cy="169863"/>
              <a:chOff x="4650" y="1129"/>
              <a:chExt cx="246" cy="95"/>
            </a:xfrm>
          </p:grpSpPr>
          <p:sp>
            <p:nvSpPr>
              <p:cNvPr id="21769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21770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21771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21772" name="Group 761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1775" name="Freeform 762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776" name="Freeform 763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1773" name="Line 764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74" name="Line 765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1565" name="Group 767"/>
            <p:cNvGrpSpPr>
              <a:grpSpLocks/>
            </p:cNvGrpSpPr>
            <p:nvPr/>
          </p:nvGrpSpPr>
          <p:grpSpPr bwMode="auto">
            <a:xfrm>
              <a:off x="6353175" y="2487613"/>
              <a:ext cx="390525" cy="169863"/>
              <a:chOff x="4650" y="1129"/>
              <a:chExt cx="246" cy="95"/>
            </a:xfrm>
          </p:grpSpPr>
          <p:sp>
            <p:nvSpPr>
              <p:cNvPr id="21761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21762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21763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21764" name="Group 771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1767" name="Freeform 772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768" name="Freeform 773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1765" name="Line 774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66" name="Line 775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1566" name="Group 776"/>
            <p:cNvGrpSpPr>
              <a:grpSpLocks/>
            </p:cNvGrpSpPr>
            <p:nvPr/>
          </p:nvGrpSpPr>
          <p:grpSpPr bwMode="auto">
            <a:xfrm>
              <a:off x="5611813" y="3500438"/>
              <a:ext cx="506412" cy="352425"/>
              <a:chOff x="2967" y="478"/>
              <a:chExt cx="788" cy="625"/>
            </a:xfrm>
          </p:grpSpPr>
          <p:pic>
            <p:nvPicPr>
              <p:cNvPr id="21759" name="Picture 777" descr="access_point_stylized_small"/>
              <p:cNvPicPr>
                <a:picLocks noChangeAspect="1" noChangeArrowheads="1"/>
              </p:cNvPicPr>
              <p:nvPr/>
            </p:nvPicPr>
            <p:blipFill>
              <a:blip r:embed="rId10" cstate="print"/>
              <a:srcRect/>
              <a:stretch>
                <a:fillRect/>
              </a:stretch>
            </p:blipFill>
            <p:spPr bwMode="auto">
              <a:xfrm>
                <a:off x="3012" y="559"/>
                <a:ext cx="576" cy="5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21760" name="Picture 778" descr="antenna_radiation_stylized"/>
              <p:cNvPicPr>
                <a:picLocks noChangeAspect="1" noChangeArrowheads="1"/>
              </p:cNvPicPr>
              <p:nvPr/>
            </p:nvPicPr>
            <p:blipFill>
              <a:blip r:embed="rId11" cstate="print"/>
              <a:srcRect/>
              <a:stretch>
                <a:fillRect/>
              </a:stretch>
            </p:blipFill>
            <p:spPr bwMode="auto">
              <a:xfrm>
                <a:off x="2967" y="478"/>
                <a:ext cx="788" cy="1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grpSp>
          <p:nvGrpSpPr>
            <p:cNvPr id="21567" name="Group 779"/>
            <p:cNvGrpSpPr>
              <a:grpSpLocks/>
            </p:cNvGrpSpPr>
            <p:nvPr/>
          </p:nvGrpSpPr>
          <p:grpSpPr bwMode="auto">
            <a:xfrm>
              <a:off x="7132638" y="5003800"/>
              <a:ext cx="563562" cy="420688"/>
              <a:chOff x="2967" y="478"/>
              <a:chExt cx="788" cy="625"/>
            </a:xfrm>
          </p:grpSpPr>
          <p:pic>
            <p:nvPicPr>
              <p:cNvPr id="21757" name="Picture 780" descr="access_point_stylized_small"/>
              <p:cNvPicPr>
                <a:picLocks noChangeAspect="1" noChangeArrowheads="1"/>
              </p:cNvPicPr>
              <p:nvPr/>
            </p:nvPicPr>
            <p:blipFill>
              <a:blip r:embed="rId10" cstate="print"/>
              <a:srcRect/>
              <a:stretch>
                <a:fillRect/>
              </a:stretch>
            </p:blipFill>
            <p:spPr bwMode="auto">
              <a:xfrm>
                <a:off x="3012" y="559"/>
                <a:ext cx="576" cy="5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21758" name="Picture 781" descr="antenna_radiation_stylized"/>
              <p:cNvPicPr>
                <a:picLocks noChangeAspect="1" noChangeArrowheads="1"/>
              </p:cNvPicPr>
              <p:nvPr/>
            </p:nvPicPr>
            <p:blipFill>
              <a:blip r:embed="rId12" cstate="print"/>
              <a:srcRect/>
              <a:stretch>
                <a:fillRect/>
              </a:stretch>
            </p:blipFill>
            <p:spPr bwMode="auto">
              <a:xfrm>
                <a:off x="2967" y="478"/>
                <a:ext cx="788" cy="1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grpSp>
          <p:nvGrpSpPr>
            <p:cNvPr id="21568" name="Group 782"/>
            <p:cNvGrpSpPr>
              <a:grpSpLocks/>
            </p:cNvGrpSpPr>
            <p:nvPr/>
          </p:nvGrpSpPr>
          <p:grpSpPr bwMode="auto">
            <a:xfrm>
              <a:off x="6061075" y="1844675"/>
              <a:ext cx="457200" cy="631825"/>
              <a:chOff x="742" y="2409"/>
              <a:chExt cx="576" cy="881"/>
            </a:xfrm>
          </p:grpSpPr>
          <p:grpSp>
            <p:nvGrpSpPr>
              <p:cNvPr id="21739" name="Group 783"/>
              <p:cNvGrpSpPr>
                <a:grpSpLocks/>
              </p:cNvGrpSpPr>
              <p:nvPr/>
            </p:nvGrpSpPr>
            <p:grpSpPr bwMode="auto">
              <a:xfrm>
                <a:off x="832" y="2643"/>
                <a:ext cx="376" cy="647"/>
                <a:chOff x="3130" y="3288"/>
                <a:chExt cx="410" cy="742"/>
              </a:xfrm>
            </p:grpSpPr>
            <p:sp>
              <p:nvSpPr>
                <p:cNvPr id="21742" name="Line 270"/>
                <p:cNvSpPr>
                  <a:spLocks noChangeShapeType="1"/>
                </p:cNvSpPr>
                <p:nvPr/>
              </p:nvSpPr>
              <p:spPr bwMode="auto">
                <a:xfrm flipH="1">
                  <a:off x="3130" y="3288"/>
                  <a:ext cx="205" cy="672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21743" name="Line 271"/>
                <p:cNvSpPr>
                  <a:spLocks noChangeShapeType="1"/>
                </p:cNvSpPr>
                <p:nvPr/>
              </p:nvSpPr>
              <p:spPr bwMode="auto">
                <a:xfrm>
                  <a:off x="3335" y="3288"/>
                  <a:ext cx="205" cy="669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21744" name="Line 272"/>
                <p:cNvSpPr>
                  <a:spLocks noChangeShapeType="1"/>
                </p:cNvSpPr>
                <p:nvPr/>
              </p:nvSpPr>
              <p:spPr bwMode="auto">
                <a:xfrm>
                  <a:off x="3130" y="3957"/>
                  <a:ext cx="205" cy="73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21745" name="Line 273"/>
                <p:cNvSpPr>
                  <a:spLocks noChangeShapeType="1"/>
                </p:cNvSpPr>
                <p:nvPr/>
              </p:nvSpPr>
              <p:spPr bwMode="auto">
                <a:xfrm flipH="1">
                  <a:off x="3335" y="3957"/>
                  <a:ext cx="205" cy="73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21746" name="Line 274"/>
                <p:cNvSpPr>
                  <a:spLocks noChangeShapeType="1"/>
                </p:cNvSpPr>
                <p:nvPr/>
              </p:nvSpPr>
              <p:spPr bwMode="auto">
                <a:xfrm>
                  <a:off x="3335" y="3303"/>
                  <a:ext cx="0" cy="727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21747" name="Line 275"/>
                <p:cNvSpPr>
                  <a:spLocks noChangeShapeType="1"/>
                </p:cNvSpPr>
                <p:nvPr/>
              </p:nvSpPr>
              <p:spPr bwMode="auto">
                <a:xfrm flipV="1">
                  <a:off x="3130" y="3888"/>
                  <a:ext cx="205" cy="72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21748" name="Line 276"/>
                <p:cNvSpPr>
                  <a:spLocks noChangeShapeType="1"/>
                </p:cNvSpPr>
                <p:nvPr/>
              </p:nvSpPr>
              <p:spPr bwMode="auto">
                <a:xfrm flipH="1" flipV="1">
                  <a:off x="3335" y="3888"/>
                  <a:ext cx="205" cy="69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21749" name="Line 277"/>
                <p:cNvSpPr>
                  <a:spLocks noChangeShapeType="1"/>
                </p:cNvSpPr>
                <p:nvPr/>
              </p:nvSpPr>
              <p:spPr bwMode="auto">
                <a:xfrm>
                  <a:off x="3217" y="3668"/>
                  <a:ext cx="118" cy="5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21750" name="Line 278"/>
                <p:cNvSpPr>
                  <a:spLocks noChangeShapeType="1"/>
                </p:cNvSpPr>
                <p:nvPr/>
              </p:nvSpPr>
              <p:spPr bwMode="auto">
                <a:xfrm flipV="1">
                  <a:off x="3335" y="3668"/>
                  <a:ext cx="124" cy="5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21751" name="Line 279"/>
                <p:cNvSpPr>
                  <a:spLocks noChangeShapeType="1"/>
                </p:cNvSpPr>
                <p:nvPr/>
              </p:nvSpPr>
              <p:spPr bwMode="auto">
                <a:xfrm>
                  <a:off x="3178" y="3766"/>
                  <a:ext cx="152" cy="7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21752" name="Line 280"/>
                <p:cNvSpPr>
                  <a:spLocks noChangeShapeType="1"/>
                </p:cNvSpPr>
                <p:nvPr/>
              </p:nvSpPr>
              <p:spPr bwMode="auto">
                <a:xfrm flipV="1">
                  <a:off x="3335" y="3781"/>
                  <a:ext cx="153" cy="6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21753" name="Line 281"/>
                <p:cNvSpPr>
                  <a:spLocks noChangeShapeType="1"/>
                </p:cNvSpPr>
                <p:nvPr/>
              </p:nvSpPr>
              <p:spPr bwMode="auto">
                <a:xfrm flipV="1">
                  <a:off x="3335" y="3567"/>
                  <a:ext cx="78" cy="27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21754" name="Line 282"/>
                <p:cNvSpPr>
                  <a:spLocks noChangeShapeType="1"/>
                </p:cNvSpPr>
                <p:nvPr/>
              </p:nvSpPr>
              <p:spPr bwMode="auto">
                <a:xfrm flipV="1">
                  <a:off x="3335" y="3428"/>
                  <a:ext cx="49" cy="21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21755" name="Line 283"/>
                <p:cNvSpPr>
                  <a:spLocks noChangeShapeType="1"/>
                </p:cNvSpPr>
                <p:nvPr/>
              </p:nvSpPr>
              <p:spPr bwMode="auto">
                <a:xfrm>
                  <a:off x="3247" y="3558"/>
                  <a:ext cx="95" cy="3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21756" name="Line 284"/>
                <p:cNvSpPr>
                  <a:spLocks noChangeShapeType="1"/>
                </p:cNvSpPr>
                <p:nvPr/>
              </p:nvSpPr>
              <p:spPr bwMode="auto">
                <a:xfrm>
                  <a:off x="3289" y="3422"/>
                  <a:ext cx="55" cy="3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pic>
            <p:nvPicPr>
              <p:cNvPr id="21740" name="Picture 799" descr="cell_tower_radiation copy"/>
              <p:cNvPicPr>
                <a:picLocks noChangeAspect="1" noChangeArrowheads="1"/>
              </p:cNvPicPr>
              <p:nvPr/>
            </p:nvPicPr>
            <p:blipFill>
              <a:blip r:embed="rId13" cstate="print"/>
              <a:srcRect/>
              <a:stretch>
                <a:fillRect/>
              </a:stretch>
            </p:blipFill>
            <p:spPr bwMode="auto">
              <a:xfrm>
                <a:off x="742" y="2409"/>
                <a:ext cx="576" cy="46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1741" name="Oval 800"/>
              <p:cNvSpPr>
                <a:spLocks noChangeArrowheads="1"/>
              </p:cNvSpPr>
              <p:nvPr/>
            </p:nvSpPr>
            <p:spPr bwMode="auto">
              <a:xfrm>
                <a:off x="986" y="2597"/>
                <a:ext cx="66" cy="69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21569" name="Text Box 580"/>
            <p:cNvSpPr txBox="1">
              <a:spLocks noChangeArrowheads="1"/>
            </p:cNvSpPr>
            <p:nvPr/>
          </p:nvSpPr>
          <p:spPr bwMode="auto">
            <a:xfrm>
              <a:off x="5957888" y="1384300"/>
              <a:ext cx="1549400" cy="336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600"/>
                <a:t>mobile network</a:t>
              </a:r>
            </a:p>
          </p:txBody>
        </p:sp>
        <p:sp>
          <p:nvSpPr>
            <p:cNvPr id="21570" name="Text Box 580"/>
            <p:cNvSpPr txBox="1">
              <a:spLocks noChangeArrowheads="1"/>
            </p:cNvSpPr>
            <p:nvPr/>
          </p:nvSpPr>
          <p:spPr bwMode="auto">
            <a:xfrm>
              <a:off x="7561263" y="2071688"/>
              <a:ext cx="1108075" cy="336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600"/>
                <a:t>global ISP</a:t>
              </a:r>
            </a:p>
          </p:txBody>
        </p:sp>
        <p:sp>
          <p:nvSpPr>
            <p:cNvPr id="21571" name="Text Box 580"/>
            <p:cNvSpPr txBox="1">
              <a:spLocks noChangeArrowheads="1"/>
            </p:cNvSpPr>
            <p:nvPr/>
          </p:nvSpPr>
          <p:spPr bwMode="auto">
            <a:xfrm>
              <a:off x="7337425" y="3298825"/>
              <a:ext cx="1289050" cy="336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600"/>
                <a:t>regional ISP</a:t>
              </a:r>
            </a:p>
          </p:txBody>
        </p:sp>
        <p:sp>
          <p:nvSpPr>
            <p:cNvPr id="21572" name="Text Box 580"/>
            <p:cNvSpPr txBox="1">
              <a:spLocks noChangeArrowheads="1"/>
            </p:cNvSpPr>
            <p:nvPr/>
          </p:nvSpPr>
          <p:spPr bwMode="auto">
            <a:xfrm>
              <a:off x="6324600" y="2963863"/>
              <a:ext cx="895350" cy="482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1600"/>
                <a:t>home </a:t>
              </a:r>
            </a:p>
            <a:p>
              <a:pPr>
                <a:lnSpc>
                  <a:spcPct val="80000"/>
                </a:lnSpc>
              </a:pPr>
              <a:r>
                <a:rPr lang="en-US" sz="1600"/>
                <a:t>network</a:t>
              </a:r>
            </a:p>
          </p:txBody>
        </p:sp>
        <p:sp>
          <p:nvSpPr>
            <p:cNvPr id="21573" name="Text Box 580"/>
            <p:cNvSpPr txBox="1">
              <a:spLocks noChangeArrowheads="1"/>
            </p:cNvSpPr>
            <p:nvPr/>
          </p:nvSpPr>
          <p:spPr bwMode="auto">
            <a:xfrm>
              <a:off x="5584825" y="5645150"/>
              <a:ext cx="1295400" cy="482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1600"/>
                <a:t>institutional</a:t>
              </a:r>
            </a:p>
            <a:p>
              <a:pPr>
                <a:lnSpc>
                  <a:spcPct val="80000"/>
                </a:lnSpc>
              </a:pPr>
              <a:r>
                <a:rPr lang="en-US" sz="1600"/>
                <a:t>       network</a:t>
              </a:r>
            </a:p>
          </p:txBody>
        </p:sp>
        <p:grpSp>
          <p:nvGrpSpPr>
            <p:cNvPr id="21574" name="Group 950"/>
            <p:cNvGrpSpPr>
              <a:grpSpLocks/>
            </p:cNvGrpSpPr>
            <p:nvPr/>
          </p:nvGrpSpPr>
          <p:grpSpPr bwMode="auto">
            <a:xfrm>
              <a:off x="8240713" y="5002213"/>
              <a:ext cx="227012" cy="481013"/>
              <a:chOff x="4140" y="429"/>
              <a:chExt cx="1425" cy="2396"/>
            </a:xfrm>
          </p:grpSpPr>
          <p:sp>
            <p:nvSpPr>
              <p:cNvPr id="21707" name="Freeform 951"/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2 w 354"/>
                  <a:gd name="T1" fmla="*/ 0 h 2742"/>
                  <a:gd name="T2" fmla="*/ 2 w 354"/>
                  <a:gd name="T3" fmla="*/ 7 h 2742"/>
                  <a:gd name="T4" fmla="*/ 2 w 354"/>
                  <a:gd name="T5" fmla="*/ 48 h 2742"/>
                  <a:gd name="T6" fmla="*/ 0 w 354"/>
                  <a:gd name="T7" fmla="*/ 50 h 2742"/>
                  <a:gd name="T8" fmla="*/ 2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08" name="Rectangle 952"/>
              <p:cNvSpPr>
                <a:spLocks noChangeArrowheads="1"/>
              </p:cNvSpPr>
              <p:nvPr/>
            </p:nvSpPr>
            <p:spPr bwMode="auto">
              <a:xfrm>
                <a:off x="4210" y="429"/>
                <a:ext cx="1046" cy="2285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709" name="Freeform 953"/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2 w 211"/>
                  <a:gd name="T3" fmla="*/ 5 h 2537"/>
                  <a:gd name="T4" fmla="*/ 2 w 211"/>
                  <a:gd name="T5" fmla="*/ 45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10" name="Freeform 954"/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2 w 328"/>
                  <a:gd name="T3" fmla="*/ 3 h 226"/>
                  <a:gd name="T4" fmla="*/ 2 w 328"/>
                  <a:gd name="T5" fmla="*/ 5 h 226"/>
                  <a:gd name="T6" fmla="*/ 0 w 328"/>
                  <a:gd name="T7" fmla="*/ 3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11" name="Rectangle 955"/>
              <p:cNvSpPr>
                <a:spLocks noChangeArrowheads="1"/>
              </p:cNvSpPr>
              <p:nvPr/>
            </p:nvSpPr>
            <p:spPr bwMode="auto">
              <a:xfrm>
                <a:off x="4210" y="690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21712" name="Group 956"/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21737" name="AutoShape 957"/>
                <p:cNvSpPr>
                  <a:spLocks noChangeArrowheads="1"/>
                </p:cNvSpPr>
                <p:nvPr/>
              </p:nvSpPr>
              <p:spPr bwMode="auto">
                <a:xfrm>
                  <a:off x="613" y="2566"/>
                  <a:ext cx="721" cy="14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1738" name="AutoShape 958"/>
                <p:cNvSpPr>
                  <a:spLocks noChangeArrowheads="1"/>
                </p:cNvSpPr>
                <p:nvPr/>
              </p:nvSpPr>
              <p:spPr bwMode="auto">
                <a:xfrm>
                  <a:off x="625" y="2581"/>
                  <a:ext cx="696" cy="11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21713" name="Rectangle 959"/>
              <p:cNvSpPr>
                <a:spLocks noChangeArrowheads="1"/>
              </p:cNvSpPr>
              <p:nvPr/>
            </p:nvSpPr>
            <p:spPr bwMode="auto">
              <a:xfrm>
                <a:off x="4220" y="1022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21714" name="Group 960"/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21735" name="AutoShape 961"/>
                <p:cNvSpPr>
                  <a:spLocks noChangeArrowheads="1"/>
                </p:cNvSpPr>
                <p:nvPr/>
              </p:nvSpPr>
              <p:spPr bwMode="auto">
                <a:xfrm>
                  <a:off x="615" y="2564"/>
                  <a:ext cx="721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1736" name="AutoShape 962"/>
                <p:cNvSpPr>
                  <a:spLocks noChangeArrowheads="1"/>
                </p:cNvSpPr>
                <p:nvPr/>
              </p:nvSpPr>
              <p:spPr bwMode="auto">
                <a:xfrm>
                  <a:off x="628" y="2581"/>
                  <a:ext cx="696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21715" name="Rectangle 963"/>
              <p:cNvSpPr>
                <a:spLocks noChangeArrowheads="1"/>
              </p:cNvSpPr>
              <p:nvPr/>
            </p:nvSpPr>
            <p:spPr bwMode="auto">
              <a:xfrm>
                <a:off x="4220" y="1354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716" name="Rectangle 964"/>
              <p:cNvSpPr>
                <a:spLocks noChangeArrowheads="1"/>
              </p:cNvSpPr>
              <p:nvPr/>
            </p:nvSpPr>
            <p:spPr bwMode="auto">
              <a:xfrm>
                <a:off x="4230" y="1655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21717" name="Group 965"/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21733" name="AutoShape 966"/>
                <p:cNvSpPr>
                  <a:spLocks noChangeArrowheads="1"/>
                </p:cNvSpPr>
                <p:nvPr/>
              </p:nvSpPr>
              <p:spPr bwMode="auto">
                <a:xfrm>
                  <a:off x="618" y="2586"/>
                  <a:ext cx="720" cy="12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1734" name="AutoShape 967"/>
                <p:cNvSpPr>
                  <a:spLocks noChangeArrowheads="1"/>
                </p:cNvSpPr>
                <p:nvPr/>
              </p:nvSpPr>
              <p:spPr bwMode="auto">
                <a:xfrm>
                  <a:off x="630" y="2586"/>
                  <a:ext cx="695" cy="10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21718" name="Freeform 968"/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2 w 328"/>
                  <a:gd name="T3" fmla="*/ 2 h 226"/>
                  <a:gd name="T4" fmla="*/ 2 w 328"/>
                  <a:gd name="T5" fmla="*/ 4 h 226"/>
                  <a:gd name="T6" fmla="*/ 0 w 328"/>
                  <a:gd name="T7" fmla="*/ 2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21719" name="Group 969"/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21731" name="AutoShape 970"/>
                <p:cNvSpPr>
                  <a:spLocks noChangeArrowheads="1"/>
                </p:cNvSpPr>
                <p:nvPr/>
              </p:nvSpPr>
              <p:spPr bwMode="auto">
                <a:xfrm>
                  <a:off x="613" y="2571"/>
                  <a:ext cx="732" cy="13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1732" name="AutoShape 971"/>
                <p:cNvSpPr>
                  <a:spLocks noChangeArrowheads="1"/>
                </p:cNvSpPr>
                <p:nvPr/>
              </p:nvSpPr>
              <p:spPr bwMode="auto">
                <a:xfrm>
                  <a:off x="625" y="2587"/>
                  <a:ext cx="720" cy="103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21720" name="Rectangle 972"/>
              <p:cNvSpPr>
                <a:spLocks noChangeArrowheads="1"/>
              </p:cNvSpPr>
              <p:nvPr/>
            </p:nvSpPr>
            <p:spPr bwMode="auto">
              <a:xfrm>
                <a:off x="5246" y="429"/>
                <a:ext cx="70" cy="2285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721" name="Freeform 973"/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2 w 296"/>
                  <a:gd name="T3" fmla="*/ 2 h 256"/>
                  <a:gd name="T4" fmla="*/ 2 w 296"/>
                  <a:gd name="T5" fmla="*/ 4 h 256"/>
                  <a:gd name="T6" fmla="*/ 0 w 296"/>
                  <a:gd name="T7" fmla="*/ 2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22" name="Freeform 974"/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2 w 304"/>
                  <a:gd name="T3" fmla="*/ 2 h 288"/>
                  <a:gd name="T4" fmla="*/ 2 w 304"/>
                  <a:gd name="T5" fmla="*/ 5 h 288"/>
                  <a:gd name="T6" fmla="*/ 2 w 304"/>
                  <a:gd name="T7" fmla="*/ 2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23" name="Oval 975"/>
              <p:cNvSpPr>
                <a:spLocks noChangeArrowheads="1"/>
              </p:cNvSpPr>
              <p:nvPr/>
            </p:nvSpPr>
            <p:spPr bwMode="auto">
              <a:xfrm>
                <a:off x="5515" y="2611"/>
                <a:ext cx="50" cy="95"/>
              </a:xfrm>
              <a:prstGeom prst="ellipse">
                <a:avLst/>
              </a:pr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724" name="Freeform 976"/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3 h 240"/>
                  <a:gd name="T2" fmla="*/ 2 w 306"/>
                  <a:gd name="T3" fmla="*/ 5 h 240"/>
                  <a:gd name="T4" fmla="*/ 2 w 306"/>
                  <a:gd name="T5" fmla="*/ 3 h 240"/>
                  <a:gd name="T6" fmla="*/ 2 w 306"/>
                  <a:gd name="T7" fmla="*/ 0 h 240"/>
                  <a:gd name="T8" fmla="*/ 0 w 306"/>
                  <a:gd name="T9" fmla="*/ 3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25" name="AutoShape 977"/>
              <p:cNvSpPr>
                <a:spLocks noChangeArrowheads="1"/>
              </p:cNvSpPr>
              <p:nvPr/>
            </p:nvSpPr>
            <p:spPr bwMode="auto">
              <a:xfrm>
                <a:off x="4140" y="2675"/>
                <a:ext cx="1196" cy="15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726" name="AutoShape 978"/>
              <p:cNvSpPr>
                <a:spLocks noChangeArrowheads="1"/>
              </p:cNvSpPr>
              <p:nvPr/>
            </p:nvSpPr>
            <p:spPr bwMode="auto">
              <a:xfrm>
                <a:off x="4210" y="2714"/>
                <a:ext cx="1066" cy="7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727" name="Oval 979"/>
              <p:cNvSpPr>
                <a:spLocks noChangeArrowheads="1"/>
              </p:cNvSpPr>
              <p:nvPr/>
            </p:nvSpPr>
            <p:spPr bwMode="auto">
              <a:xfrm>
                <a:off x="4309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728" name="Oval 980"/>
              <p:cNvSpPr>
                <a:spLocks noChangeArrowheads="1"/>
              </p:cNvSpPr>
              <p:nvPr/>
            </p:nvSpPr>
            <p:spPr bwMode="auto">
              <a:xfrm>
                <a:off x="4489" y="2382"/>
                <a:ext cx="159" cy="142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eaLnBrk="1" hangingPunct="1"/>
                <a:endParaRPr lang="en-US" sz="1800">
                  <a:solidFill>
                    <a:srgbClr val="FF0000"/>
                  </a:solidFill>
                </a:endParaRPr>
              </a:p>
            </p:txBody>
          </p:sp>
          <p:sp>
            <p:nvSpPr>
              <p:cNvPr id="21729" name="Oval 981"/>
              <p:cNvSpPr>
                <a:spLocks noChangeArrowheads="1"/>
              </p:cNvSpPr>
              <p:nvPr/>
            </p:nvSpPr>
            <p:spPr bwMode="auto">
              <a:xfrm>
                <a:off x="4658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730" name="Rectangle 982"/>
              <p:cNvSpPr>
                <a:spLocks noChangeArrowheads="1"/>
              </p:cNvSpPr>
              <p:nvPr/>
            </p:nvSpPr>
            <p:spPr bwMode="auto">
              <a:xfrm>
                <a:off x="5067" y="1837"/>
                <a:ext cx="80" cy="759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1575" name="Group 983"/>
            <p:cNvGrpSpPr>
              <a:grpSpLocks/>
            </p:cNvGrpSpPr>
            <p:nvPr/>
          </p:nvGrpSpPr>
          <p:grpSpPr bwMode="auto">
            <a:xfrm>
              <a:off x="7924800" y="5303838"/>
              <a:ext cx="227012" cy="481013"/>
              <a:chOff x="4140" y="429"/>
              <a:chExt cx="1425" cy="2396"/>
            </a:xfrm>
          </p:grpSpPr>
          <p:sp>
            <p:nvSpPr>
              <p:cNvPr id="21675" name="Freeform 984"/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2 w 354"/>
                  <a:gd name="T1" fmla="*/ 0 h 2742"/>
                  <a:gd name="T2" fmla="*/ 2 w 354"/>
                  <a:gd name="T3" fmla="*/ 7 h 2742"/>
                  <a:gd name="T4" fmla="*/ 2 w 354"/>
                  <a:gd name="T5" fmla="*/ 48 h 2742"/>
                  <a:gd name="T6" fmla="*/ 0 w 354"/>
                  <a:gd name="T7" fmla="*/ 50 h 2742"/>
                  <a:gd name="T8" fmla="*/ 2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76" name="Rectangle 985"/>
              <p:cNvSpPr>
                <a:spLocks noChangeArrowheads="1"/>
              </p:cNvSpPr>
              <p:nvPr/>
            </p:nvSpPr>
            <p:spPr bwMode="auto">
              <a:xfrm>
                <a:off x="4210" y="429"/>
                <a:ext cx="1046" cy="2285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677" name="Freeform 986"/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2 w 211"/>
                  <a:gd name="T3" fmla="*/ 5 h 2537"/>
                  <a:gd name="T4" fmla="*/ 2 w 211"/>
                  <a:gd name="T5" fmla="*/ 45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78" name="Freeform 987"/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2 w 328"/>
                  <a:gd name="T3" fmla="*/ 3 h 226"/>
                  <a:gd name="T4" fmla="*/ 2 w 328"/>
                  <a:gd name="T5" fmla="*/ 5 h 226"/>
                  <a:gd name="T6" fmla="*/ 0 w 328"/>
                  <a:gd name="T7" fmla="*/ 3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79" name="Rectangle 988"/>
              <p:cNvSpPr>
                <a:spLocks noChangeArrowheads="1"/>
              </p:cNvSpPr>
              <p:nvPr/>
            </p:nvSpPr>
            <p:spPr bwMode="auto">
              <a:xfrm>
                <a:off x="4210" y="690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21680" name="Group 989"/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21705" name="AutoShape 990"/>
                <p:cNvSpPr>
                  <a:spLocks noChangeArrowheads="1"/>
                </p:cNvSpPr>
                <p:nvPr/>
              </p:nvSpPr>
              <p:spPr bwMode="auto">
                <a:xfrm>
                  <a:off x="613" y="2566"/>
                  <a:ext cx="721" cy="14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1706" name="AutoShape 991"/>
                <p:cNvSpPr>
                  <a:spLocks noChangeArrowheads="1"/>
                </p:cNvSpPr>
                <p:nvPr/>
              </p:nvSpPr>
              <p:spPr bwMode="auto">
                <a:xfrm>
                  <a:off x="625" y="2581"/>
                  <a:ext cx="696" cy="11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21681" name="Rectangle 992"/>
              <p:cNvSpPr>
                <a:spLocks noChangeArrowheads="1"/>
              </p:cNvSpPr>
              <p:nvPr/>
            </p:nvSpPr>
            <p:spPr bwMode="auto">
              <a:xfrm>
                <a:off x="4220" y="1022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21682" name="Group 993"/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21703" name="AutoShape 994"/>
                <p:cNvSpPr>
                  <a:spLocks noChangeArrowheads="1"/>
                </p:cNvSpPr>
                <p:nvPr/>
              </p:nvSpPr>
              <p:spPr bwMode="auto">
                <a:xfrm>
                  <a:off x="615" y="2564"/>
                  <a:ext cx="721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1704" name="AutoShape 995"/>
                <p:cNvSpPr>
                  <a:spLocks noChangeArrowheads="1"/>
                </p:cNvSpPr>
                <p:nvPr/>
              </p:nvSpPr>
              <p:spPr bwMode="auto">
                <a:xfrm>
                  <a:off x="628" y="2581"/>
                  <a:ext cx="696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21683" name="Rectangle 996"/>
              <p:cNvSpPr>
                <a:spLocks noChangeArrowheads="1"/>
              </p:cNvSpPr>
              <p:nvPr/>
            </p:nvSpPr>
            <p:spPr bwMode="auto">
              <a:xfrm>
                <a:off x="4220" y="1354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684" name="Rectangle 997"/>
              <p:cNvSpPr>
                <a:spLocks noChangeArrowheads="1"/>
              </p:cNvSpPr>
              <p:nvPr/>
            </p:nvSpPr>
            <p:spPr bwMode="auto">
              <a:xfrm>
                <a:off x="4230" y="1655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21685" name="Group 998"/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21701" name="AutoShape 999"/>
                <p:cNvSpPr>
                  <a:spLocks noChangeArrowheads="1"/>
                </p:cNvSpPr>
                <p:nvPr/>
              </p:nvSpPr>
              <p:spPr bwMode="auto">
                <a:xfrm>
                  <a:off x="618" y="2586"/>
                  <a:ext cx="720" cy="12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1702" name="AutoShape 1000"/>
                <p:cNvSpPr>
                  <a:spLocks noChangeArrowheads="1"/>
                </p:cNvSpPr>
                <p:nvPr/>
              </p:nvSpPr>
              <p:spPr bwMode="auto">
                <a:xfrm>
                  <a:off x="630" y="2586"/>
                  <a:ext cx="695" cy="10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21686" name="Freeform 1001"/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2 w 328"/>
                  <a:gd name="T3" fmla="*/ 2 h 226"/>
                  <a:gd name="T4" fmla="*/ 2 w 328"/>
                  <a:gd name="T5" fmla="*/ 4 h 226"/>
                  <a:gd name="T6" fmla="*/ 0 w 328"/>
                  <a:gd name="T7" fmla="*/ 2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21687" name="Group 1002"/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21699" name="AutoShape 1003"/>
                <p:cNvSpPr>
                  <a:spLocks noChangeArrowheads="1"/>
                </p:cNvSpPr>
                <p:nvPr/>
              </p:nvSpPr>
              <p:spPr bwMode="auto">
                <a:xfrm>
                  <a:off x="613" y="2571"/>
                  <a:ext cx="732" cy="13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1700" name="AutoShape 1004"/>
                <p:cNvSpPr>
                  <a:spLocks noChangeArrowheads="1"/>
                </p:cNvSpPr>
                <p:nvPr/>
              </p:nvSpPr>
              <p:spPr bwMode="auto">
                <a:xfrm>
                  <a:off x="625" y="2587"/>
                  <a:ext cx="720" cy="103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21688" name="Rectangle 1005"/>
              <p:cNvSpPr>
                <a:spLocks noChangeArrowheads="1"/>
              </p:cNvSpPr>
              <p:nvPr/>
            </p:nvSpPr>
            <p:spPr bwMode="auto">
              <a:xfrm>
                <a:off x="5246" y="429"/>
                <a:ext cx="70" cy="2285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689" name="Freeform 1006"/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2 w 296"/>
                  <a:gd name="T3" fmla="*/ 2 h 256"/>
                  <a:gd name="T4" fmla="*/ 2 w 296"/>
                  <a:gd name="T5" fmla="*/ 4 h 256"/>
                  <a:gd name="T6" fmla="*/ 0 w 296"/>
                  <a:gd name="T7" fmla="*/ 2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90" name="Freeform 1007"/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2 w 304"/>
                  <a:gd name="T3" fmla="*/ 2 h 288"/>
                  <a:gd name="T4" fmla="*/ 2 w 304"/>
                  <a:gd name="T5" fmla="*/ 5 h 288"/>
                  <a:gd name="T6" fmla="*/ 2 w 304"/>
                  <a:gd name="T7" fmla="*/ 2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91" name="Oval 1008"/>
              <p:cNvSpPr>
                <a:spLocks noChangeArrowheads="1"/>
              </p:cNvSpPr>
              <p:nvPr/>
            </p:nvSpPr>
            <p:spPr bwMode="auto">
              <a:xfrm>
                <a:off x="5515" y="2611"/>
                <a:ext cx="50" cy="95"/>
              </a:xfrm>
              <a:prstGeom prst="ellipse">
                <a:avLst/>
              </a:pr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692" name="Freeform 1009"/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3 h 240"/>
                  <a:gd name="T2" fmla="*/ 2 w 306"/>
                  <a:gd name="T3" fmla="*/ 5 h 240"/>
                  <a:gd name="T4" fmla="*/ 2 w 306"/>
                  <a:gd name="T5" fmla="*/ 3 h 240"/>
                  <a:gd name="T6" fmla="*/ 2 w 306"/>
                  <a:gd name="T7" fmla="*/ 0 h 240"/>
                  <a:gd name="T8" fmla="*/ 0 w 306"/>
                  <a:gd name="T9" fmla="*/ 3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93" name="AutoShape 1010"/>
              <p:cNvSpPr>
                <a:spLocks noChangeArrowheads="1"/>
              </p:cNvSpPr>
              <p:nvPr/>
            </p:nvSpPr>
            <p:spPr bwMode="auto">
              <a:xfrm>
                <a:off x="4140" y="2675"/>
                <a:ext cx="1196" cy="15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694" name="AutoShape 1011"/>
              <p:cNvSpPr>
                <a:spLocks noChangeArrowheads="1"/>
              </p:cNvSpPr>
              <p:nvPr/>
            </p:nvSpPr>
            <p:spPr bwMode="auto">
              <a:xfrm>
                <a:off x="4210" y="2714"/>
                <a:ext cx="1066" cy="7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695" name="Oval 1012"/>
              <p:cNvSpPr>
                <a:spLocks noChangeArrowheads="1"/>
              </p:cNvSpPr>
              <p:nvPr/>
            </p:nvSpPr>
            <p:spPr bwMode="auto">
              <a:xfrm>
                <a:off x="4309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696" name="Oval 1013"/>
              <p:cNvSpPr>
                <a:spLocks noChangeArrowheads="1"/>
              </p:cNvSpPr>
              <p:nvPr/>
            </p:nvSpPr>
            <p:spPr bwMode="auto">
              <a:xfrm>
                <a:off x="4489" y="2382"/>
                <a:ext cx="159" cy="142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eaLnBrk="1" hangingPunct="1"/>
                <a:endParaRPr lang="en-US" sz="1800">
                  <a:solidFill>
                    <a:srgbClr val="FF0000"/>
                  </a:solidFill>
                </a:endParaRPr>
              </a:p>
            </p:txBody>
          </p:sp>
          <p:sp>
            <p:nvSpPr>
              <p:cNvPr id="21697" name="Oval 1014"/>
              <p:cNvSpPr>
                <a:spLocks noChangeArrowheads="1"/>
              </p:cNvSpPr>
              <p:nvPr/>
            </p:nvSpPr>
            <p:spPr bwMode="auto">
              <a:xfrm>
                <a:off x="4658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698" name="Rectangle 1015"/>
              <p:cNvSpPr>
                <a:spLocks noChangeArrowheads="1"/>
              </p:cNvSpPr>
              <p:nvPr/>
            </p:nvSpPr>
            <p:spPr bwMode="auto">
              <a:xfrm>
                <a:off x="5067" y="1837"/>
                <a:ext cx="80" cy="759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1576" name="Group 1016"/>
            <p:cNvGrpSpPr>
              <a:grpSpLocks/>
            </p:cNvGrpSpPr>
            <p:nvPr/>
          </p:nvGrpSpPr>
          <p:grpSpPr bwMode="auto">
            <a:xfrm>
              <a:off x="5302250" y="2043113"/>
              <a:ext cx="534987" cy="407988"/>
              <a:chOff x="877" y="1008"/>
              <a:chExt cx="2747" cy="2591"/>
            </a:xfrm>
          </p:grpSpPr>
          <p:pic>
            <p:nvPicPr>
              <p:cNvPr id="21652" name="Picture 1017" descr="antenna_stylized"/>
              <p:cNvPicPr>
                <a:picLocks noChangeAspect="1" noChangeArrowheads="1"/>
              </p:cNvPicPr>
              <p:nvPr/>
            </p:nvPicPr>
            <p:blipFill>
              <a:blip r:embed="rId14" cstate="print"/>
              <a:srcRect/>
              <a:stretch>
                <a:fillRect/>
              </a:stretch>
            </p:blipFill>
            <p:spPr bwMode="auto">
              <a:xfrm>
                <a:off x="877" y="1008"/>
                <a:ext cx="2725" cy="14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21653" name="Picture 1018" descr="laptop_keyboard"/>
              <p:cNvPicPr>
                <a:picLocks noChangeAspect="1" noChangeArrowheads="1"/>
              </p:cNvPicPr>
              <p:nvPr/>
            </p:nvPicPr>
            <p:blipFill>
              <a:blip r:embed="rId15" cstate="print"/>
              <a:srcRect/>
              <a:stretch>
                <a:fillRect/>
              </a:stretch>
            </p:blipFill>
            <p:spPr bwMode="auto">
              <a:xfrm rot="109064" flipH="1">
                <a:off x="1009" y="2586"/>
                <a:ext cx="2245" cy="101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1654" name="Freeform 1019"/>
              <p:cNvSpPr>
                <a:spLocks/>
              </p:cNvSpPr>
              <p:nvPr/>
            </p:nvSpPr>
            <p:spPr bwMode="auto">
              <a:xfrm>
                <a:off x="1753" y="1603"/>
                <a:ext cx="1807" cy="1322"/>
              </a:xfrm>
              <a:custGeom>
                <a:avLst/>
                <a:gdLst>
                  <a:gd name="T0" fmla="*/ 1 w 2982"/>
                  <a:gd name="T1" fmla="*/ 0 h 2442"/>
                  <a:gd name="T2" fmla="*/ 0 w 2982"/>
                  <a:gd name="T3" fmla="*/ 1 h 2442"/>
                  <a:gd name="T4" fmla="*/ 1 w 2982"/>
                  <a:gd name="T5" fmla="*/ 1 h 2442"/>
                  <a:gd name="T6" fmla="*/ 1 w 2982"/>
                  <a:gd name="T7" fmla="*/ 1 h 2442"/>
                  <a:gd name="T8" fmla="*/ 1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pic>
            <p:nvPicPr>
              <p:cNvPr id="21655" name="Picture 1020" descr="screen"/>
              <p:cNvPicPr>
                <a:picLocks noChangeAspect="1" noChangeArrowheads="1"/>
              </p:cNvPicPr>
              <p:nvPr/>
            </p:nvPicPr>
            <p:blipFill>
              <a:blip r:embed="rId16" cstate="print"/>
              <a:srcRect/>
              <a:stretch>
                <a:fillRect/>
              </a:stretch>
            </p:blipFill>
            <p:spPr bwMode="auto">
              <a:xfrm>
                <a:off x="1842" y="1637"/>
                <a:ext cx="1642" cy="12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1656" name="Freeform 1021"/>
              <p:cNvSpPr>
                <a:spLocks/>
              </p:cNvSpPr>
              <p:nvPr/>
            </p:nvSpPr>
            <p:spPr bwMode="auto">
              <a:xfrm>
                <a:off x="2082" y="1564"/>
                <a:ext cx="1531" cy="246"/>
              </a:xfrm>
              <a:custGeom>
                <a:avLst/>
                <a:gdLst>
                  <a:gd name="T0" fmla="*/ 1 w 2528"/>
                  <a:gd name="T1" fmla="*/ 0 h 455"/>
                  <a:gd name="T2" fmla="*/ 1 w 2528"/>
                  <a:gd name="T3" fmla="*/ 1 h 455"/>
                  <a:gd name="T4" fmla="*/ 1 w 2528"/>
                  <a:gd name="T5" fmla="*/ 1 h 455"/>
                  <a:gd name="T6" fmla="*/ 0 w 2528"/>
                  <a:gd name="T7" fmla="*/ 1 h 455"/>
                  <a:gd name="T8" fmla="*/ 1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57" name="Freeform 1022"/>
              <p:cNvSpPr>
                <a:spLocks/>
              </p:cNvSpPr>
              <p:nvPr/>
            </p:nvSpPr>
            <p:spPr bwMode="auto">
              <a:xfrm>
                <a:off x="1737" y="1562"/>
                <a:ext cx="425" cy="1024"/>
              </a:xfrm>
              <a:custGeom>
                <a:avLst/>
                <a:gdLst>
                  <a:gd name="T0" fmla="*/ 1 w 702"/>
                  <a:gd name="T1" fmla="*/ 0 h 1893"/>
                  <a:gd name="T2" fmla="*/ 0 w 702"/>
                  <a:gd name="T3" fmla="*/ 1 h 1893"/>
                  <a:gd name="T4" fmla="*/ 1 w 702"/>
                  <a:gd name="T5" fmla="*/ 1 h 1893"/>
                  <a:gd name="T6" fmla="*/ 1 w 702"/>
                  <a:gd name="T7" fmla="*/ 1 h 1893"/>
                  <a:gd name="T8" fmla="*/ 1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58" name="Freeform 1023"/>
              <p:cNvSpPr>
                <a:spLocks/>
              </p:cNvSpPr>
              <p:nvPr/>
            </p:nvSpPr>
            <p:spPr bwMode="auto">
              <a:xfrm>
                <a:off x="3144" y="1745"/>
                <a:ext cx="458" cy="1182"/>
              </a:xfrm>
              <a:custGeom>
                <a:avLst/>
                <a:gdLst>
                  <a:gd name="T0" fmla="*/ 1 w 756"/>
                  <a:gd name="T1" fmla="*/ 0 h 2184"/>
                  <a:gd name="T2" fmla="*/ 1 w 756"/>
                  <a:gd name="T3" fmla="*/ 1 h 2184"/>
                  <a:gd name="T4" fmla="*/ 0 w 756"/>
                  <a:gd name="T5" fmla="*/ 1 h 2184"/>
                  <a:gd name="T6" fmla="*/ 1 w 756"/>
                  <a:gd name="T7" fmla="*/ 1 h 2184"/>
                  <a:gd name="T8" fmla="*/ 1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59" name="Freeform 1024"/>
              <p:cNvSpPr>
                <a:spLocks/>
              </p:cNvSpPr>
              <p:nvPr/>
            </p:nvSpPr>
            <p:spPr bwMode="auto">
              <a:xfrm>
                <a:off x="1732" y="2534"/>
                <a:ext cx="1680" cy="399"/>
              </a:xfrm>
              <a:custGeom>
                <a:avLst/>
                <a:gdLst>
                  <a:gd name="T0" fmla="*/ 1 w 2773"/>
                  <a:gd name="T1" fmla="*/ 0 h 738"/>
                  <a:gd name="T2" fmla="*/ 0 w 2773"/>
                  <a:gd name="T3" fmla="*/ 1 h 738"/>
                  <a:gd name="T4" fmla="*/ 1 w 2773"/>
                  <a:gd name="T5" fmla="*/ 1 h 738"/>
                  <a:gd name="T6" fmla="*/ 1 w 2773"/>
                  <a:gd name="T7" fmla="*/ 1 h 738"/>
                  <a:gd name="T8" fmla="*/ 1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60" name="Freeform 1025"/>
              <p:cNvSpPr>
                <a:spLocks/>
              </p:cNvSpPr>
              <p:nvPr/>
            </p:nvSpPr>
            <p:spPr bwMode="auto">
              <a:xfrm>
                <a:off x="3195" y="1755"/>
                <a:ext cx="429" cy="1187"/>
              </a:xfrm>
              <a:custGeom>
                <a:avLst/>
                <a:gdLst>
                  <a:gd name="T0" fmla="*/ 1 w 637"/>
                  <a:gd name="T1" fmla="*/ 0 h 1659"/>
                  <a:gd name="T2" fmla="*/ 1 w 637"/>
                  <a:gd name="T3" fmla="*/ 0 h 1659"/>
                  <a:gd name="T4" fmla="*/ 1 w 637"/>
                  <a:gd name="T5" fmla="*/ 1 h 1659"/>
                  <a:gd name="T6" fmla="*/ 0 w 637"/>
                  <a:gd name="T7" fmla="*/ 1 h 1659"/>
                  <a:gd name="T8" fmla="*/ 1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61" name="Freeform 1026"/>
              <p:cNvSpPr>
                <a:spLocks/>
              </p:cNvSpPr>
              <p:nvPr/>
            </p:nvSpPr>
            <p:spPr bwMode="auto">
              <a:xfrm>
                <a:off x="1734" y="2587"/>
                <a:ext cx="1494" cy="394"/>
              </a:xfrm>
              <a:custGeom>
                <a:avLst/>
                <a:gdLst>
                  <a:gd name="T0" fmla="*/ 0 w 2216"/>
                  <a:gd name="T1" fmla="*/ 0 h 550"/>
                  <a:gd name="T2" fmla="*/ 1 w 2216"/>
                  <a:gd name="T3" fmla="*/ 1 h 550"/>
                  <a:gd name="T4" fmla="*/ 1 w 2216"/>
                  <a:gd name="T5" fmla="*/ 1 h 550"/>
                  <a:gd name="T6" fmla="*/ 1 w 2216"/>
                  <a:gd name="T7" fmla="*/ 1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21662" name="Group 1027"/>
              <p:cNvGrpSpPr>
                <a:grpSpLocks/>
              </p:cNvGrpSpPr>
              <p:nvPr/>
            </p:nvGrpSpPr>
            <p:grpSpPr bwMode="auto">
              <a:xfrm>
                <a:off x="1709" y="3008"/>
                <a:ext cx="507" cy="234"/>
                <a:chOff x="1740" y="2642"/>
                <a:chExt cx="752" cy="327"/>
              </a:xfrm>
            </p:grpSpPr>
            <p:sp>
              <p:nvSpPr>
                <p:cNvPr id="21669" name="Freeform 1028"/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670" name="Freeform 1029"/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671" name="Freeform 1030"/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672" name="Freeform 1031"/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673" name="Freeform 1032"/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674" name="Freeform 1033"/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1663" name="Freeform 1034"/>
              <p:cNvSpPr>
                <a:spLocks/>
              </p:cNvSpPr>
              <p:nvPr/>
            </p:nvSpPr>
            <p:spPr bwMode="auto">
              <a:xfrm>
                <a:off x="2577" y="3043"/>
                <a:ext cx="614" cy="514"/>
              </a:xfrm>
              <a:custGeom>
                <a:avLst/>
                <a:gdLst>
                  <a:gd name="T0" fmla="*/ 1 w 990"/>
                  <a:gd name="T1" fmla="*/ 1 h 792"/>
                  <a:gd name="T2" fmla="*/ 1 w 990"/>
                  <a:gd name="T3" fmla="*/ 0 h 792"/>
                  <a:gd name="T4" fmla="*/ 1 w 990"/>
                  <a:gd name="T5" fmla="*/ 1 h 792"/>
                  <a:gd name="T6" fmla="*/ 0 w 990"/>
                  <a:gd name="T7" fmla="*/ 1 h 792"/>
                  <a:gd name="T8" fmla="*/ 1 w 990"/>
                  <a:gd name="T9" fmla="*/ 1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64" name="Freeform 1035"/>
              <p:cNvSpPr>
                <a:spLocks/>
              </p:cNvSpPr>
              <p:nvPr/>
            </p:nvSpPr>
            <p:spPr bwMode="auto">
              <a:xfrm>
                <a:off x="1010" y="3084"/>
                <a:ext cx="1571" cy="469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1 w 2532"/>
                  <a:gd name="T5" fmla="*/ 1 h 723"/>
                  <a:gd name="T6" fmla="*/ 1 w 2532"/>
                  <a:gd name="T7" fmla="*/ 1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65" name="Freeform 1036"/>
              <p:cNvSpPr>
                <a:spLocks/>
              </p:cNvSpPr>
              <p:nvPr/>
            </p:nvSpPr>
            <p:spPr bwMode="auto">
              <a:xfrm>
                <a:off x="1011" y="2998"/>
                <a:ext cx="17" cy="95"/>
              </a:xfrm>
              <a:custGeom>
                <a:avLst/>
                <a:gdLst>
                  <a:gd name="T0" fmla="*/ 1 w 26"/>
                  <a:gd name="T1" fmla="*/ 1 h 147"/>
                  <a:gd name="T2" fmla="*/ 1 w 26"/>
                  <a:gd name="T3" fmla="*/ 1 h 147"/>
                  <a:gd name="T4" fmla="*/ 0 w 26"/>
                  <a:gd name="T5" fmla="*/ 1 h 147"/>
                  <a:gd name="T6" fmla="*/ 1 w 26"/>
                  <a:gd name="T7" fmla="*/ 0 h 147"/>
                  <a:gd name="T8" fmla="*/ 1 w 26"/>
                  <a:gd name="T9" fmla="*/ 1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66" name="Freeform 1037"/>
              <p:cNvSpPr>
                <a:spLocks/>
              </p:cNvSpPr>
              <p:nvPr/>
            </p:nvSpPr>
            <p:spPr bwMode="auto">
              <a:xfrm>
                <a:off x="1012" y="2611"/>
                <a:ext cx="730" cy="393"/>
              </a:xfrm>
              <a:custGeom>
                <a:avLst/>
                <a:gdLst>
                  <a:gd name="T0" fmla="*/ 1 w 1176"/>
                  <a:gd name="T1" fmla="*/ 0 h 606"/>
                  <a:gd name="T2" fmla="*/ 0 w 1176"/>
                  <a:gd name="T3" fmla="*/ 1 h 606"/>
                  <a:gd name="T4" fmla="*/ 1 w 1176"/>
                  <a:gd name="T5" fmla="*/ 1 h 606"/>
                  <a:gd name="T6" fmla="*/ 1 w 1176"/>
                  <a:gd name="T7" fmla="*/ 1 h 606"/>
                  <a:gd name="T8" fmla="*/ 1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67" name="Freeform 1038"/>
              <p:cNvSpPr>
                <a:spLocks/>
              </p:cNvSpPr>
              <p:nvPr/>
            </p:nvSpPr>
            <p:spPr bwMode="auto">
              <a:xfrm>
                <a:off x="1061" y="3018"/>
                <a:ext cx="1490" cy="451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1 w 2532"/>
                  <a:gd name="T5" fmla="*/ 1 h 723"/>
                  <a:gd name="T6" fmla="*/ 1 w 2532"/>
                  <a:gd name="T7" fmla="*/ 1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68" name="Freeform 1039"/>
              <p:cNvSpPr>
                <a:spLocks/>
              </p:cNvSpPr>
              <p:nvPr/>
            </p:nvSpPr>
            <p:spPr bwMode="auto">
              <a:xfrm flipV="1">
                <a:off x="2549" y="2986"/>
                <a:ext cx="608" cy="467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1 h 723"/>
                  <a:gd name="T6" fmla="*/ 0 w 2532"/>
                  <a:gd name="T7" fmla="*/ 1 h 723"/>
                  <a:gd name="T8" fmla="*/ 0 w 2532"/>
                  <a:gd name="T9" fmla="*/ 1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1577" name="Group 1064"/>
            <p:cNvGrpSpPr>
              <a:grpSpLocks/>
            </p:cNvGrpSpPr>
            <p:nvPr/>
          </p:nvGrpSpPr>
          <p:grpSpPr bwMode="auto">
            <a:xfrm>
              <a:off x="6872288" y="5486400"/>
              <a:ext cx="474662" cy="407988"/>
              <a:chOff x="877" y="1008"/>
              <a:chExt cx="2747" cy="2591"/>
            </a:xfrm>
          </p:grpSpPr>
          <p:pic>
            <p:nvPicPr>
              <p:cNvPr id="21629" name="Picture 1065" descr="antenna_stylized"/>
              <p:cNvPicPr>
                <a:picLocks noChangeAspect="1" noChangeArrowheads="1"/>
              </p:cNvPicPr>
              <p:nvPr/>
            </p:nvPicPr>
            <p:blipFill>
              <a:blip r:embed="rId17" cstate="print"/>
              <a:srcRect/>
              <a:stretch>
                <a:fillRect/>
              </a:stretch>
            </p:blipFill>
            <p:spPr bwMode="auto">
              <a:xfrm>
                <a:off x="877" y="1008"/>
                <a:ext cx="2725" cy="14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21630" name="Picture 1066" descr="laptop_keyboard"/>
              <p:cNvPicPr>
                <a:picLocks noChangeAspect="1" noChangeArrowheads="1"/>
              </p:cNvPicPr>
              <p:nvPr/>
            </p:nvPicPr>
            <p:blipFill>
              <a:blip r:embed="rId18" cstate="print"/>
              <a:srcRect/>
              <a:stretch>
                <a:fillRect/>
              </a:stretch>
            </p:blipFill>
            <p:spPr bwMode="auto">
              <a:xfrm rot="109064" flipH="1">
                <a:off x="1009" y="2586"/>
                <a:ext cx="2245" cy="101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1631" name="Freeform 1067"/>
              <p:cNvSpPr>
                <a:spLocks/>
              </p:cNvSpPr>
              <p:nvPr/>
            </p:nvSpPr>
            <p:spPr bwMode="auto">
              <a:xfrm>
                <a:off x="1753" y="1603"/>
                <a:ext cx="1807" cy="1322"/>
              </a:xfrm>
              <a:custGeom>
                <a:avLst/>
                <a:gdLst>
                  <a:gd name="T0" fmla="*/ 1 w 2982"/>
                  <a:gd name="T1" fmla="*/ 0 h 2442"/>
                  <a:gd name="T2" fmla="*/ 0 w 2982"/>
                  <a:gd name="T3" fmla="*/ 1 h 2442"/>
                  <a:gd name="T4" fmla="*/ 1 w 2982"/>
                  <a:gd name="T5" fmla="*/ 1 h 2442"/>
                  <a:gd name="T6" fmla="*/ 1 w 2982"/>
                  <a:gd name="T7" fmla="*/ 1 h 2442"/>
                  <a:gd name="T8" fmla="*/ 1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pic>
            <p:nvPicPr>
              <p:cNvPr id="21632" name="Picture 1068" descr="screen"/>
              <p:cNvPicPr>
                <a:picLocks noChangeAspect="1" noChangeArrowheads="1"/>
              </p:cNvPicPr>
              <p:nvPr/>
            </p:nvPicPr>
            <p:blipFill>
              <a:blip r:embed="rId19" cstate="print"/>
              <a:srcRect/>
              <a:stretch>
                <a:fillRect/>
              </a:stretch>
            </p:blipFill>
            <p:spPr bwMode="auto">
              <a:xfrm>
                <a:off x="1842" y="1637"/>
                <a:ext cx="1642" cy="12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1633" name="Freeform 1069"/>
              <p:cNvSpPr>
                <a:spLocks/>
              </p:cNvSpPr>
              <p:nvPr/>
            </p:nvSpPr>
            <p:spPr bwMode="auto">
              <a:xfrm>
                <a:off x="2082" y="1564"/>
                <a:ext cx="1531" cy="246"/>
              </a:xfrm>
              <a:custGeom>
                <a:avLst/>
                <a:gdLst>
                  <a:gd name="T0" fmla="*/ 1 w 2528"/>
                  <a:gd name="T1" fmla="*/ 0 h 455"/>
                  <a:gd name="T2" fmla="*/ 1 w 2528"/>
                  <a:gd name="T3" fmla="*/ 1 h 455"/>
                  <a:gd name="T4" fmla="*/ 1 w 2528"/>
                  <a:gd name="T5" fmla="*/ 1 h 455"/>
                  <a:gd name="T6" fmla="*/ 0 w 2528"/>
                  <a:gd name="T7" fmla="*/ 1 h 455"/>
                  <a:gd name="T8" fmla="*/ 1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34" name="Freeform 1070"/>
              <p:cNvSpPr>
                <a:spLocks/>
              </p:cNvSpPr>
              <p:nvPr/>
            </p:nvSpPr>
            <p:spPr bwMode="auto">
              <a:xfrm>
                <a:off x="1737" y="1562"/>
                <a:ext cx="425" cy="1024"/>
              </a:xfrm>
              <a:custGeom>
                <a:avLst/>
                <a:gdLst>
                  <a:gd name="T0" fmla="*/ 1 w 702"/>
                  <a:gd name="T1" fmla="*/ 0 h 1893"/>
                  <a:gd name="T2" fmla="*/ 0 w 702"/>
                  <a:gd name="T3" fmla="*/ 1 h 1893"/>
                  <a:gd name="T4" fmla="*/ 1 w 702"/>
                  <a:gd name="T5" fmla="*/ 1 h 1893"/>
                  <a:gd name="T6" fmla="*/ 1 w 702"/>
                  <a:gd name="T7" fmla="*/ 1 h 1893"/>
                  <a:gd name="T8" fmla="*/ 1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35" name="Freeform 1071"/>
              <p:cNvSpPr>
                <a:spLocks/>
              </p:cNvSpPr>
              <p:nvPr/>
            </p:nvSpPr>
            <p:spPr bwMode="auto">
              <a:xfrm>
                <a:off x="3144" y="1745"/>
                <a:ext cx="458" cy="1182"/>
              </a:xfrm>
              <a:custGeom>
                <a:avLst/>
                <a:gdLst>
                  <a:gd name="T0" fmla="*/ 1 w 756"/>
                  <a:gd name="T1" fmla="*/ 0 h 2184"/>
                  <a:gd name="T2" fmla="*/ 1 w 756"/>
                  <a:gd name="T3" fmla="*/ 1 h 2184"/>
                  <a:gd name="T4" fmla="*/ 0 w 756"/>
                  <a:gd name="T5" fmla="*/ 1 h 2184"/>
                  <a:gd name="T6" fmla="*/ 1 w 756"/>
                  <a:gd name="T7" fmla="*/ 1 h 2184"/>
                  <a:gd name="T8" fmla="*/ 1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36" name="Freeform 1072"/>
              <p:cNvSpPr>
                <a:spLocks/>
              </p:cNvSpPr>
              <p:nvPr/>
            </p:nvSpPr>
            <p:spPr bwMode="auto">
              <a:xfrm>
                <a:off x="1732" y="2534"/>
                <a:ext cx="1680" cy="399"/>
              </a:xfrm>
              <a:custGeom>
                <a:avLst/>
                <a:gdLst>
                  <a:gd name="T0" fmla="*/ 1 w 2773"/>
                  <a:gd name="T1" fmla="*/ 0 h 738"/>
                  <a:gd name="T2" fmla="*/ 0 w 2773"/>
                  <a:gd name="T3" fmla="*/ 1 h 738"/>
                  <a:gd name="T4" fmla="*/ 1 w 2773"/>
                  <a:gd name="T5" fmla="*/ 1 h 738"/>
                  <a:gd name="T6" fmla="*/ 1 w 2773"/>
                  <a:gd name="T7" fmla="*/ 1 h 738"/>
                  <a:gd name="T8" fmla="*/ 1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37" name="Freeform 1073"/>
              <p:cNvSpPr>
                <a:spLocks/>
              </p:cNvSpPr>
              <p:nvPr/>
            </p:nvSpPr>
            <p:spPr bwMode="auto">
              <a:xfrm>
                <a:off x="3195" y="1755"/>
                <a:ext cx="429" cy="1187"/>
              </a:xfrm>
              <a:custGeom>
                <a:avLst/>
                <a:gdLst>
                  <a:gd name="T0" fmla="*/ 1 w 637"/>
                  <a:gd name="T1" fmla="*/ 0 h 1659"/>
                  <a:gd name="T2" fmla="*/ 1 w 637"/>
                  <a:gd name="T3" fmla="*/ 0 h 1659"/>
                  <a:gd name="T4" fmla="*/ 1 w 637"/>
                  <a:gd name="T5" fmla="*/ 1 h 1659"/>
                  <a:gd name="T6" fmla="*/ 0 w 637"/>
                  <a:gd name="T7" fmla="*/ 1 h 1659"/>
                  <a:gd name="T8" fmla="*/ 1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38" name="Freeform 1074"/>
              <p:cNvSpPr>
                <a:spLocks/>
              </p:cNvSpPr>
              <p:nvPr/>
            </p:nvSpPr>
            <p:spPr bwMode="auto">
              <a:xfrm>
                <a:off x="1734" y="2587"/>
                <a:ext cx="1494" cy="394"/>
              </a:xfrm>
              <a:custGeom>
                <a:avLst/>
                <a:gdLst>
                  <a:gd name="T0" fmla="*/ 0 w 2216"/>
                  <a:gd name="T1" fmla="*/ 0 h 550"/>
                  <a:gd name="T2" fmla="*/ 1 w 2216"/>
                  <a:gd name="T3" fmla="*/ 1 h 550"/>
                  <a:gd name="T4" fmla="*/ 1 w 2216"/>
                  <a:gd name="T5" fmla="*/ 1 h 550"/>
                  <a:gd name="T6" fmla="*/ 1 w 2216"/>
                  <a:gd name="T7" fmla="*/ 1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21639" name="Group 1075"/>
              <p:cNvGrpSpPr>
                <a:grpSpLocks/>
              </p:cNvGrpSpPr>
              <p:nvPr/>
            </p:nvGrpSpPr>
            <p:grpSpPr bwMode="auto">
              <a:xfrm>
                <a:off x="1709" y="3008"/>
                <a:ext cx="507" cy="234"/>
                <a:chOff x="1740" y="2642"/>
                <a:chExt cx="752" cy="327"/>
              </a:xfrm>
            </p:grpSpPr>
            <p:sp>
              <p:nvSpPr>
                <p:cNvPr id="21646" name="Freeform 1076"/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647" name="Freeform 1077"/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648" name="Freeform 1078"/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649" name="Freeform 1079"/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650" name="Freeform 1080"/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651" name="Freeform 1081"/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1640" name="Freeform 1082"/>
              <p:cNvSpPr>
                <a:spLocks/>
              </p:cNvSpPr>
              <p:nvPr/>
            </p:nvSpPr>
            <p:spPr bwMode="auto">
              <a:xfrm>
                <a:off x="2577" y="3043"/>
                <a:ext cx="614" cy="514"/>
              </a:xfrm>
              <a:custGeom>
                <a:avLst/>
                <a:gdLst>
                  <a:gd name="T0" fmla="*/ 1 w 990"/>
                  <a:gd name="T1" fmla="*/ 1 h 792"/>
                  <a:gd name="T2" fmla="*/ 1 w 990"/>
                  <a:gd name="T3" fmla="*/ 0 h 792"/>
                  <a:gd name="T4" fmla="*/ 1 w 990"/>
                  <a:gd name="T5" fmla="*/ 1 h 792"/>
                  <a:gd name="T6" fmla="*/ 0 w 990"/>
                  <a:gd name="T7" fmla="*/ 1 h 792"/>
                  <a:gd name="T8" fmla="*/ 1 w 990"/>
                  <a:gd name="T9" fmla="*/ 1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41" name="Freeform 1083"/>
              <p:cNvSpPr>
                <a:spLocks/>
              </p:cNvSpPr>
              <p:nvPr/>
            </p:nvSpPr>
            <p:spPr bwMode="auto">
              <a:xfrm>
                <a:off x="1010" y="3084"/>
                <a:ext cx="1571" cy="469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1 w 2532"/>
                  <a:gd name="T5" fmla="*/ 1 h 723"/>
                  <a:gd name="T6" fmla="*/ 1 w 2532"/>
                  <a:gd name="T7" fmla="*/ 1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42" name="Freeform 1084"/>
              <p:cNvSpPr>
                <a:spLocks/>
              </p:cNvSpPr>
              <p:nvPr/>
            </p:nvSpPr>
            <p:spPr bwMode="auto">
              <a:xfrm>
                <a:off x="1011" y="2998"/>
                <a:ext cx="17" cy="95"/>
              </a:xfrm>
              <a:custGeom>
                <a:avLst/>
                <a:gdLst>
                  <a:gd name="T0" fmla="*/ 1 w 26"/>
                  <a:gd name="T1" fmla="*/ 1 h 147"/>
                  <a:gd name="T2" fmla="*/ 1 w 26"/>
                  <a:gd name="T3" fmla="*/ 1 h 147"/>
                  <a:gd name="T4" fmla="*/ 0 w 26"/>
                  <a:gd name="T5" fmla="*/ 1 h 147"/>
                  <a:gd name="T6" fmla="*/ 1 w 26"/>
                  <a:gd name="T7" fmla="*/ 0 h 147"/>
                  <a:gd name="T8" fmla="*/ 1 w 26"/>
                  <a:gd name="T9" fmla="*/ 1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43" name="Freeform 1085"/>
              <p:cNvSpPr>
                <a:spLocks/>
              </p:cNvSpPr>
              <p:nvPr/>
            </p:nvSpPr>
            <p:spPr bwMode="auto">
              <a:xfrm>
                <a:off x="1012" y="2611"/>
                <a:ext cx="730" cy="393"/>
              </a:xfrm>
              <a:custGeom>
                <a:avLst/>
                <a:gdLst>
                  <a:gd name="T0" fmla="*/ 1 w 1176"/>
                  <a:gd name="T1" fmla="*/ 0 h 606"/>
                  <a:gd name="T2" fmla="*/ 0 w 1176"/>
                  <a:gd name="T3" fmla="*/ 1 h 606"/>
                  <a:gd name="T4" fmla="*/ 1 w 1176"/>
                  <a:gd name="T5" fmla="*/ 1 h 606"/>
                  <a:gd name="T6" fmla="*/ 1 w 1176"/>
                  <a:gd name="T7" fmla="*/ 1 h 606"/>
                  <a:gd name="T8" fmla="*/ 1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44" name="Freeform 1086"/>
              <p:cNvSpPr>
                <a:spLocks/>
              </p:cNvSpPr>
              <p:nvPr/>
            </p:nvSpPr>
            <p:spPr bwMode="auto">
              <a:xfrm>
                <a:off x="1061" y="3018"/>
                <a:ext cx="1490" cy="451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1 w 2532"/>
                  <a:gd name="T5" fmla="*/ 1 h 723"/>
                  <a:gd name="T6" fmla="*/ 1 w 2532"/>
                  <a:gd name="T7" fmla="*/ 1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45" name="Freeform 1087"/>
              <p:cNvSpPr>
                <a:spLocks/>
              </p:cNvSpPr>
              <p:nvPr/>
            </p:nvSpPr>
            <p:spPr bwMode="auto">
              <a:xfrm flipV="1">
                <a:off x="2549" y="2986"/>
                <a:ext cx="608" cy="467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1 h 723"/>
                  <a:gd name="T6" fmla="*/ 0 w 2532"/>
                  <a:gd name="T7" fmla="*/ 1 h 723"/>
                  <a:gd name="T8" fmla="*/ 0 w 2532"/>
                  <a:gd name="T9" fmla="*/ 1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1578" name="Group 1114"/>
            <p:cNvGrpSpPr>
              <a:grpSpLocks/>
            </p:cNvGrpSpPr>
            <p:nvPr/>
          </p:nvGrpSpPr>
          <p:grpSpPr bwMode="auto">
            <a:xfrm>
              <a:off x="5561013" y="3041650"/>
              <a:ext cx="444500" cy="407988"/>
              <a:chOff x="877" y="1008"/>
              <a:chExt cx="2747" cy="2591"/>
            </a:xfrm>
          </p:grpSpPr>
          <p:pic>
            <p:nvPicPr>
              <p:cNvPr id="21606" name="Picture 1115" descr="antenna_stylized"/>
              <p:cNvPicPr>
                <a:picLocks noChangeAspect="1" noChangeArrowheads="1"/>
              </p:cNvPicPr>
              <p:nvPr/>
            </p:nvPicPr>
            <p:blipFill>
              <a:blip r:embed="rId20" cstate="print"/>
              <a:srcRect/>
              <a:stretch>
                <a:fillRect/>
              </a:stretch>
            </p:blipFill>
            <p:spPr bwMode="auto">
              <a:xfrm>
                <a:off x="877" y="1008"/>
                <a:ext cx="2725" cy="14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21607" name="Picture 1116" descr="laptop_keyboard"/>
              <p:cNvPicPr>
                <a:picLocks noChangeAspect="1" noChangeArrowheads="1"/>
              </p:cNvPicPr>
              <p:nvPr/>
            </p:nvPicPr>
            <p:blipFill>
              <a:blip r:embed="rId21" cstate="print"/>
              <a:srcRect/>
              <a:stretch>
                <a:fillRect/>
              </a:stretch>
            </p:blipFill>
            <p:spPr bwMode="auto">
              <a:xfrm rot="109064" flipH="1">
                <a:off x="1009" y="2586"/>
                <a:ext cx="2245" cy="101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1608" name="Freeform 1117"/>
              <p:cNvSpPr>
                <a:spLocks/>
              </p:cNvSpPr>
              <p:nvPr/>
            </p:nvSpPr>
            <p:spPr bwMode="auto">
              <a:xfrm>
                <a:off x="1753" y="1603"/>
                <a:ext cx="1807" cy="1322"/>
              </a:xfrm>
              <a:custGeom>
                <a:avLst/>
                <a:gdLst>
                  <a:gd name="T0" fmla="*/ 1 w 2982"/>
                  <a:gd name="T1" fmla="*/ 0 h 2442"/>
                  <a:gd name="T2" fmla="*/ 0 w 2982"/>
                  <a:gd name="T3" fmla="*/ 1 h 2442"/>
                  <a:gd name="T4" fmla="*/ 1 w 2982"/>
                  <a:gd name="T5" fmla="*/ 1 h 2442"/>
                  <a:gd name="T6" fmla="*/ 1 w 2982"/>
                  <a:gd name="T7" fmla="*/ 1 h 2442"/>
                  <a:gd name="T8" fmla="*/ 1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pic>
            <p:nvPicPr>
              <p:cNvPr id="21609" name="Picture 1118" descr="screen"/>
              <p:cNvPicPr>
                <a:picLocks noChangeAspect="1" noChangeArrowheads="1"/>
              </p:cNvPicPr>
              <p:nvPr/>
            </p:nvPicPr>
            <p:blipFill>
              <a:blip r:embed="rId22" cstate="print"/>
              <a:srcRect/>
              <a:stretch>
                <a:fillRect/>
              </a:stretch>
            </p:blipFill>
            <p:spPr bwMode="auto">
              <a:xfrm>
                <a:off x="1842" y="1637"/>
                <a:ext cx="1642" cy="12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1610" name="Freeform 1119"/>
              <p:cNvSpPr>
                <a:spLocks/>
              </p:cNvSpPr>
              <p:nvPr/>
            </p:nvSpPr>
            <p:spPr bwMode="auto">
              <a:xfrm>
                <a:off x="2082" y="1564"/>
                <a:ext cx="1531" cy="246"/>
              </a:xfrm>
              <a:custGeom>
                <a:avLst/>
                <a:gdLst>
                  <a:gd name="T0" fmla="*/ 1 w 2528"/>
                  <a:gd name="T1" fmla="*/ 0 h 455"/>
                  <a:gd name="T2" fmla="*/ 1 w 2528"/>
                  <a:gd name="T3" fmla="*/ 1 h 455"/>
                  <a:gd name="T4" fmla="*/ 1 w 2528"/>
                  <a:gd name="T5" fmla="*/ 1 h 455"/>
                  <a:gd name="T6" fmla="*/ 0 w 2528"/>
                  <a:gd name="T7" fmla="*/ 1 h 455"/>
                  <a:gd name="T8" fmla="*/ 1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11" name="Freeform 1120"/>
              <p:cNvSpPr>
                <a:spLocks/>
              </p:cNvSpPr>
              <p:nvPr/>
            </p:nvSpPr>
            <p:spPr bwMode="auto">
              <a:xfrm>
                <a:off x="1737" y="1562"/>
                <a:ext cx="425" cy="1024"/>
              </a:xfrm>
              <a:custGeom>
                <a:avLst/>
                <a:gdLst>
                  <a:gd name="T0" fmla="*/ 1 w 702"/>
                  <a:gd name="T1" fmla="*/ 0 h 1893"/>
                  <a:gd name="T2" fmla="*/ 0 w 702"/>
                  <a:gd name="T3" fmla="*/ 1 h 1893"/>
                  <a:gd name="T4" fmla="*/ 1 w 702"/>
                  <a:gd name="T5" fmla="*/ 1 h 1893"/>
                  <a:gd name="T6" fmla="*/ 1 w 702"/>
                  <a:gd name="T7" fmla="*/ 1 h 1893"/>
                  <a:gd name="T8" fmla="*/ 1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12" name="Freeform 1121"/>
              <p:cNvSpPr>
                <a:spLocks/>
              </p:cNvSpPr>
              <p:nvPr/>
            </p:nvSpPr>
            <p:spPr bwMode="auto">
              <a:xfrm>
                <a:off x="3144" y="1745"/>
                <a:ext cx="458" cy="1182"/>
              </a:xfrm>
              <a:custGeom>
                <a:avLst/>
                <a:gdLst>
                  <a:gd name="T0" fmla="*/ 1 w 756"/>
                  <a:gd name="T1" fmla="*/ 0 h 2184"/>
                  <a:gd name="T2" fmla="*/ 1 w 756"/>
                  <a:gd name="T3" fmla="*/ 1 h 2184"/>
                  <a:gd name="T4" fmla="*/ 0 w 756"/>
                  <a:gd name="T5" fmla="*/ 1 h 2184"/>
                  <a:gd name="T6" fmla="*/ 1 w 756"/>
                  <a:gd name="T7" fmla="*/ 1 h 2184"/>
                  <a:gd name="T8" fmla="*/ 1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13" name="Freeform 1122"/>
              <p:cNvSpPr>
                <a:spLocks/>
              </p:cNvSpPr>
              <p:nvPr/>
            </p:nvSpPr>
            <p:spPr bwMode="auto">
              <a:xfrm>
                <a:off x="1732" y="2534"/>
                <a:ext cx="1680" cy="399"/>
              </a:xfrm>
              <a:custGeom>
                <a:avLst/>
                <a:gdLst>
                  <a:gd name="T0" fmla="*/ 1 w 2773"/>
                  <a:gd name="T1" fmla="*/ 0 h 738"/>
                  <a:gd name="T2" fmla="*/ 0 w 2773"/>
                  <a:gd name="T3" fmla="*/ 1 h 738"/>
                  <a:gd name="T4" fmla="*/ 1 w 2773"/>
                  <a:gd name="T5" fmla="*/ 1 h 738"/>
                  <a:gd name="T6" fmla="*/ 1 w 2773"/>
                  <a:gd name="T7" fmla="*/ 1 h 738"/>
                  <a:gd name="T8" fmla="*/ 1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14" name="Freeform 1123"/>
              <p:cNvSpPr>
                <a:spLocks/>
              </p:cNvSpPr>
              <p:nvPr/>
            </p:nvSpPr>
            <p:spPr bwMode="auto">
              <a:xfrm>
                <a:off x="3195" y="1755"/>
                <a:ext cx="429" cy="1187"/>
              </a:xfrm>
              <a:custGeom>
                <a:avLst/>
                <a:gdLst>
                  <a:gd name="T0" fmla="*/ 1 w 637"/>
                  <a:gd name="T1" fmla="*/ 0 h 1659"/>
                  <a:gd name="T2" fmla="*/ 1 w 637"/>
                  <a:gd name="T3" fmla="*/ 0 h 1659"/>
                  <a:gd name="T4" fmla="*/ 1 w 637"/>
                  <a:gd name="T5" fmla="*/ 1 h 1659"/>
                  <a:gd name="T6" fmla="*/ 0 w 637"/>
                  <a:gd name="T7" fmla="*/ 1 h 1659"/>
                  <a:gd name="T8" fmla="*/ 1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15" name="Freeform 1124"/>
              <p:cNvSpPr>
                <a:spLocks/>
              </p:cNvSpPr>
              <p:nvPr/>
            </p:nvSpPr>
            <p:spPr bwMode="auto">
              <a:xfrm>
                <a:off x="1734" y="2587"/>
                <a:ext cx="1494" cy="394"/>
              </a:xfrm>
              <a:custGeom>
                <a:avLst/>
                <a:gdLst>
                  <a:gd name="T0" fmla="*/ 0 w 2216"/>
                  <a:gd name="T1" fmla="*/ 0 h 550"/>
                  <a:gd name="T2" fmla="*/ 1 w 2216"/>
                  <a:gd name="T3" fmla="*/ 1 h 550"/>
                  <a:gd name="T4" fmla="*/ 1 w 2216"/>
                  <a:gd name="T5" fmla="*/ 1 h 550"/>
                  <a:gd name="T6" fmla="*/ 1 w 2216"/>
                  <a:gd name="T7" fmla="*/ 1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21616" name="Group 1125"/>
              <p:cNvGrpSpPr>
                <a:grpSpLocks/>
              </p:cNvGrpSpPr>
              <p:nvPr/>
            </p:nvGrpSpPr>
            <p:grpSpPr bwMode="auto">
              <a:xfrm>
                <a:off x="1709" y="3008"/>
                <a:ext cx="507" cy="234"/>
                <a:chOff x="1740" y="2642"/>
                <a:chExt cx="752" cy="327"/>
              </a:xfrm>
            </p:grpSpPr>
            <p:sp>
              <p:nvSpPr>
                <p:cNvPr id="21623" name="Freeform 1126"/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624" name="Freeform 1127"/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625" name="Freeform 1128"/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626" name="Freeform 1129"/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627" name="Freeform 1130"/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628" name="Freeform 1131"/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1617" name="Freeform 1132"/>
              <p:cNvSpPr>
                <a:spLocks/>
              </p:cNvSpPr>
              <p:nvPr/>
            </p:nvSpPr>
            <p:spPr bwMode="auto">
              <a:xfrm>
                <a:off x="2577" y="3043"/>
                <a:ext cx="614" cy="514"/>
              </a:xfrm>
              <a:custGeom>
                <a:avLst/>
                <a:gdLst>
                  <a:gd name="T0" fmla="*/ 1 w 990"/>
                  <a:gd name="T1" fmla="*/ 1 h 792"/>
                  <a:gd name="T2" fmla="*/ 1 w 990"/>
                  <a:gd name="T3" fmla="*/ 0 h 792"/>
                  <a:gd name="T4" fmla="*/ 1 w 990"/>
                  <a:gd name="T5" fmla="*/ 1 h 792"/>
                  <a:gd name="T6" fmla="*/ 0 w 990"/>
                  <a:gd name="T7" fmla="*/ 1 h 792"/>
                  <a:gd name="T8" fmla="*/ 1 w 990"/>
                  <a:gd name="T9" fmla="*/ 1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18" name="Freeform 1133"/>
              <p:cNvSpPr>
                <a:spLocks/>
              </p:cNvSpPr>
              <p:nvPr/>
            </p:nvSpPr>
            <p:spPr bwMode="auto">
              <a:xfrm>
                <a:off x="1010" y="3084"/>
                <a:ext cx="1571" cy="469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1 w 2532"/>
                  <a:gd name="T5" fmla="*/ 1 h 723"/>
                  <a:gd name="T6" fmla="*/ 1 w 2532"/>
                  <a:gd name="T7" fmla="*/ 1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19" name="Freeform 1134"/>
              <p:cNvSpPr>
                <a:spLocks/>
              </p:cNvSpPr>
              <p:nvPr/>
            </p:nvSpPr>
            <p:spPr bwMode="auto">
              <a:xfrm>
                <a:off x="1011" y="2998"/>
                <a:ext cx="17" cy="95"/>
              </a:xfrm>
              <a:custGeom>
                <a:avLst/>
                <a:gdLst>
                  <a:gd name="T0" fmla="*/ 1 w 26"/>
                  <a:gd name="T1" fmla="*/ 1 h 147"/>
                  <a:gd name="T2" fmla="*/ 1 w 26"/>
                  <a:gd name="T3" fmla="*/ 1 h 147"/>
                  <a:gd name="T4" fmla="*/ 0 w 26"/>
                  <a:gd name="T5" fmla="*/ 1 h 147"/>
                  <a:gd name="T6" fmla="*/ 1 w 26"/>
                  <a:gd name="T7" fmla="*/ 0 h 147"/>
                  <a:gd name="T8" fmla="*/ 1 w 26"/>
                  <a:gd name="T9" fmla="*/ 1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20" name="Freeform 1135"/>
              <p:cNvSpPr>
                <a:spLocks/>
              </p:cNvSpPr>
              <p:nvPr/>
            </p:nvSpPr>
            <p:spPr bwMode="auto">
              <a:xfrm>
                <a:off x="1012" y="2611"/>
                <a:ext cx="730" cy="393"/>
              </a:xfrm>
              <a:custGeom>
                <a:avLst/>
                <a:gdLst>
                  <a:gd name="T0" fmla="*/ 1 w 1176"/>
                  <a:gd name="T1" fmla="*/ 0 h 606"/>
                  <a:gd name="T2" fmla="*/ 0 w 1176"/>
                  <a:gd name="T3" fmla="*/ 1 h 606"/>
                  <a:gd name="T4" fmla="*/ 1 w 1176"/>
                  <a:gd name="T5" fmla="*/ 1 h 606"/>
                  <a:gd name="T6" fmla="*/ 1 w 1176"/>
                  <a:gd name="T7" fmla="*/ 1 h 606"/>
                  <a:gd name="T8" fmla="*/ 1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21" name="Freeform 1136"/>
              <p:cNvSpPr>
                <a:spLocks/>
              </p:cNvSpPr>
              <p:nvPr/>
            </p:nvSpPr>
            <p:spPr bwMode="auto">
              <a:xfrm>
                <a:off x="1061" y="3018"/>
                <a:ext cx="1490" cy="451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1 w 2532"/>
                  <a:gd name="T5" fmla="*/ 1 h 723"/>
                  <a:gd name="T6" fmla="*/ 1 w 2532"/>
                  <a:gd name="T7" fmla="*/ 1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22" name="Freeform 1137"/>
              <p:cNvSpPr>
                <a:spLocks/>
              </p:cNvSpPr>
              <p:nvPr/>
            </p:nvSpPr>
            <p:spPr bwMode="auto">
              <a:xfrm flipV="1">
                <a:off x="2549" y="2986"/>
                <a:ext cx="608" cy="467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1 h 723"/>
                  <a:gd name="T6" fmla="*/ 0 w 2532"/>
                  <a:gd name="T7" fmla="*/ 1 h 723"/>
                  <a:gd name="T8" fmla="*/ 0 w 2532"/>
                  <a:gd name="T9" fmla="*/ 1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1579" name="Group 1139"/>
            <p:cNvGrpSpPr>
              <a:grpSpLocks/>
            </p:cNvGrpSpPr>
            <p:nvPr/>
          </p:nvGrpSpPr>
          <p:grpSpPr bwMode="auto">
            <a:xfrm flipH="1">
              <a:off x="5940425" y="3222625"/>
              <a:ext cx="414337" cy="373063"/>
              <a:chOff x="2839" y="3501"/>
              <a:chExt cx="755" cy="803"/>
            </a:xfrm>
          </p:grpSpPr>
          <p:pic>
            <p:nvPicPr>
              <p:cNvPr id="21604" name="Picture 1140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1605" name="Freeform 1141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 w="9525" cap="flat" cmpd="sng">
                <a:noFill/>
                <a:prstDash val="solid"/>
                <a:round/>
                <a:headEnd/>
                <a:tailEnd/>
              </a:ln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21580" name="Group 1142"/>
            <p:cNvGrpSpPr>
              <a:grpSpLocks/>
            </p:cNvGrpSpPr>
            <p:nvPr/>
          </p:nvGrpSpPr>
          <p:grpSpPr bwMode="auto">
            <a:xfrm>
              <a:off x="7307263" y="5422900"/>
              <a:ext cx="474662" cy="407988"/>
              <a:chOff x="877" y="1008"/>
              <a:chExt cx="2747" cy="2591"/>
            </a:xfrm>
          </p:grpSpPr>
          <p:pic>
            <p:nvPicPr>
              <p:cNvPr id="21581" name="Picture 1143" descr="antenna_stylized"/>
              <p:cNvPicPr>
                <a:picLocks noChangeAspect="1" noChangeArrowheads="1"/>
              </p:cNvPicPr>
              <p:nvPr/>
            </p:nvPicPr>
            <p:blipFill>
              <a:blip r:embed="rId17" cstate="print"/>
              <a:srcRect/>
              <a:stretch>
                <a:fillRect/>
              </a:stretch>
            </p:blipFill>
            <p:spPr bwMode="auto">
              <a:xfrm>
                <a:off x="877" y="1008"/>
                <a:ext cx="2725" cy="14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21582" name="Picture 1144" descr="laptop_keyboard"/>
              <p:cNvPicPr>
                <a:picLocks noChangeAspect="1" noChangeArrowheads="1"/>
              </p:cNvPicPr>
              <p:nvPr/>
            </p:nvPicPr>
            <p:blipFill>
              <a:blip r:embed="rId18" cstate="print"/>
              <a:srcRect/>
              <a:stretch>
                <a:fillRect/>
              </a:stretch>
            </p:blipFill>
            <p:spPr bwMode="auto">
              <a:xfrm rot="109064" flipH="1">
                <a:off x="1009" y="2586"/>
                <a:ext cx="2245" cy="101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1583" name="Freeform 1145"/>
              <p:cNvSpPr>
                <a:spLocks/>
              </p:cNvSpPr>
              <p:nvPr/>
            </p:nvSpPr>
            <p:spPr bwMode="auto">
              <a:xfrm>
                <a:off x="1753" y="1603"/>
                <a:ext cx="1807" cy="1322"/>
              </a:xfrm>
              <a:custGeom>
                <a:avLst/>
                <a:gdLst>
                  <a:gd name="T0" fmla="*/ 1 w 2982"/>
                  <a:gd name="T1" fmla="*/ 0 h 2442"/>
                  <a:gd name="T2" fmla="*/ 0 w 2982"/>
                  <a:gd name="T3" fmla="*/ 1 h 2442"/>
                  <a:gd name="T4" fmla="*/ 1 w 2982"/>
                  <a:gd name="T5" fmla="*/ 1 h 2442"/>
                  <a:gd name="T6" fmla="*/ 1 w 2982"/>
                  <a:gd name="T7" fmla="*/ 1 h 2442"/>
                  <a:gd name="T8" fmla="*/ 1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pic>
            <p:nvPicPr>
              <p:cNvPr id="21584" name="Picture 1146" descr="screen"/>
              <p:cNvPicPr>
                <a:picLocks noChangeAspect="1" noChangeArrowheads="1"/>
              </p:cNvPicPr>
              <p:nvPr/>
            </p:nvPicPr>
            <p:blipFill>
              <a:blip r:embed="rId19" cstate="print"/>
              <a:srcRect/>
              <a:stretch>
                <a:fillRect/>
              </a:stretch>
            </p:blipFill>
            <p:spPr bwMode="auto">
              <a:xfrm>
                <a:off x="1842" y="1637"/>
                <a:ext cx="1642" cy="12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1585" name="Freeform 1147"/>
              <p:cNvSpPr>
                <a:spLocks/>
              </p:cNvSpPr>
              <p:nvPr/>
            </p:nvSpPr>
            <p:spPr bwMode="auto">
              <a:xfrm>
                <a:off x="2082" y="1564"/>
                <a:ext cx="1531" cy="246"/>
              </a:xfrm>
              <a:custGeom>
                <a:avLst/>
                <a:gdLst>
                  <a:gd name="T0" fmla="*/ 1 w 2528"/>
                  <a:gd name="T1" fmla="*/ 0 h 455"/>
                  <a:gd name="T2" fmla="*/ 1 w 2528"/>
                  <a:gd name="T3" fmla="*/ 1 h 455"/>
                  <a:gd name="T4" fmla="*/ 1 w 2528"/>
                  <a:gd name="T5" fmla="*/ 1 h 455"/>
                  <a:gd name="T6" fmla="*/ 0 w 2528"/>
                  <a:gd name="T7" fmla="*/ 1 h 455"/>
                  <a:gd name="T8" fmla="*/ 1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586" name="Freeform 1148"/>
              <p:cNvSpPr>
                <a:spLocks/>
              </p:cNvSpPr>
              <p:nvPr/>
            </p:nvSpPr>
            <p:spPr bwMode="auto">
              <a:xfrm>
                <a:off x="1737" y="1562"/>
                <a:ext cx="425" cy="1024"/>
              </a:xfrm>
              <a:custGeom>
                <a:avLst/>
                <a:gdLst>
                  <a:gd name="T0" fmla="*/ 1 w 702"/>
                  <a:gd name="T1" fmla="*/ 0 h 1893"/>
                  <a:gd name="T2" fmla="*/ 0 w 702"/>
                  <a:gd name="T3" fmla="*/ 1 h 1893"/>
                  <a:gd name="T4" fmla="*/ 1 w 702"/>
                  <a:gd name="T5" fmla="*/ 1 h 1893"/>
                  <a:gd name="T6" fmla="*/ 1 w 702"/>
                  <a:gd name="T7" fmla="*/ 1 h 1893"/>
                  <a:gd name="T8" fmla="*/ 1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587" name="Freeform 1149"/>
              <p:cNvSpPr>
                <a:spLocks/>
              </p:cNvSpPr>
              <p:nvPr/>
            </p:nvSpPr>
            <p:spPr bwMode="auto">
              <a:xfrm>
                <a:off x="3144" y="1745"/>
                <a:ext cx="458" cy="1182"/>
              </a:xfrm>
              <a:custGeom>
                <a:avLst/>
                <a:gdLst>
                  <a:gd name="T0" fmla="*/ 1 w 756"/>
                  <a:gd name="T1" fmla="*/ 0 h 2184"/>
                  <a:gd name="T2" fmla="*/ 1 w 756"/>
                  <a:gd name="T3" fmla="*/ 1 h 2184"/>
                  <a:gd name="T4" fmla="*/ 0 w 756"/>
                  <a:gd name="T5" fmla="*/ 1 h 2184"/>
                  <a:gd name="T6" fmla="*/ 1 w 756"/>
                  <a:gd name="T7" fmla="*/ 1 h 2184"/>
                  <a:gd name="T8" fmla="*/ 1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588" name="Freeform 1150"/>
              <p:cNvSpPr>
                <a:spLocks/>
              </p:cNvSpPr>
              <p:nvPr/>
            </p:nvSpPr>
            <p:spPr bwMode="auto">
              <a:xfrm>
                <a:off x="1732" y="2534"/>
                <a:ext cx="1680" cy="399"/>
              </a:xfrm>
              <a:custGeom>
                <a:avLst/>
                <a:gdLst>
                  <a:gd name="T0" fmla="*/ 1 w 2773"/>
                  <a:gd name="T1" fmla="*/ 0 h 738"/>
                  <a:gd name="T2" fmla="*/ 0 w 2773"/>
                  <a:gd name="T3" fmla="*/ 1 h 738"/>
                  <a:gd name="T4" fmla="*/ 1 w 2773"/>
                  <a:gd name="T5" fmla="*/ 1 h 738"/>
                  <a:gd name="T6" fmla="*/ 1 w 2773"/>
                  <a:gd name="T7" fmla="*/ 1 h 738"/>
                  <a:gd name="T8" fmla="*/ 1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589" name="Freeform 1151"/>
              <p:cNvSpPr>
                <a:spLocks/>
              </p:cNvSpPr>
              <p:nvPr/>
            </p:nvSpPr>
            <p:spPr bwMode="auto">
              <a:xfrm>
                <a:off x="3195" y="1755"/>
                <a:ext cx="429" cy="1187"/>
              </a:xfrm>
              <a:custGeom>
                <a:avLst/>
                <a:gdLst>
                  <a:gd name="T0" fmla="*/ 1 w 637"/>
                  <a:gd name="T1" fmla="*/ 0 h 1659"/>
                  <a:gd name="T2" fmla="*/ 1 w 637"/>
                  <a:gd name="T3" fmla="*/ 0 h 1659"/>
                  <a:gd name="T4" fmla="*/ 1 w 637"/>
                  <a:gd name="T5" fmla="*/ 1 h 1659"/>
                  <a:gd name="T6" fmla="*/ 0 w 637"/>
                  <a:gd name="T7" fmla="*/ 1 h 1659"/>
                  <a:gd name="T8" fmla="*/ 1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590" name="Freeform 1152"/>
              <p:cNvSpPr>
                <a:spLocks/>
              </p:cNvSpPr>
              <p:nvPr/>
            </p:nvSpPr>
            <p:spPr bwMode="auto">
              <a:xfrm>
                <a:off x="1734" y="2587"/>
                <a:ext cx="1494" cy="394"/>
              </a:xfrm>
              <a:custGeom>
                <a:avLst/>
                <a:gdLst>
                  <a:gd name="T0" fmla="*/ 0 w 2216"/>
                  <a:gd name="T1" fmla="*/ 0 h 550"/>
                  <a:gd name="T2" fmla="*/ 1 w 2216"/>
                  <a:gd name="T3" fmla="*/ 1 h 550"/>
                  <a:gd name="T4" fmla="*/ 1 w 2216"/>
                  <a:gd name="T5" fmla="*/ 1 h 550"/>
                  <a:gd name="T6" fmla="*/ 1 w 2216"/>
                  <a:gd name="T7" fmla="*/ 1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21591" name="Group 1153"/>
              <p:cNvGrpSpPr>
                <a:grpSpLocks/>
              </p:cNvGrpSpPr>
              <p:nvPr/>
            </p:nvGrpSpPr>
            <p:grpSpPr bwMode="auto">
              <a:xfrm>
                <a:off x="1709" y="3008"/>
                <a:ext cx="507" cy="234"/>
                <a:chOff x="1740" y="2642"/>
                <a:chExt cx="752" cy="327"/>
              </a:xfrm>
            </p:grpSpPr>
            <p:sp>
              <p:nvSpPr>
                <p:cNvPr id="21598" name="Freeform 1154"/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599" name="Freeform 1155"/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600" name="Freeform 1156"/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601" name="Freeform 1157"/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602" name="Freeform 1158"/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603" name="Freeform 1159"/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1592" name="Freeform 1160"/>
              <p:cNvSpPr>
                <a:spLocks/>
              </p:cNvSpPr>
              <p:nvPr/>
            </p:nvSpPr>
            <p:spPr bwMode="auto">
              <a:xfrm>
                <a:off x="2577" y="3043"/>
                <a:ext cx="614" cy="514"/>
              </a:xfrm>
              <a:custGeom>
                <a:avLst/>
                <a:gdLst>
                  <a:gd name="T0" fmla="*/ 1 w 990"/>
                  <a:gd name="T1" fmla="*/ 1 h 792"/>
                  <a:gd name="T2" fmla="*/ 1 w 990"/>
                  <a:gd name="T3" fmla="*/ 0 h 792"/>
                  <a:gd name="T4" fmla="*/ 1 w 990"/>
                  <a:gd name="T5" fmla="*/ 1 h 792"/>
                  <a:gd name="T6" fmla="*/ 0 w 990"/>
                  <a:gd name="T7" fmla="*/ 1 h 792"/>
                  <a:gd name="T8" fmla="*/ 1 w 990"/>
                  <a:gd name="T9" fmla="*/ 1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593" name="Freeform 1161"/>
              <p:cNvSpPr>
                <a:spLocks/>
              </p:cNvSpPr>
              <p:nvPr/>
            </p:nvSpPr>
            <p:spPr bwMode="auto">
              <a:xfrm>
                <a:off x="1010" y="3084"/>
                <a:ext cx="1571" cy="469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1 w 2532"/>
                  <a:gd name="T5" fmla="*/ 1 h 723"/>
                  <a:gd name="T6" fmla="*/ 1 w 2532"/>
                  <a:gd name="T7" fmla="*/ 1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594" name="Freeform 1162"/>
              <p:cNvSpPr>
                <a:spLocks/>
              </p:cNvSpPr>
              <p:nvPr/>
            </p:nvSpPr>
            <p:spPr bwMode="auto">
              <a:xfrm>
                <a:off x="1011" y="2998"/>
                <a:ext cx="17" cy="95"/>
              </a:xfrm>
              <a:custGeom>
                <a:avLst/>
                <a:gdLst>
                  <a:gd name="T0" fmla="*/ 1 w 26"/>
                  <a:gd name="T1" fmla="*/ 1 h 147"/>
                  <a:gd name="T2" fmla="*/ 1 w 26"/>
                  <a:gd name="T3" fmla="*/ 1 h 147"/>
                  <a:gd name="T4" fmla="*/ 0 w 26"/>
                  <a:gd name="T5" fmla="*/ 1 h 147"/>
                  <a:gd name="T6" fmla="*/ 1 w 26"/>
                  <a:gd name="T7" fmla="*/ 0 h 147"/>
                  <a:gd name="T8" fmla="*/ 1 w 26"/>
                  <a:gd name="T9" fmla="*/ 1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595" name="Freeform 1163"/>
              <p:cNvSpPr>
                <a:spLocks/>
              </p:cNvSpPr>
              <p:nvPr/>
            </p:nvSpPr>
            <p:spPr bwMode="auto">
              <a:xfrm>
                <a:off x="1012" y="2611"/>
                <a:ext cx="730" cy="393"/>
              </a:xfrm>
              <a:custGeom>
                <a:avLst/>
                <a:gdLst>
                  <a:gd name="T0" fmla="*/ 1 w 1176"/>
                  <a:gd name="T1" fmla="*/ 0 h 606"/>
                  <a:gd name="T2" fmla="*/ 0 w 1176"/>
                  <a:gd name="T3" fmla="*/ 1 h 606"/>
                  <a:gd name="T4" fmla="*/ 1 w 1176"/>
                  <a:gd name="T5" fmla="*/ 1 h 606"/>
                  <a:gd name="T6" fmla="*/ 1 w 1176"/>
                  <a:gd name="T7" fmla="*/ 1 h 606"/>
                  <a:gd name="T8" fmla="*/ 1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596" name="Freeform 1164"/>
              <p:cNvSpPr>
                <a:spLocks/>
              </p:cNvSpPr>
              <p:nvPr/>
            </p:nvSpPr>
            <p:spPr bwMode="auto">
              <a:xfrm>
                <a:off x="1061" y="3018"/>
                <a:ext cx="1490" cy="451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1 w 2532"/>
                  <a:gd name="T5" fmla="*/ 1 h 723"/>
                  <a:gd name="T6" fmla="*/ 1 w 2532"/>
                  <a:gd name="T7" fmla="*/ 1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597" name="Freeform 1165"/>
              <p:cNvSpPr>
                <a:spLocks/>
              </p:cNvSpPr>
              <p:nvPr/>
            </p:nvSpPr>
            <p:spPr bwMode="auto">
              <a:xfrm flipV="1">
                <a:off x="2549" y="2986"/>
                <a:ext cx="608" cy="467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1 h 723"/>
                  <a:gd name="T6" fmla="*/ 0 w 2532"/>
                  <a:gd name="T7" fmla="*/ 1 h 723"/>
                  <a:gd name="T8" fmla="*/ 0 w 2532"/>
                  <a:gd name="T9" fmla="*/ 1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21513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r>
              <a:rPr lang="en-US"/>
              <a:t>1-</a:t>
            </a:r>
            <a:fld id="{77653E04-0412-4E09-8AEE-E2FEF4BAB302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9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9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00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00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00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008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Footer Placeholder 2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>
                <a:ea typeface="ＭＳ Ｐゴシック" pitchFamily="34" charset="-128"/>
              </a:rPr>
              <a:t>Introduction</a:t>
            </a:r>
          </a:p>
        </p:txBody>
      </p:sp>
      <p:sp>
        <p:nvSpPr>
          <p:cNvPr id="22531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88913"/>
            <a:ext cx="8382000" cy="835025"/>
          </a:xfrm>
        </p:spPr>
        <p:txBody>
          <a:bodyPr/>
          <a:lstStyle/>
          <a:p>
            <a:pPr eaLnBrk="1" hangingPunct="1"/>
            <a:r>
              <a:rPr lang="en-US" sz="3600">
                <a:ea typeface="ＭＳ Ｐゴシック" pitchFamily="34" charset="-128"/>
              </a:rPr>
              <a:t>Access networks and physical media</a:t>
            </a:r>
            <a:endParaRPr lang="en-US">
              <a:ea typeface="ＭＳ Ｐゴシック" pitchFamily="34" charset="-128"/>
            </a:endParaRPr>
          </a:p>
        </p:txBody>
      </p:sp>
      <p:sp>
        <p:nvSpPr>
          <p:cNvPr id="22532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600075" y="1371600"/>
            <a:ext cx="4010025" cy="5010150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en-US" i="1">
                <a:solidFill>
                  <a:srgbClr val="CC0000"/>
                </a:solidFill>
                <a:ea typeface="ＭＳ Ｐゴシック" pitchFamily="34" charset="-128"/>
              </a:rPr>
              <a:t>Q: How to connect end systems to edge router?</a:t>
            </a:r>
          </a:p>
          <a:p>
            <a:pPr eaLnBrk="1" hangingPunct="1">
              <a:buSzPct val="75000"/>
            </a:pPr>
            <a:r>
              <a:rPr lang="en-US" sz="2400">
                <a:ea typeface="ＭＳ Ｐゴシック" pitchFamily="34" charset="-128"/>
              </a:rPr>
              <a:t>residential access nets</a:t>
            </a:r>
          </a:p>
          <a:p>
            <a:pPr eaLnBrk="1" hangingPunct="1">
              <a:buSzPct val="75000"/>
            </a:pPr>
            <a:r>
              <a:rPr lang="en-US" sz="2400">
                <a:ea typeface="ＭＳ Ｐゴシック" pitchFamily="34" charset="-128"/>
              </a:rPr>
              <a:t>institutional access networks (school, company)</a:t>
            </a:r>
          </a:p>
          <a:p>
            <a:pPr eaLnBrk="1" hangingPunct="1">
              <a:spcAft>
                <a:spcPct val="30000"/>
              </a:spcAft>
              <a:buSzPct val="75000"/>
            </a:pPr>
            <a:r>
              <a:rPr lang="en-US" sz="2400">
                <a:ea typeface="ＭＳ Ｐゴシック" pitchFamily="34" charset="-128"/>
              </a:rPr>
              <a:t>mobile access networks</a:t>
            </a:r>
            <a:endParaRPr lang="en-US" sz="2400">
              <a:solidFill>
                <a:srgbClr val="FF0000"/>
              </a:solidFill>
              <a:ea typeface="ＭＳ Ｐゴシック" pitchFamily="34" charset="-128"/>
            </a:endParaRPr>
          </a:p>
          <a:p>
            <a:pPr eaLnBrk="1" hangingPunct="1">
              <a:buFont typeface="Wingdings" pitchFamily="2" charset="2"/>
              <a:buNone/>
            </a:pPr>
            <a:r>
              <a:rPr lang="en-US" i="1">
                <a:solidFill>
                  <a:srgbClr val="CC0000"/>
                </a:solidFill>
                <a:ea typeface="ＭＳ Ｐゴシック" pitchFamily="34" charset="-128"/>
              </a:rPr>
              <a:t>keep in mind: </a:t>
            </a:r>
          </a:p>
          <a:p>
            <a:pPr eaLnBrk="1" hangingPunct="1">
              <a:buSzPct val="75000"/>
            </a:pPr>
            <a:r>
              <a:rPr lang="en-US" sz="2400">
                <a:ea typeface="ＭＳ Ｐゴシック" pitchFamily="34" charset="-128"/>
              </a:rPr>
              <a:t>bandwidth (bits per second) of access network?</a:t>
            </a:r>
          </a:p>
          <a:p>
            <a:pPr eaLnBrk="1" hangingPunct="1">
              <a:buSzPct val="75000"/>
            </a:pPr>
            <a:r>
              <a:rPr lang="en-US" sz="2400">
                <a:ea typeface="ＭＳ Ｐゴシック" pitchFamily="34" charset="-128"/>
              </a:rPr>
              <a:t>shared or dedicated?</a:t>
            </a:r>
          </a:p>
        </p:txBody>
      </p:sp>
      <p:sp>
        <p:nvSpPr>
          <p:cNvPr id="22533" name="Freeform 665"/>
          <p:cNvSpPr>
            <a:spLocks/>
          </p:cNvSpPr>
          <p:nvPr/>
        </p:nvSpPr>
        <p:spPr bwMode="auto">
          <a:xfrm>
            <a:off x="5202238" y="1712913"/>
            <a:ext cx="1736725" cy="1071562"/>
          </a:xfrm>
          <a:custGeom>
            <a:avLst/>
            <a:gdLst>
              <a:gd name="T0" fmla="*/ 2147483647 w 1036"/>
              <a:gd name="T1" fmla="*/ 2147483647 h 675"/>
              <a:gd name="T2" fmla="*/ 2147483647 w 1036"/>
              <a:gd name="T3" fmla="*/ 2147483647 h 675"/>
              <a:gd name="T4" fmla="*/ 2147483647 w 1036"/>
              <a:gd name="T5" fmla="*/ 2147483647 h 675"/>
              <a:gd name="T6" fmla="*/ 2147483647 w 1036"/>
              <a:gd name="T7" fmla="*/ 2147483647 h 675"/>
              <a:gd name="T8" fmla="*/ 2147483647 w 1036"/>
              <a:gd name="T9" fmla="*/ 2147483647 h 675"/>
              <a:gd name="T10" fmla="*/ 2147483647 w 1036"/>
              <a:gd name="T11" fmla="*/ 2147483647 h 675"/>
              <a:gd name="T12" fmla="*/ 2147483647 w 1036"/>
              <a:gd name="T13" fmla="*/ 2147483647 h 675"/>
              <a:gd name="T14" fmla="*/ 2147483647 w 1036"/>
              <a:gd name="T15" fmla="*/ 2147483647 h 675"/>
              <a:gd name="T16" fmla="*/ 2147483647 w 1036"/>
              <a:gd name="T17" fmla="*/ 2147483647 h 675"/>
              <a:gd name="T18" fmla="*/ 2147483647 w 1036"/>
              <a:gd name="T19" fmla="*/ 2147483647 h 675"/>
              <a:gd name="T20" fmla="*/ 2147483647 w 1036"/>
              <a:gd name="T21" fmla="*/ 2147483647 h 675"/>
              <a:gd name="T22" fmla="*/ 2147483647 w 1036"/>
              <a:gd name="T23" fmla="*/ 2147483647 h 675"/>
              <a:gd name="T24" fmla="*/ 2147483647 w 1036"/>
              <a:gd name="T25" fmla="*/ 2147483647 h 675"/>
              <a:gd name="T26" fmla="*/ 2147483647 w 1036"/>
              <a:gd name="T27" fmla="*/ 2147483647 h 675"/>
              <a:gd name="T28" fmla="*/ 2147483647 w 1036"/>
              <a:gd name="T29" fmla="*/ 2147483647 h 675"/>
              <a:gd name="T30" fmla="*/ 2147483647 w 1036"/>
              <a:gd name="T31" fmla="*/ 2147483647 h 675"/>
              <a:gd name="T32" fmla="*/ 2147483647 w 1036"/>
              <a:gd name="T33" fmla="*/ 2147483647 h 675"/>
              <a:gd name="T34" fmla="*/ 2147483647 w 1036"/>
              <a:gd name="T35" fmla="*/ 2147483647 h 675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w 1036"/>
              <a:gd name="T55" fmla="*/ 0 h 675"/>
              <a:gd name="T56" fmla="*/ 1036 w 1036"/>
              <a:gd name="T57" fmla="*/ 675 h 675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T54" t="T55" r="T56" b="T57"/>
            <a:pathLst>
              <a:path w="1036" h="675">
                <a:moveTo>
                  <a:pt x="648" y="11"/>
                </a:moveTo>
                <a:cubicBezTo>
                  <a:pt x="584" y="19"/>
                  <a:pt x="464" y="33"/>
                  <a:pt x="390" y="53"/>
                </a:cubicBezTo>
                <a:cubicBezTo>
                  <a:pt x="316" y="73"/>
                  <a:pt x="246" y="100"/>
                  <a:pt x="206" y="129"/>
                </a:cubicBezTo>
                <a:cubicBezTo>
                  <a:pt x="166" y="158"/>
                  <a:pt x="183" y="201"/>
                  <a:pt x="152" y="229"/>
                </a:cubicBezTo>
                <a:cubicBezTo>
                  <a:pt x="121" y="257"/>
                  <a:pt x="44" y="259"/>
                  <a:pt x="22" y="297"/>
                </a:cubicBezTo>
                <a:cubicBezTo>
                  <a:pt x="0" y="335"/>
                  <a:pt x="0" y="427"/>
                  <a:pt x="18" y="459"/>
                </a:cubicBezTo>
                <a:cubicBezTo>
                  <a:pt x="36" y="491"/>
                  <a:pt x="59" y="484"/>
                  <a:pt x="132" y="489"/>
                </a:cubicBezTo>
                <a:cubicBezTo>
                  <a:pt x="205" y="494"/>
                  <a:pt x="380" y="478"/>
                  <a:pt x="458" y="489"/>
                </a:cubicBezTo>
                <a:cubicBezTo>
                  <a:pt x="536" y="500"/>
                  <a:pt x="549" y="527"/>
                  <a:pt x="598" y="555"/>
                </a:cubicBezTo>
                <a:cubicBezTo>
                  <a:pt x="647" y="583"/>
                  <a:pt x="707" y="639"/>
                  <a:pt x="752" y="657"/>
                </a:cubicBezTo>
                <a:cubicBezTo>
                  <a:pt x="797" y="675"/>
                  <a:pt x="837" y="670"/>
                  <a:pt x="870" y="661"/>
                </a:cubicBezTo>
                <a:cubicBezTo>
                  <a:pt x="903" y="652"/>
                  <a:pt x="932" y="639"/>
                  <a:pt x="952" y="603"/>
                </a:cubicBezTo>
                <a:cubicBezTo>
                  <a:pt x="972" y="567"/>
                  <a:pt x="981" y="497"/>
                  <a:pt x="992" y="445"/>
                </a:cubicBezTo>
                <a:cubicBezTo>
                  <a:pt x="1003" y="393"/>
                  <a:pt x="1013" y="347"/>
                  <a:pt x="1018" y="291"/>
                </a:cubicBezTo>
                <a:cubicBezTo>
                  <a:pt x="1023" y="235"/>
                  <a:pt x="1036" y="153"/>
                  <a:pt x="1022" y="107"/>
                </a:cubicBezTo>
                <a:cubicBezTo>
                  <a:pt x="1008" y="61"/>
                  <a:pt x="975" y="34"/>
                  <a:pt x="934" y="17"/>
                </a:cubicBezTo>
                <a:cubicBezTo>
                  <a:pt x="893" y="0"/>
                  <a:pt x="824" y="4"/>
                  <a:pt x="776" y="3"/>
                </a:cubicBezTo>
                <a:cubicBezTo>
                  <a:pt x="728" y="2"/>
                  <a:pt x="712" y="3"/>
                  <a:pt x="648" y="11"/>
                </a:cubicBezTo>
                <a:close/>
              </a:path>
            </a:pathLst>
          </a:custGeom>
          <a:solidFill>
            <a:srgbClr val="00CC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grpSp>
        <p:nvGrpSpPr>
          <p:cNvPr id="22534" name="Group 666"/>
          <p:cNvGrpSpPr>
            <a:grpSpLocks/>
          </p:cNvGrpSpPr>
          <p:nvPr/>
        </p:nvGrpSpPr>
        <p:grpSpPr bwMode="auto">
          <a:xfrm>
            <a:off x="5370513" y="3048000"/>
            <a:ext cx="1458912" cy="933450"/>
            <a:chOff x="2889" y="1631"/>
            <a:chExt cx="980" cy="743"/>
          </a:xfrm>
        </p:grpSpPr>
        <p:sp>
          <p:nvSpPr>
            <p:cNvPr id="22980" name="Rectangle 667"/>
            <p:cNvSpPr>
              <a:spLocks noChangeArrowheads="1"/>
            </p:cNvSpPr>
            <p:nvPr/>
          </p:nvSpPr>
          <p:spPr bwMode="auto">
            <a:xfrm>
              <a:off x="3046" y="1841"/>
              <a:ext cx="663" cy="533"/>
            </a:xfrm>
            <a:prstGeom prst="rect">
              <a:avLst/>
            </a:prstGeom>
            <a:solidFill>
              <a:srgbClr val="00CCFF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981" name="AutoShape 668"/>
            <p:cNvSpPr>
              <a:spLocks noChangeArrowheads="1"/>
            </p:cNvSpPr>
            <p:nvPr/>
          </p:nvSpPr>
          <p:spPr bwMode="auto">
            <a:xfrm>
              <a:off x="2889" y="1631"/>
              <a:ext cx="980" cy="253"/>
            </a:xfrm>
            <a:prstGeom prst="triangle">
              <a:avLst>
                <a:gd name="adj" fmla="val 50000"/>
              </a:avLst>
            </a:prstGeom>
            <a:solidFill>
              <a:srgbClr val="00CCFF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>
                <a:solidFill>
                  <a:srgbClr val="00CCFF"/>
                </a:solidFill>
              </a:endParaRPr>
            </a:p>
          </p:txBody>
        </p:sp>
      </p:grpSp>
      <p:sp>
        <p:nvSpPr>
          <p:cNvPr id="22535" name="Freeform 669"/>
          <p:cNvSpPr>
            <a:spLocks/>
          </p:cNvSpPr>
          <p:nvPr/>
        </p:nvSpPr>
        <p:spPr bwMode="auto">
          <a:xfrm>
            <a:off x="5364163" y="4425950"/>
            <a:ext cx="3225800" cy="1665288"/>
          </a:xfrm>
          <a:custGeom>
            <a:avLst/>
            <a:gdLst>
              <a:gd name="T0" fmla="*/ 2147483647 w 2032"/>
              <a:gd name="T1" fmla="*/ 2147483647 h 1049"/>
              <a:gd name="T2" fmla="*/ 2147483647 w 2032"/>
              <a:gd name="T3" fmla="*/ 2147483647 h 1049"/>
              <a:gd name="T4" fmla="*/ 2147483647 w 2032"/>
              <a:gd name="T5" fmla="*/ 2147483647 h 1049"/>
              <a:gd name="T6" fmla="*/ 2147483647 w 2032"/>
              <a:gd name="T7" fmla="*/ 2147483647 h 1049"/>
              <a:gd name="T8" fmla="*/ 2147483647 w 2032"/>
              <a:gd name="T9" fmla="*/ 2147483647 h 1049"/>
              <a:gd name="T10" fmla="*/ 2147483647 w 2032"/>
              <a:gd name="T11" fmla="*/ 2147483647 h 1049"/>
              <a:gd name="T12" fmla="*/ 2147483647 w 2032"/>
              <a:gd name="T13" fmla="*/ 2147483647 h 1049"/>
              <a:gd name="T14" fmla="*/ 2147483647 w 2032"/>
              <a:gd name="T15" fmla="*/ 2147483647 h 1049"/>
              <a:gd name="T16" fmla="*/ 2147483647 w 2032"/>
              <a:gd name="T17" fmla="*/ 2147483647 h 1049"/>
              <a:gd name="T18" fmla="*/ 2147483647 w 2032"/>
              <a:gd name="T19" fmla="*/ 2147483647 h 1049"/>
              <a:gd name="T20" fmla="*/ 2147483647 w 2032"/>
              <a:gd name="T21" fmla="*/ 2147483647 h 1049"/>
              <a:gd name="T22" fmla="*/ 2147483647 w 2032"/>
              <a:gd name="T23" fmla="*/ 2147483647 h 1049"/>
              <a:gd name="T24" fmla="*/ 2147483647 w 2032"/>
              <a:gd name="T25" fmla="*/ 2147483647 h 1049"/>
              <a:gd name="T26" fmla="*/ 2147483647 w 2032"/>
              <a:gd name="T27" fmla="*/ 2147483647 h 1049"/>
              <a:gd name="T28" fmla="*/ 2147483647 w 2032"/>
              <a:gd name="T29" fmla="*/ 2147483647 h 1049"/>
              <a:gd name="T30" fmla="*/ 2147483647 w 2032"/>
              <a:gd name="T31" fmla="*/ 2147483647 h 1049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2032"/>
              <a:gd name="T49" fmla="*/ 0 h 1049"/>
              <a:gd name="T50" fmla="*/ 2032 w 2032"/>
              <a:gd name="T51" fmla="*/ 1049 h 1049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2032" h="1049">
                <a:moveTo>
                  <a:pt x="1044" y="26"/>
                </a:moveTo>
                <a:cubicBezTo>
                  <a:pt x="959" y="45"/>
                  <a:pt x="924" y="118"/>
                  <a:pt x="847" y="125"/>
                </a:cubicBezTo>
                <a:cubicBezTo>
                  <a:pt x="770" y="132"/>
                  <a:pt x="697" y="61"/>
                  <a:pt x="580" y="68"/>
                </a:cubicBezTo>
                <a:cubicBezTo>
                  <a:pt x="463" y="75"/>
                  <a:pt x="232" y="119"/>
                  <a:pt x="143" y="170"/>
                </a:cubicBezTo>
                <a:cubicBezTo>
                  <a:pt x="54" y="221"/>
                  <a:pt x="65" y="289"/>
                  <a:pt x="48" y="374"/>
                </a:cubicBezTo>
                <a:cubicBezTo>
                  <a:pt x="31" y="459"/>
                  <a:pt x="0" y="618"/>
                  <a:pt x="41" y="680"/>
                </a:cubicBezTo>
                <a:cubicBezTo>
                  <a:pt x="82" y="742"/>
                  <a:pt x="191" y="709"/>
                  <a:pt x="294" y="744"/>
                </a:cubicBezTo>
                <a:cubicBezTo>
                  <a:pt x="397" y="779"/>
                  <a:pt x="527" y="849"/>
                  <a:pt x="660" y="893"/>
                </a:cubicBezTo>
                <a:cubicBezTo>
                  <a:pt x="793" y="938"/>
                  <a:pt x="944" y="991"/>
                  <a:pt x="1088" y="1014"/>
                </a:cubicBezTo>
                <a:cubicBezTo>
                  <a:pt x="1232" y="1036"/>
                  <a:pt x="1401" y="1049"/>
                  <a:pt x="1525" y="1031"/>
                </a:cubicBezTo>
                <a:cubicBezTo>
                  <a:pt x="1649" y="1012"/>
                  <a:pt x="1749" y="960"/>
                  <a:pt x="1831" y="907"/>
                </a:cubicBezTo>
                <a:cubicBezTo>
                  <a:pt x="1913" y="855"/>
                  <a:pt x="1998" y="824"/>
                  <a:pt x="2015" y="714"/>
                </a:cubicBezTo>
                <a:cubicBezTo>
                  <a:pt x="2032" y="604"/>
                  <a:pt x="1990" y="350"/>
                  <a:pt x="1931" y="251"/>
                </a:cubicBezTo>
                <a:cubicBezTo>
                  <a:pt x="1872" y="151"/>
                  <a:pt x="1754" y="153"/>
                  <a:pt x="1658" y="114"/>
                </a:cubicBezTo>
                <a:cubicBezTo>
                  <a:pt x="1562" y="76"/>
                  <a:pt x="1457" y="30"/>
                  <a:pt x="1355" y="15"/>
                </a:cubicBezTo>
                <a:cubicBezTo>
                  <a:pt x="1253" y="0"/>
                  <a:pt x="1129" y="8"/>
                  <a:pt x="1044" y="26"/>
                </a:cubicBezTo>
                <a:close/>
              </a:path>
            </a:pathLst>
          </a:custGeom>
          <a:solidFill>
            <a:srgbClr val="00CC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36" name="Line 670"/>
          <p:cNvSpPr>
            <a:spLocks noChangeShapeType="1"/>
          </p:cNvSpPr>
          <p:nvPr/>
        </p:nvSpPr>
        <p:spPr bwMode="auto">
          <a:xfrm rot="-5400000">
            <a:off x="7845425" y="5162551"/>
            <a:ext cx="523875" cy="1397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2537" name="Line 671"/>
          <p:cNvSpPr>
            <a:spLocks noChangeShapeType="1"/>
          </p:cNvSpPr>
          <p:nvPr/>
        </p:nvSpPr>
        <p:spPr bwMode="auto">
          <a:xfrm rot="5400000" flipV="1">
            <a:off x="7991475" y="5443538"/>
            <a:ext cx="3175" cy="85725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2538" name="Line 672"/>
          <p:cNvSpPr>
            <a:spLocks noChangeShapeType="1"/>
          </p:cNvSpPr>
          <p:nvPr/>
        </p:nvSpPr>
        <p:spPr bwMode="auto">
          <a:xfrm rot="-5400000">
            <a:off x="8177213" y="5116513"/>
            <a:ext cx="0" cy="1143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2539" name="Line 674"/>
          <p:cNvSpPr>
            <a:spLocks noChangeShapeType="1"/>
          </p:cNvSpPr>
          <p:nvPr/>
        </p:nvSpPr>
        <p:spPr bwMode="auto">
          <a:xfrm>
            <a:off x="6100763" y="4776788"/>
            <a:ext cx="217487" cy="100012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40" name="Line 675"/>
          <p:cNvSpPr>
            <a:spLocks noChangeShapeType="1"/>
          </p:cNvSpPr>
          <p:nvPr/>
        </p:nvSpPr>
        <p:spPr bwMode="auto">
          <a:xfrm flipV="1">
            <a:off x="5842000" y="5038725"/>
            <a:ext cx="407988" cy="74613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41" name="Line 678"/>
          <p:cNvSpPr>
            <a:spLocks noChangeShapeType="1"/>
          </p:cNvSpPr>
          <p:nvPr/>
        </p:nvSpPr>
        <p:spPr bwMode="auto">
          <a:xfrm flipH="1">
            <a:off x="6267450" y="5102225"/>
            <a:ext cx="144463" cy="169863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42" name="Line 679"/>
          <p:cNvSpPr>
            <a:spLocks noChangeShapeType="1"/>
          </p:cNvSpPr>
          <p:nvPr/>
        </p:nvSpPr>
        <p:spPr bwMode="auto">
          <a:xfrm flipH="1" flipV="1">
            <a:off x="6586538" y="5110163"/>
            <a:ext cx="76200" cy="163512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43" name="Line 680"/>
          <p:cNvSpPr>
            <a:spLocks noChangeShapeType="1"/>
          </p:cNvSpPr>
          <p:nvPr/>
        </p:nvSpPr>
        <p:spPr bwMode="auto">
          <a:xfrm>
            <a:off x="6743700" y="5056188"/>
            <a:ext cx="503238" cy="269875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44" name="Line 682"/>
          <p:cNvSpPr>
            <a:spLocks noChangeShapeType="1"/>
          </p:cNvSpPr>
          <p:nvPr/>
        </p:nvSpPr>
        <p:spPr bwMode="auto">
          <a:xfrm>
            <a:off x="6284913" y="3551238"/>
            <a:ext cx="0" cy="106362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45" name="Line 683"/>
          <p:cNvSpPr>
            <a:spLocks noChangeShapeType="1"/>
          </p:cNvSpPr>
          <p:nvPr/>
        </p:nvSpPr>
        <p:spPr bwMode="auto">
          <a:xfrm flipV="1">
            <a:off x="5891213" y="3736975"/>
            <a:ext cx="168275" cy="3175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pic>
        <p:nvPicPr>
          <p:cNvPr id="22546" name="Picture 684" descr="access_point_stylized_small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40388" y="3548063"/>
            <a:ext cx="369887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547" name="Line 685"/>
          <p:cNvSpPr>
            <a:spLocks noChangeShapeType="1"/>
          </p:cNvSpPr>
          <p:nvPr/>
        </p:nvSpPr>
        <p:spPr bwMode="auto">
          <a:xfrm rot="5400000" flipV="1">
            <a:off x="7994650" y="5440363"/>
            <a:ext cx="3175" cy="85725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2548" name="Line 686"/>
          <p:cNvSpPr>
            <a:spLocks noChangeShapeType="1"/>
          </p:cNvSpPr>
          <p:nvPr/>
        </p:nvSpPr>
        <p:spPr bwMode="auto">
          <a:xfrm flipV="1">
            <a:off x="5894388" y="3733800"/>
            <a:ext cx="168275" cy="3175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pic>
        <p:nvPicPr>
          <p:cNvPr id="22549" name="Picture 708" descr="access_point_stylized_small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41975" y="3546475"/>
            <a:ext cx="369888" cy="306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550" name="Freeform 709"/>
          <p:cNvSpPr>
            <a:spLocks/>
          </p:cNvSpPr>
          <p:nvPr/>
        </p:nvSpPr>
        <p:spPr bwMode="auto">
          <a:xfrm>
            <a:off x="7015163" y="3530600"/>
            <a:ext cx="1314450" cy="674688"/>
          </a:xfrm>
          <a:custGeom>
            <a:avLst/>
            <a:gdLst>
              <a:gd name="T0" fmla="*/ 2147483647 w 828"/>
              <a:gd name="T1" fmla="*/ 2147483647 h 425"/>
              <a:gd name="T2" fmla="*/ 2147483647 w 828"/>
              <a:gd name="T3" fmla="*/ 2147483647 h 425"/>
              <a:gd name="T4" fmla="*/ 2147483647 w 828"/>
              <a:gd name="T5" fmla="*/ 2147483647 h 425"/>
              <a:gd name="T6" fmla="*/ 2147483647 w 828"/>
              <a:gd name="T7" fmla="*/ 2147483647 h 425"/>
              <a:gd name="T8" fmla="*/ 2147483647 w 828"/>
              <a:gd name="T9" fmla="*/ 2147483647 h 425"/>
              <a:gd name="T10" fmla="*/ 2147483647 w 828"/>
              <a:gd name="T11" fmla="*/ 2147483647 h 425"/>
              <a:gd name="T12" fmla="*/ 2147483647 w 828"/>
              <a:gd name="T13" fmla="*/ 2147483647 h 425"/>
              <a:gd name="T14" fmla="*/ 2147483647 w 828"/>
              <a:gd name="T15" fmla="*/ 2147483647 h 425"/>
              <a:gd name="T16" fmla="*/ 2147483647 w 828"/>
              <a:gd name="T17" fmla="*/ 2147483647 h 425"/>
              <a:gd name="T18" fmla="*/ 2147483647 w 828"/>
              <a:gd name="T19" fmla="*/ 2147483647 h 425"/>
              <a:gd name="T20" fmla="*/ 2147483647 w 828"/>
              <a:gd name="T21" fmla="*/ 2147483647 h 425"/>
              <a:gd name="T22" fmla="*/ 2147483647 w 828"/>
              <a:gd name="T23" fmla="*/ 2147483647 h 425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828"/>
              <a:gd name="T37" fmla="*/ 0 h 425"/>
              <a:gd name="T38" fmla="*/ 828 w 828"/>
              <a:gd name="T39" fmla="*/ 425 h 425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828" h="425">
                <a:moveTo>
                  <a:pt x="382" y="30"/>
                </a:moveTo>
                <a:cubicBezTo>
                  <a:pt x="350" y="29"/>
                  <a:pt x="413" y="30"/>
                  <a:pt x="370" y="30"/>
                </a:cubicBezTo>
                <a:cubicBezTo>
                  <a:pt x="327" y="30"/>
                  <a:pt x="187" y="16"/>
                  <a:pt x="126" y="32"/>
                </a:cubicBezTo>
                <a:cubicBezTo>
                  <a:pt x="65" y="48"/>
                  <a:pt x="12" y="86"/>
                  <a:pt x="6" y="126"/>
                </a:cubicBezTo>
                <a:cubicBezTo>
                  <a:pt x="0" y="166"/>
                  <a:pt x="44" y="231"/>
                  <a:pt x="92" y="274"/>
                </a:cubicBezTo>
                <a:cubicBezTo>
                  <a:pt x="140" y="317"/>
                  <a:pt x="217" y="360"/>
                  <a:pt x="292" y="384"/>
                </a:cubicBezTo>
                <a:cubicBezTo>
                  <a:pt x="367" y="408"/>
                  <a:pt x="472" y="425"/>
                  <a:pt x="540" y="416"/>
                </a:cubicBezTo>
                <a:cubicBezTo>
                  <a:pt x="608" y="407"/>
                  <a:pt x="659" y="371"/>
                  <a:pt x="698" y="330"/>
                </a:cubicBezTo>
                <a:cubicBezTo>
                  <a:pt x="737" y="289"/>
                  <a:pt x="760" y="221"/>
                  <a:pt x="776" y="170"/>
                </a:cubicBezTo>
                <a:cubicBezTo>
                  <a:pt x="792" y="119"/>
                  <a:pt x="828" y="44"/>
                  <a:pt x="792" y="22"/>
                </a:cubicBezTo>
                <a:cubicBezTo>
                  <a:pt x="756" y="0"/>
                  <a:pt x="630" y="37"/>
                  <a:pt x="560" y="38"/>
                </a:cubicBezTo>
                <a:cubicBezTo>
                  <a:pt x="490" y="39"/>
                  <a:pt x="414" y="31"/>
                  <a:pt x="382" y="30"/>
                </a:cubicBezTo>
                <a:close/>
              </a:path>
            </a:pathLst>
          </a:custGeom>
          <a:solidFill>
            <a:srgbClr val="DDDDDD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51" name="Freeform 710"/>
          <p:cNvSpPr>
            <a:spLocks/>
          </p:cNvSpPr>
          <p:nvPr/>
        </p:nvSpPr>
        <p:spPr bwMode="auto">
          <a:xfrm>
            <a:off x="7023100" y="2005013"/>
            <a:ext cx="1730375" cy="1125537"/>
          </a:xfrm>
          <a:custGeom>
            <a:avLst/>
            <a:gdLst>
              <a:gd name="T0" fmla="*/ 2147483647 w 765"/>
              <a:gd name="T1" fmla="*/ 2147483647 h 459"/>
              <a:gd name="T2" fmla="*/ 2147483647 w 765"/>
              <a:gd name="T3" fmla="*/ 2147483647 h 459"/>
              <a:gd name="T4" fmla="*/ 2147483647 w 765"/>
              <a:gd name="T5" fmla="*/ 2147483647 h 459"/>
              <a:gd name="T6" fmla="*/ 2147483647 w 765"/>
              <a:gd name="T7" fmla="*/ 2147483647 h 459"/>
              <a:gd name="T8" fmla="*/ 2147483647 w 765"/>
              <a:gd name="T9" fmla="*/ 2147483647 h 459"/>
              <a:gd name="T10" fmla="*/ 2147483647 w 765"/>
              <a:gd name="T11" fmla="*/ 2147483647 h 459"/>
              <a:gd name="T12" fmla="*/ 2147483647 w 765"/>
              <a:gd name="T13" fmla="*/ 2147483647 h 459"/>
              <a:gd name="T14" fmla="*/ 2147483647 w 765"/>
              <a:gd name="T15" fmla="*/ 2147483647 h 459"/>
              <a:gd name="T16" fmla="*/ 2147483647 w 765"/>
              <a:gd name="T17" fmla="*/ 2147483647 h 459"/>
              <a:gd name="T18" fmla="*/ 2147483647 w 765"/>
              <a:gd name="T19" fmla="*/ 2147483647 h 459"/>
              <a:gd name="T20" fmla="*/ 2147483647 w 765"/>
              <a:gd name="T21" fmla="*/ 2147483647 h 459"/>
              <a:gd name="T22" fmla="*/ 2147483647 w 765"/>
              <a:gd name="T23" fmla="*/ 2147483647 h 459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765"/>
              <a:gd name="T37" fmla="*/ 0 h 459"/>
              <a:gd name="T38" fmla="*/ 765 w 765"/>
              <a:gd name="T39" fmla="*/ 459 h 459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765" h="459">
                <a:moveTo>
                  <a:pt x="424" y="10"/>
                </a:moveTo>
                <a:cubicBezTo>
                  <a:pt x="362" y="16"/>
                  <a:pt x="343" y="55"/>
                  <a:pt x="288" y="70"/>
                </a:cubicBezTo>
                <a:cubicBezTo>
                  <a:pt x="233" y="85"/>
                  <a:pt x="142" y="56"/>
                  <a:pt x="96" y="100"/>
                </a:cubicBezTo>
                <a:cubicBezTo>
                  <a:pt x="50" y="144"/>
                  <a:pt x="0" y="279"/>
                  <a:pt x="14" y="336"/>
                </a:cubicBezTo>
                <a:cubicBezTo>
                  <a:pt x="28" y="393"/>
                  <a:pt x="125" y="429"/>
                  <a:pt x="180" y="444"/>
                </a:cubicBezTo>
                <a:cubicBezTo>
                  <a:pt x="235" y="459"/>
                  <a:pt x="279" y="426"/>
                  <a:pt x="346" y="426"/>
                </a:cubicBezTo>
                <a:cubicBezTo>
                  <a:pt x="413" y="426"/>
                  <a:pt x="525" y="443"/>
                  <a:pt x="584" y="444"/>
                </a:cubicBezTo>
                <a:cubicBezTo>
                  <a:pt x="643" y="445"/>
                  <a:pt x="670" y="446"/>
                  <a:pt x="698" y="434"/>
                </a:cubicBezTo>
                <a:cubicBezTo>
                  <a:pt x="726" y="422"/>
                  <a:pt x="743" y="418"/>
                  <a:pt x="752" y="372"/>
                </a:cubicBezTo>
                <a:cubicBezTo>
                  <a:pt x="761" y="326"/>
                  <a:pt x="765" y="214"/>
                  <a:pt x="750" y="158"/>
                </a:cubicBezTo>
                <a:cubicBezTo>
                  <a:pt x="735" y="102"/>
                  <a:pt x="716" y="58"/>
                  <a:pt x="662" y="34"/>
                </a:cubicBezTo>
                <a:cubicBezTo>
                  <a:pt x="608" y="10"/>
                  <a:pt x="505" y="0"/>
                  <a:pt x="424" y="10"/>
                </a:cubicBezTo>
                <a:close/>
              </a:path>
            </a:pathLst>
          </a:custGeom>
          <a:gradFill rotWithShape="1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52" name="Line 711"/>
          <p:cNvSpPr>
            <a:spLocks noChangeShapeType="1"/>
          </p:cNvSpPr>
          <p:nvPr/>
        </p:nvSpPr>
        <p:spPr bwMode="auto">
          <a:xfrm>
            <a:off x="7396163" y="3816350"/>
            <a:ext cx="163512" cy="12065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53" name="Line 712"/>
          <p:cNvSpPr>
            <a:spLocks noChangeShapeType="1"/>
          </p:cNvSpPr>
          <p:nvPr/>
        </p:nvSpPr>
        <p:spPr bwMode="auto">
          <a:xfrm>
            <a:off x="7493000" y="3736975"/>
            <a:ext cx="279400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54" name="Line 713"/>
          <p:cNvSpPr>
            <a:spLocks noChangeShapeType="1"/>
          </p:cNvSpPr>
          <p:nvPr/>
        </p:nvSpPr>
        <p:spPr bwMode="auto">
          <a:xfrm flipV="1">
            <a:off x="7729538" y="3822700"/>
            <a:ext cx="134937" cy="104775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55" name="Line 714"/>
          <p:cNvSpPr>
            <a:spLocks noChangeShapeType="1"/>
          </p:cNvSpPr>
          <p:nvPr/>
        </p:nvSpPr>
        <p:spPr bwMode="auto">
          <a:xfrm>
            <a:off x="6723063" y="2590800"/>
            <a:ext cx="509587" cy="3175"/>
          </a:xfrm>
          <a:prstGeom prst="line">
            <a:avLst/>
          </a:prstGeom>
          <a:noFill/>
          <a:ln w="9525">
            <a:solidFill>
              <a:srgbClr val="969696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56" name="Line 715"/>
          <p:cNvSpPr>
            <a:spLocks noChangeShapeType="1"/>
          </p:cNvSpPr>
          <p:nvPr/>
        </p:nvSpPr>
        <p:spPr bwMode="auto">
          <a:xfrm>
            <a:off x="7358063" y="4700588"/>
            <a:ext cx="390525" cy="18415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57" name="Line 716"/>
          <p:cNvSpPr>
            <a:spLocks noChangeShapeType="1"/>
          </p:cNvSpPr>
          <p:nvPr/>
        </p:nvSpPr>
        <p:spPr bwMode="auto">
          <a:xfrm flipV="1">
            <a:off x="6737350" y="4687888"/>
            <a:ext cx="322263" cy="198437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58" name="Line 717"/>
          <p:cNvSpPr>
            <a:spLocks noChangeShapeType="1"/>
          </p:cNvSpPr>
          <p:nvPr/>
        </p:nvSpPr>
        <p:spPr bwMode="auto">
          <a:xfrm flipV="1">
            <a:off x="6780213" y="4979988"/>
            <a:ext cx="971550" cy="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59" name="Line 718"/>
          <p:cNvSpPr>
            <a:spLocks noChangeShapeType="1"/>
          </p:cNvSpPr>
          <p:nvPr/>
        </p:nvSpPr>
        <p:spPr bwMode="auto">
          <a:xfrm flipV="1">
            <a:off x="7577138" y="2495550"/>
            <a:ext cx="123825" cy="87313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60" name="Line 719"/>
          <p:cNvSpPr>
            <a:spLocks noChangeShapeType="1"/>
          </p:cNvSpPr>
          <p:nvPr/>
        </p:nvSpPr>
        <p:spPr bwMode="auto">
          <a:xfrm>
            <a:off x="7405688" y="2668588"/>
            <a:ext cx="0" cy="82550"/>
          </a:xfrm>
          <a:prstGeom prst="line">
            <a:avLst/>
          </a:prstGeom>
          <a:noFill/>
          <a:ln w="9525">
            <a:solidFill>
              <a:srgbClr val="969696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61" name="Line 720"/>
          <p:cNvSpPr>
            <a:spLocks noChangeShapeType="1"/>
          </p:cNvSpPr>
          <p:nvPr/>
        </p:nvSpPr>
        <p:spPr bwMode="auto">
          <a:xfrm flipV="1">
            <a:off x="7577138" y="2565400"/>
            <a:ext cx="263525" cy="288925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62" name="Line 721"/>
          <p:cNvSpPr>
            <a:spLocks noChangeShapeType="1"/>
          </p:cNvSpPr>
          <p:nvPr/>
        </p:nvSpPr>
        <p:spPr bwMode="auto">
          <a:xfrm>
            <a:off x="7942263" y="2563813"/>
            <a:ext cx="0" cy="19685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63" name="Line 722"/>
          <p:cNvSpPr>
            <a:spLocks noChangeShapeType="1"/>
          </p:cNvSpPr>
          <p:nvPr/>
        </p:nvSpPr>
        <p:spPr bwMode="auto">
          <a:xfrm>
            <a:off x="7596188" y="2870200"/>
            <a:ext cx="188912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64" name="Line 723"/>
          <p:cNvSpPr>
            <a:spLocks noChangeShapeType="1"/>
          </p:cNvSpPr>
          <p:nvPr/>
        </p:nvSpPr>
        <p:spPr bwMode="auto">
          <a:xfrm>
            <a:off x="8150225" y="2860675"/>
            <a:ext cx="177800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65" name="Line 724"/>
          <p:cNvSpPr>
            <a:spLocks noChangeShapeType="1"/>
          </p:cNvSpPr>
          <p:nvPr/>
        </p:nvSpPr>
        <p:spPr bwMode="auto">
          <a:xfrm flipH="1">
            <a:off x="7296150" y="2936875"/>
            <a:ext cx="98425" cy="704850"/>
          </a:xfrm>
          <a:prstGeom prst="line">
            <a:avLst/>
          </a:prstGeom>
          <a:noFill/>
          <a:ln w="9525">
            <a:solidFill>
              <a:srgbClr val="969696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66" name="Line 725"/>
          <p:cNvSpPr>
            <a:spLocks noChangeShapeType="1"/>
          </p:cNvSpPr>
          <p:nvPr/>
        </p:nvSpPr>
        <p:spPr bwMode="auto">
          <a:xfrm flipH="1">
            <a:off x="7888288" y="2936875"/>
            <a:ext cx="111125" cy="727075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67" name="Line 726"/>
          <p:cNvSpPr>
            <a:spLocks noChangeShapeType="1"/>
          </p:cNvSpPr>
          <p:nvPr/>
        </p:nvSpPr>
        <p:spPr bwMode="auto">
          <a:xfrm flipV="1">
            <a:off x="7272338" y="4078288"/>
            <a:ext cx="227012" cy="436562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68" name="Line 727"/>
          <p:cNvSpPr>
            <a:spLocks noChangeShapeType="1"/>
          </p:cNvSpPr>
          <p:nvPr/>
        </p:nvSpPr>
        <p:spPr bwMode="auto">
          <a:xfrm>
            <a:off x="8345488" y="2859088"/>
            <a:ext cx="177800" cy="0"/>
          </a:xfrm>
          <a:prstGeom prst="line">
            <a:avLst/>
          </a:prstGeom>
          <a:noFill/>
          <a:ln w="9525">
            <a:solidFill>
              <a:schemeClr val="bg2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69" name="Line 728"/>
          <p:cNvSpPr>
            <a:spLocks noChangeShapeType="1"/>
          </p:cNvSpPr>
          <p:nvPr/>
        </p:nvSpPr>
        <p:spPr bwMode="auto">
          <a:xfrm>
            <a:off x="6289675" y="2406650"/>
            <a:ext cx="152400" cy="9525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70" name="Oval 407"/>
          <p:cNvSpPr>
            <a:spLocks noChangeArrowheads="1"/>
          </p:cNvSpPr>
          <p:nvPr/>
        </p:nvSpPr>
        <p:spPr bwMode="auto">
          <a:xfrm>
            <a:off x="6354763" y="2565400"/>
            <a:ext cx="387350" cy="95250"/>
          </a:xfrm>
          <a:prstGeom prst="ellipse">
            <a:avLst/>
          </a:prstGeom>
          <a:gradFill rotWithShape="1">
            <a:gsLst>
              <a:gs pos="0">
                <a:schemeClr val="folHlink"/>
              </a:gs>
              <a:gs pos="100000">
                <a:srgbClr val="EAEAEA"/>
              </a:gs>
            </a:gsLst>
            <a:lin ang="0" scaled="1"/>
          </a:gradFill>
          <a:ln w="9525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Times New Roman" pitchFamily="18" charset="0"/>
            </a:endParaRPr>
          </a:p>
        </p:txBody>
      </p:sp>
      <p:sp>
        <p:nvSpPr>
          <p:cNvPr id="22571" name="Rectangle 410"/>
          <p:cNvSpPr>
            <a:spLocks noChangeArrowheads="1"/>
          </p:cNvSpPr>
          <p:nvPr/>
        </p:nvSpPr>
        <p:spPr bwMode="auto">
          <a:xfrm>
            <a:off x="6354763" y="2555875"/>
            <a:ext cx="388937" cy="58738"/>
          </a:xfrm>
          <a:prstGeom prst="rect">
            <a:avLst/>
          </a:prstGeom>
          <a:gradFill rotWithShape="1">
            <a:gsLst>
              <a:gs pos="0">
                <a:schemeClr val="folHlink"/>
              </a:gs>
              <a:gs pos="100000">
                <a:srgbClr val="EAEAEA"/>
              </a:gs>
            </a:gsLst>
            <a:lin ang="0" scaled="1"/>
          </a:gradFill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>
              <a:latin typeface="Times New Roman" pitchFamily="18" charset="0"/>
            </a:endParaRPr>
          </a:p>
        </p:txBody>
      </p:sp>
      <p:sp>
        <p:nvSpPr>
          <p:cNvPr id="22572" name="Oval 411"/>
          <p:cNvSpPr>
            <a:spLocks noChangeArrowheads="1"/>
          </p:cNvSpPr>
          <p:nvPr/>
        </p:nvSpPr>
        <p:spPr bwMode="auto">
          <a:xfrm>
            <a:off x="6353175" y="2490788"/>
            <a:ext cx="387350" cy="111125"/>
          </a:xfrm>
          <a:prstGeom prst="ellipse">
            <a:avLst/>
          </a:prstGeom>
          <a:gradFill rotWithShape="1">
            <a:gsLst>
              <a:gs pos="0">
                <a:schemeClr val="folHlink"/>
              </a:gs>
              <a:gs pos="100000">
                <a:srgbClr val="EAEAEA"/>
              </a:gs>
            </a:gsLst>
            <a:lin ang="0" scaled="1"/>
          </a:gradFill>
          <a:ln w="9525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Times New Roman" pitchFamily="18" charset="0"/>
            </a:endParaRPr>
          </a:p>
        </p:txBody>
      </p:sp>
      <p:grpSp>
        <p:nvGrpSpPr>
          <p:cNvPr id="22573" name="Group 732"/>
          <p:cNvGrpSpPr>
            <a:grpSpLocks/>
          </p:cNvGrpSpPr>
          <p:nvPr/>
        </p:nvGrpSpPr>
        <p:grpSpPr bwMode="auto">
          <a:xfrm>
            <a:off x="6430963" y="2519363"/>
            <a:ext cx="219075" cy="52387"/>
            <a:chOff x="2468" y="1332"/>
            <a:chExt cx="310" cy="60"/>
          </a:xfrm>
        </p:grpSpPr>
        <p:sp>
          <p:nvSpPr>
            <p:cNvPr id="22978" name="Freeform 733"/>
            <p:cNvSpPr>
              <a:spLocks/>
            </p:cNvSpPr>
            <p:nvPr/>
          </p:nvSpPr>
          <p:spPr bwMode="auto">
            <a:xfrm>
              <a:off x="2468" y="1332"/>
              <a:ext cx="310" cy="60"/>
            </a:xfrm>
            <a:custGeom>
              <a:avLst/>
              <a:gdLst>
                <a:gd name="T0" fmla="*/ 0 w 310"/>
                <a:gd name="T1" fmla="*/ 60 h 60"/>
                <a:gd name="T2" fmla="*/ 96 w 310"/>
                <a:gd name="T3" fmla="*/ 60 h 60"/>
                <a:gd name="T4" fmla="*/ 192 w 310"/>
                <a:gd name="T5" fmla="*/ 0 h 60"/>
                <a:gd name="T6" fmla="*/ 310 w 310"/>
                <a:gd name="T7" fmla="*/ 0 h 6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10"/>
                <a:gd name="T13" fmla="*/ 0 h 60"/>
                <a:gd name="T14" fmla="*/ 310 w 310"/>
                <a:gd name="T15" fmla="*/ 60 h 6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10" h="60">
                  <a:moveTo>
                    <a:pt x="0" y="60"/>
                  </a:moveTo>
                  <a:lnTo>
                    <a:pt x="96" y="60"/>
                  </a:lnTo>
                  <a:lnTo>
                    <a:pt x="192" y="0"/>
                  </a:lnTo>
                  <a:lnTo>
                    <a:pt x="310" y="0"/>
                  </a:lnTo>
                </a:path>
              </a:pathLst>
            </a:cu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12700" cmpd="sng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979" name="Freeform 734"/>
            <p:cNvSpPr>
              <a:spLocks/>
            </p:cNvSpPr>
            <p:nvPr/>
          </p:nvSpPr>
          <p:spPr bwMode="auto">
            <a:xfrm>
              <a:off x="2482" y="1332"/>
              <a:ext cx="282" cy="60"/>
            </a:xfrm>
            <a:custGeom>
              <a:avLst/>
              <a:gdLst>
                <a:gd name="T0" fmla="*/ 0 w 282"/>
                <a:gd name="T1" fmla="*/ 0 h 60"/>
                <a:gd name="T2" fmla="*/ 96 w 282"/>
                <a:gd name="T3" fmla="*/ 0 h 60"/>
                <a:gd name="T4" fmla="*/ 192 w 282"/>
                <a:gd name="T5" fmla="*/ 60 h 60"/>
                <a:gd name="T6" fmla="*/ 282 w 282"/>
                <a:gd name="T7" fmla="*/ 60 h 6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82"/>
                <a:gd name="T13" fmla="*/ 0 h 60"/>
                <a:gd name="T14" fmla="*/ 282 w 282"/>
                <a:gd name="T15" fmla="*/ 60 h 6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82" h="60">
                  <a:moveTo>
                    <a:pt x="0" y="0"/>
                  </a:moveTo>
                  <a:lnTo>
                    <a:pt x="96" y="0"/>
                  </a:lnTo>
                  <a:lnTo>
                    <a:pt x="192" y="60"/>
                  </a:lnTo>
                  <a:lnTo>
                    <a:pt x="282" y="60"/>
                  </a:lnTo>
                </a:path>
              </a:pathLst>
            </a:cu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12700" cmpd="sng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2574" name="Line 735"/>
          <p:cNvSpPr>
            <a:spLocks noChangeShapeType="1"/>
          </p:cNvSpPr>
          <p:nvPr/>
        </p:nvSpPr>
        <p:spPr bwMode="auto">
          <a:xfrm>
            <a:off x="6354763" y="2543175"/>
            <a:ext cx="0" cy="74613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75" name="Line 736"/>
          <p:cNvSpPr>
            <a:spLocks noChangeShapeType="1"/>
          </p:cNvSpPr>
          <p:nvPr/>
        </p:nvSpPr>
        <p:spPr bwMode="auto">
          <a:xfrm>
            <a:off x="6740525" y="2546350"/>
            <a:ext cx="0" cy="73025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grpSp>
        <p:nvGrpSpPr>
          <p:cNvPr id="22576" name="Group 737"/>
          <p:cNvGrpSpPr>
            <a:grpSpLocks/>
          </p:cNvGrpSpPr>
          <p:nvPr/>
        </p:nvGrpSpPr>
        <p:grpSpPr bwMode="auto">
          <a:xfrm>
            <a:off x="7202488" y="2493963"/>
            <a:ext cx="390525" cy="174625"/>
            <a:chOff x="4334" y="1470"/>
            <a:chExt cx="246" cy="107"/>
          </a:xfrm>
        </p:grpSpPr>
        <p:sp>
          <p:nvSpPr>
            <p:cNvPr id="22970" name="Oval 407"/>
            <p:cNvSpPr>
              <a:spLocks noChangeArrowheads="1"/>
            </p:cNvSpPr>
            <p:nvPr/>
          </p:nvSpPr>
          <p:spPr bwMode="auto">
            <a:xfrm>
              <a:off x="4335" y="1517"/>
              <a:ext cx="244" cy="6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22971" name="Rectangle 410"/>
            <p:cNvSpPr>
              <a:spLocks noChangeArrowheads="1"/>
            </p:cNvSpPr>
            <p:nvPr/>
          </p:nvSpPr>
          <p:spPr bwMode="auto">
            <a:xfrm>
              <a:off x="4335" y="1511"/>
              <a:ext cx="245" cy="37"/>
            </a:xfrm>
            <a:prstGeom prst="rect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>
                <a:latin typeface="Times New Roman" pitchFamily="18" charset="0"/>
              </a:endParaRPr>
            </a:p>
          </p:txBody>
        </p:sp>
        <p:sp>
          <p:nvSpPr>
            <p:cNvPr id="22972" name="Oval 411"/>
            <p:cNvSpPr>
              <a:spLocks noChangeArrowheads="1"/>
            </p:cNvSpPr>
            <p:nvPr/>
          </p:nvSpPr>
          <p:spPr bwMode="auto">
            <a:xfrm>
              <a:off x="4334" y="1470"/>
              <a:ext cx="244" cy="7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grpSp>
          <p:nvGrpSpPr>
            <p:cNvPr id="22973" name="Group 741"/>
            <p:cNvGrpSpPr>
              <a:grpSpLocks/>
            </p:cNvGrpSpPr>
            <p:nvPr/>
          </p:nvGrpSpPr>
          <p:grpSpPr bwMode="auto">
            <a:xfrm>
              <a:off x="4383" y="1488"/>
              <a:ext cx="138" cy="33"/>
              <a:chOff x="2468" y="1332"/>
              <a:chExt cx="310" cy="60"/>
            </a:xfrm>
          </p:grpSpPr>
          <p:sp>
            <p:nvSpPr>
              <p:cNvPr id="22976" name="Freeform 742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977" name="Freeform 743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2974" name="Line 744"/>
            <p:cNvSpPr>
              <a:spLocks noChangeShapeType="1"/>
            </p:cNvSpPr>
            <p:nvPr/>
          </p:nvSpPr>
          <p:spPr bwMode="auto">
            <a:xfrm>
              <a:off x="4335" y="1503"/>
              <a:ext cx="0" cy="47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975" name="Line 745"/>
            <p:cNvSpPr>
              <a:spLocks noChangeShapeType="1"/>
            </p:cNvSpPr>
            <p:nvPr/>
          </p:nvSpPr>
          <p:spPr bwMode="auto">
            <a:xfrm>
              <a:off x="4578" y="1505"/>
              <a:ext cx="0" cy="46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2577" name="Group 746"/>
          <p:cNvGrpSpPr>
            <a:grpSpLocks/>
          </p:cNvGrpSpPr>
          <p:nvPr/>
        </p:nvGrpSpPr>
        <p:grpSpPr bwMode="auto">
          <a:xfrm>
            <a:off x="7213600" y="2757488"/>
            <a:ext cx="390525" cy="174625"/>
            <a:chOff x="4334" y="1470"/>
            <a:chExt cx="246" cy="107"/>
          </a:xfrm>
        </p:grpSpPr>
        <p:sp>
          <p:nvSpPr>
            <p:cNvPr id="22962" name="Oval 407"/>
            <p:cNvSpPr>
              <a:spLocks noChangeArrowheads="1"/>
            </p:cNvSpPr>
            <p:nvPr/>
          </p:nvSpPr>
          <p:spPr bwMode="auto">
            <a:xfrm>
              <a:off x="4335" y="1517"/>
              <a:ext cx="244" cy="6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22963" name="Rectangle 410"/>
            <p:cNvSpPr>
              <a:spLocks noChangeArrowheads="1"/>
            </p:cNvSpPr>
            <p:nvPr/>
          </p:nvSpPr>
          <p:spPr bwMode="auto">
            <a:xfrm>
              <a:off x="4335" y="1511"/>
              <a:ext cx="245" cy="37"/>
            </a:xfrm>
            <a:prstGeom prst="rect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>
                <a:latin typeface="Times New Roman" pitchFamily="18" charset="0"/>
              </a:endParaRPr>
            </a:p>
          </p:txBody>
        </p:sp>
        <p:sp>
          <p:nvSpPr>
            <p:cNvPr id="22964" name="Oval 411"/>
            <p:cNvSpPr>
              <a:spLocks noChangeArrowheads="1"/>
            </p:cNvSpPr>
            <p:nvPr/>
          </p:nvSpPr>
          <p:spPr bwMode="auto">
            <a:xfrm>
              <a:off x="4334" y="1470"/>
              <a:ext cx="244" cy="7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grpSp>
          <p:nvGrpSpPr>
            <p:cNvPr id="22965" name="Group 750"/>
            <p:cNvGrpSpPr>
              <a:grpSpLocks/>
            </p:cNvGrpSpPr>
            <p:nvPr/>
          </p:nvGrpSpPr>
          <p:grpSpPr bwMode="auto">
            <a:xfrm>
              <a:off x="4383" y="1488"/>
              <a:ext cx="138" cy="33"/>
              <a:chOff x="2468" y="1332"/>
              <a:chExt cx="310" cy="60"/>
            </a:xfrm>
          </p:grpSpPr>
          <p:sp>
            <p:nvSpPr>
              <p:cNvPr id="22968" name="Freeform 751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969" name="Freeform 752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2966" name="Line 753"/>
            <p:cNvSpPr>
              <a:spLocks noChangeShapeType="1"/>
            </p:cNvSpPr>
            <p:nvPr/>
          </p:nvSpPr>
          <p:spPr bwMode="auto">
            <a:xfrm>
              <a:off x="4335" y="1503"/>
              <a:ext cx="0" cy="47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967" name="Line 754"/>
            <p:cNvSpPr>
              <a:spLocks noChangeShapeType="1"/>
            </p:cNvSpPr>
            <p:nvPr/>
          </p:nvSpPr>
          <p:spPr bwMode="auto">
            <a:xfrm>
              <a:off x="4578" y="1505"/>
              <a:ext cx="0" cy="46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2578" name="Group 755"/>
          <p:cNvGrpSpPr>
            <a:grpSpLocks/>
          </p:cNvGrpSpPr>
          <p:nvPr/>
        </p:nvGrpSpPr>
        <p:grpSpPr bwMode="auto">
          <a:xfrm>
            <a:off x="7762875" y="2759075"/>
            <a:ext cx="390525" cy="174625"/>
            <a:chOff x="4334" y="1470"/>
            <a:chExt cx="246" cy="107"/>
          </a:xfrm>
        </p:grpSpPr>
        <p:sp>
          <p:nvSpPr>
            <p:cNvPr id="22954" name="Oval 407"/>
            <p:cNvSpPr>
              <a:spLocks noChangeArrowheads="1"/>
            </p:cNvSpPr>
            <p:nvPr/>
          </p:nvSpPr>
          <p:spPr bwMode="auto">
            <a:xfrm>
              <a:off x="4335" y="1517"/>
              <a:ext cx="244" cy="6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22955" name="Rectangle 410"/>
            <p:cNvSpPr>
              <a:spLocks noChangeArrowheads="1"/>
            </p:cNvSpPr>
            <p:nvPr/>
          </p:nvSpPr>
          <p:spPr bwMode="auto">
            <a:xfrm>
              <a:off x="4335" y="1511"/>
              <a:ext cx="245" cy="37"/>
            </a:xfrm>
            <a:prstGeom prst="rect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>
                <a:latin typeface="Times New Roman" pitchFamily="18" charset="0"/>
              </a:endParaRPr>
            </a:p>
          </p:txBody>
        </p:sp>
        <p:sp>
          <p:nvSpPr>
            <p:cNvPr id="22956" name="Oval 411"/>
            <p:cNvSpPr>
              <a:spLocks noChangeArrowheads="1"/>
            </p:cNvSpPr>
            <p:nvPr/>
          </p:nvSpPr>
          <p:spPr bwMode="auto">
            <a:xfrm>
              <a:off x="4334" y="1470"/>
              <a:ext cx="244" cy="7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grpSp>
          <p:nvGrpSpPr>
            <p:cNvPr id="22957" name="Group 759"/>
            <p:cNvGrpSpPr>
              <a:grpSpLocks/>
            </p:cNvGrpSpPr>
            <p:nvPr/>
          </p:nvGrpSpPr>
          <p:grpSpPr bwMode="auto">
            <a:xfrm>
              <a:off x="4383" y="1488"/>
              <a:ext cx="138" cy="33"/>
              <a:chOff x="2468" y="1332"/>
              <a:chExt cx="310" cy="60"/>
            </a:xfrm>
          </p:grpSpPr>
          <p:sp>
            <p:nvSpPr>
              <p:cNvPr id="22960" name="Freeform 760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961" name="Freeform 761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2958" name="Line 762"/>
            <p:cNvSpPr>
              <a:spLocks noChangeShapeType="1"/>
            </p:cNvSpPr>
            <p:nvPr/>
          </p:nvSpPr>
          <p:spPr bwMode="auto">
            <a:xfrm>
              <a:off x="4335" y="1503"/>
              <a:ext cx="0" cy="47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959" name="Line 763"/>
            <p:cNvSpPr>
              <a:spLocks noChangeShapeType="1"/>
            </p:cNvSpPr>
            <p:nvPr/>
          </p:nvSpPr>
          <p:spPr bwMode="auto">
            <a:xfrm>
              <a:off x="4578" y="1505"/>
              <a:ext cx="0" cy="46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2579" name="Group 764"/>
          <p:cNvGrpSpPr>
            <a:grpSpLocks/>
          </p:cNvGrpSpPr>
          <p:nvPr/>
        </p:nvGrpSpPr>
        <p:grpSpPr bwMode="auto">
          <a:xfrm>
            <a:off x="7689850" y="2393950"/>
            <a:ext cx="390525" cy="174625"/>
            <a:chOff x="4334" y="1470"/>
            <a:chExt cx="246" cy="107"/>
          </a:xfrm>
        </p:grpSpPr>
        <p:sp>
          <p:nvSpPr>
            <p:cNvPr id="22946" name="Oval 407"/>
            <p:cNvSpPr>
              <a:spLocks noChangeArrowheads="1"/>
            </p:cNvSpPr>
            <p:nvPr/>
          </p:nvSpPr>
          <p:spPr bwMode="auto">
            <a:xfrm>
              <a:off x="4335" y="1517"/>
              <a:ext cx="244" cy="6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22947" name="Rectangle 410"/>
            <p:cNvSpPr>
              <a:spLocks noChangeArrowheads="1"/>
            </p:cNvSpPr>
            <p:nvPr/>
          </p:nvSpPr>
          <p:spPr bwMode="auto">
            <a:xfrm>
              <a:off x="4335" y="1511"/>
              <a:ext cx="245" cy="37"/>
            </a:xfrm>
            <a:prstGeom prst="rect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>
                <a:latin typeface="Times New Roman" pitchFamily="18" charset="0"/>
              </a:endParaRPr>
            </a:p>
          </p:txBody>
        </p:sp>
        <p:sp>
          <p:nvSpPr>
            <p:cNvPr id="22948" name="Oval 411"/>
            <p:cNvSpPr>
              <a:spLocks noChangeArrowheads="1"/>
            </p:cNvSpPr>
            <p:nvPr/>
          </p:nvSpPr>
          <p:spPr bwMode="auto">
            <a:xfrm>
              <a:off x="4334" y="1470"/>
              <a:ext cx="244" cy="7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grpSp>
          <p:nvGrpSpPr>
            <p:cNvPr id="22949" name="Group 768"/>
            <p:cNvGrpSpPr>
              <a:grpSpLocks/>
            </p:cNvGrpSpPr>
            <p:nvPr/>
          </p:nvGrpSpPr>
          <p:grpSpPr bwMode="auto">
            <a:xfrm>
              <a:off x="4383" y="1488"/>
              <a:ext cx="138" cy="33"/>
              <a:chOff x="2468" y="1332"/>
              <a:chExt cx="310" cy="60"/>
            </a:xfrm>
          </p:grpSpPr>
          <p:sp>
            <p:nvSpPr>
              <p:cNvPr id="22952" name="Freeform 769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953" name="Freeform 770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2950" name="Line 771"/>
            <p:cNvSpPr>
              <a:spLocks noChangeShapeType="1"/>
            </p:cNvSpPr>
            <p:nvPr/>
          </p:nvSpPr>
          <p:spPr bwMode="auto">
            <a:xfrm>
              <a:off x="4335" y="1503"/>
              <a:ext cx="0" cy="47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951" name="Line 772"/>
            <p:cNvSpPr>
              <a:spLocks noChangeShapeType="1"/>
            </p:cNvSpPr>
            <p:nvPr/>
          </p:nvSpPr>
          <p:spPr bwMode="auto">
            <a:xfrm>
              <a:off x="4578" y="1505"/>
              <a:ext cx="0" cy="46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2580" name="Group 773"/>
          <p:cNvGrpSpPr>
            <a:grpSpLocks/>
          </p:cNvGrpSpPr>
          <p:nvPr/>
        </p:nvGrpSpPr>
        <p:grpSpPr bwMode="auto">
          <a:xfrm>
            <a:off x="7737475" y="3644900"/>
            <a:ext cx="492125" cy="206375"/>
            <a:chOff x="4334" y="1470"/>
            <a:chExt cx="246" cy="107"/>
          </a:xfrm>
        </p:grpSpPr>
        <p:sp>
          <p:nvSpPr>
            <p:cNvPr id="22938" name="Oval 407"/>
            <p:cNvSpPr>
              <a:spLocks noChangeArrowheads="1"/>
            </p:cNvSpPr>
            <p:nvPr/>
          </p:nvSpPr>
          <p:spPr bwMode="auto">
            <a:xfrm>
              <a:off x="4335" y="1517"/>
              <a:ext cx="244" cy="6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22939" name="Rectangle 410"/>
            <p:cNvSpPr>
              <a:spLocks noChangeArrowheads="1"/>
            </p:cNvSpPr>
            <p:nvPr/>
          </p:nvSpPr>
          <p:spPr bwMode="auto">
            <a:xfrm>
              <a:off x="4335" y="1511"/>
              <a:ext cx="245" cy="37"/>
            </a:xfrm>
            <a:prstGeom prst="rect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>
                <a:latin typeface="Times New Roman" pitchFamily="18" charset="0"/>
              </a:endParaRPr>
            </a:p>
          </p:txBody>
        </p:sp>
        <p:sp>
          <p:nvSpPr>
            <p:cNvPr id="22940" name="Oval 411"/>
            <p:cNvSpPr>
              <a:spLocks noChangeArrowheads="1"/>
            </p:cNvSpPr>
            <p:nvPr/>
          </p:nvSpPr>
          <p:spPr bwMode="auto">
            <a:xfrm>
              <a:off x="4334" y="1470"/>
              <a:ext cx="244" cy="7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grpSp>
          <p:nvGrpSpPr>
            <p:cNvPr id="22941" name="Group 777"/>
            <p:cNvGrpSpPr>
              <a:grpSpLocks/>
            </p:cNvGrpSpPr>
            <p:nvPr/>
          </p:nvGrpSpPr>
          <p:grpSpPr bwMode="auto">
            <a:xfrm>
              <a:off x="4383" y="1488"/>
              <a:ext cx="138" cy="33"/>
              <a:chOff x="2468" y="1332"/>
              <a:chExt cx="310" cy="60"/>
            </a:xfrm>
          </p:grpSpPr>
          <p:sp>
            <p:nvSpPr>
              <p:cNvPr id="22944" name="Freeform 778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945" name="Freeform 779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2942" name="Line 780"/>
            <p:cNvSpPr>
              <a:spLocks noChangeShapeType="1"/>
            </p:cNvSpPr>
            <p:nvPr/>
          </p:nvSpPr>
          <p:spPr bwMode="auto">
            <a:xfrm>
              <a:off x="4335" y="1503"/>
              <a:ext cx="0" cy="47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943" name="Line 781"/>
            <p:cNvSpPr>
              <a:spLocks noChangeShapeType="1"/>
            </p:cNvSpPr>
            <p:nvPr/>
          </p:nvSpPr>
          <p:spPr bwMode="auto">
            <a:xfrm>
              <a:off x="4578" y="1505"/>
              <a:ext cx="0" cy="44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2581" name="Line 782"/>
          <p:cNvSpPr>
            <a:spLocks noChangeShapeType="1"/>
          </p:cNvSpPr>
          <p:nvPr/>
        </p:nvSpPr>
        <p:spPr bwMode="auto">
          <a:xfrm>
            <a:off x="6427788" y="3743325"/>
            <a:ext cx="679450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grpSp>
        <p:nvGrpSpPr>
          <p:cNvPr id="22582" name="Group 783"/>
          <p:cNvGrpSpPr>
            <a:grpSpLocks/>
          </p:cNvGrpSpPr>
          <p:nvPr/>
        </p:nvGrpSpPr>
        <p:grpSpPr bwMode="auto">
          <a:xfrm>
            <a:off x="7086600" y="3632200"/>
            <a:ext cx="492125" cy="206375"/>
            <a:chOff x="4334" y="1470"/>
            <a:chExt cx="246" cy="107"/>
          </a:xfrm>
        </p:grpSpPr>
        <p:sp>
          <p:nvSpPr>
            <p:cNvPr id="22930" name="Oval 407"/>
            <p:cNvSpPr>
              <a:spLocks noChangeArrowheads="1"/>
            </p:cNvSpPr>
            <p:nvPr/>
          </p:nvSpPr>
          <p:spPr bwMode="auto">
            <a:xfrm>
              <a:off x="4335" y="1517"/>
              <a:ext cx="244" cy="6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22931" name="Rectangle 410"/>
            <p:cNvSpPr>
              <a:spLocks noChangeArrowheads="1"/>
            </p:cNvSpPr>
            <p:nvPr/>
          </p:nvSpPr>
          <p:spPr bwMode="auto">
            <a:xfrm>
              <a:off x="4335" y="1511"/>
              <a:ext cx="245" cy="37"/>
            </a:xfrm>
            <a:prstGeom prst="rect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>
                <a:latin typeface="Times New Roman" pitchFamily="18" charset="0"/>
              </a:endParaRPr>
            </a:p>
          </p:txBody>
        </p:sp>
        <p:sp>
          <p:nvSpPr>
            <p:cNvPr id="22932" name="Oval 411"/>
            <p:cNvSpPr>
              <a:spLocks noChangeArrowheads="1"/>
            </p:cNvSpPr>
            <p:nvPr/>
          </p:nvSpPr>
          <p:spPr bwMode="auto">
            <a:xfrm>
              <a:off x="4334" y="1470"/>
              <a:ext cx="244" cy="7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grpSp>
          <p:nvGrpSpPr>
            <p:cNvPr id="22933" name="Group 787"/>
            <p:cNvGrpSpPr>
              <a:grpSpLocks/>
            </p:cNvGrpSpPr>
            <p:nvPr/>
          </p:nvGrpSpPr>
          <p:grpSpPr bwMode="auto">
            <a:xfrm>
              <a:off x="4383" y="1488"/>
              <a:ext cx="138" cy="33"/>
              <a:chOff x="2468" y="1332"/>
              <a:chExt cx="310" cy="60"/>
            </a:xfrm>
          </p:grpSpPr>
          <p:sp>
            <p:nvSpPr>
              <p:cNvPr id="22936" name="Freeform 788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937" name="Freeform 789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2934" name="Line 790"/>
            <p:cNvSpPr>
              <a:spLocks noChangeShapeType="1"/>
            </p:cNvSpPr>
            <p:nvPr/>
          </p:nvSpPr>
          <p:spPr bwMode="auto">
            <a:xfrm>
              <a:off x="4335" y="1503"/>
              <a:ext cx="0" cy="47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935" name="Line 791"/>
            <p:cNvSpPr>
              <a:spLocks noChangeShapeType="1"/>
            </p:cNvSpPr>
            <p:nvPr/>
          </p:nvSpPr>
          <p:spPr bwMode="auto">
            <a:xfrm>
              <a:off x="4578" y="1505"/>
              <a:ext cx="0" cy="44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2583" name="Group 792"/>
          <p:cNvGrpSpPr>
            <a:grpSpLocks/>
          </p:cNvGrpSpPr>
          <p:nvPr/>
        </p:nvGrpSpPr>
        <p:grpSpPr bwMode="auto">
          <a:xfrm>
            <a:off x="7397750" y="3911600"/>
            <a:ext cx="492125" cy="206375"/>
            <a:chOff x="4334" y="1470"/>
            <a:chExt cx="246" cy="107"/>
          </a:xfrm>
        </p:grpSpPr>
        <p:sp>
          <p:nvSpPr>
            <p:cNvPr id="22922" name="Oval 407"/>
            <p:cNvSpPr>
              <a:spLocks noChangeArrowheads="1"/>
            </p:cNvSpPr>
            <p:nvPr/>
          </p:nvSpPr>
          <p:spPr bwMode="auto">
            <a:xfrm>
              <a:off x="4335" y="1517"/>
              <a:ext cx="244" cy="6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22923" name="Rectangle 410"/>
            <p:cNvSpPr>
              <a:spLocks noChangeArrowheads="1"/>
            </p:cNvSpPr>
            <p:nvPr/>
          </p:nvSpPr>
          <p:spPr bwMode="auto">
            <a:xfrm>
              <a:off x="4335" y="1511"/>
              <a:ext cx="245" cy="37"/>
            </a:xfrm>
            <a:prstGeom prst="rect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>
                <a:latin typeface="Times New Roman" pitchFamily="18" charset="0"/>
              </a:endParaRPr>
            </a:p>
          </p:txBody>
        </p:sp>
        <p:sp>
          <p:nvSpPr>
            <p:cNvPr id="22924" name="Oval 411"/>
            <p:cNvSpPr>
              <a:spLocks noChangeArrowheads="1"/>
            </p:cNvSpPr>
            <p:nvPr/>
          </p:nvSpPr>
          <p:spPr bwMode="auto">
            <a:xfrm>
              <a:off x="4334" y="1470"/>
              <a:ext cx="244" cy="7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grpSp>
          <p:nvGrpSpPr>
            <p:cNvPr id="22925" name="Group 796"/>
            <p:cNvGrpSpPr>
              <a:grpSpLocks/>
            </p:cNvGrpSpPr>
            <p:nvPr/>
          </p:nvGrpSpPr>
          <p:grpSpPr bwMode="auto">
            <a:xfrm>
              <a:off x="4383" y="1488"/>
              <a:ext cx="138" cy="33"/>
              <a:chOff x="2468" y="1332"/>
              <a:chExt cx="310" cy="60"/>
            </a:xfrm>
          </p:grpSpPr>
          <p:sp>
            <p:nvSpPr>
              <p:cNvPr id="22928" name="Freeform 797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929" name="Freeform 798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2926" name="Line 799"/>
            <p:cNvSpPr>
              <a:spLocks noChangeShapeType="1"/>
            </p:cNvSpPr>
            <p:nvPr/>
          </p:nvSpPr>
          <p:spPr bwMode="auto">
            <a:xfrm>
              <a:off x="4335" y="1503"/>
              <a:ext cx="0" cy="47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927" name="Line 800"/>
            <p:cNvSpPr>
              <a:spLocks noChangeShapeType="1"/>
            </p:cNvSpPr>
            <p:nvPr/>
          </p:nvSpPr>
          <p:spPr bwMode="auto">
            <a:xfrm>
              <a:off x="4578" y="1505"/>
              <a:ext cx="0" cy="44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2584" name="Group 801"/>
          <p:cNvGrpSpPr>
            <a:grpSpLocks/>
          </p:cNvGrpSpPr>
          <p:nvPr/>
        </p:nvGrpSpPr>
        <p:grpSpPr bwMode="auto">
          <a:xfrm>
            <a:off x="7591425" y="4806950"/>
            <a:ext cx="622300" cy="244475"/>
            <a:chOff x="4334" y="1470"/>
            <a:chExt cx="246" cy="107"/>
          </a:xfrm>
        </p:grpSpPr>
        <p:sp>
          <p:nvSpPr>
            <p:cNvPr id="22914" name="Oval 407"/>
            <p:cNvSpPr>
              <a:spLocks noChangeArrowheads="1"/>
            </p:cNvSpPr>
            <p:nvPr/>
          </p:nvSpPr>
          <p:spPr bwMode="auto">
            <a:xfrm>
              <a:off x="4335" y="1517"/>
              <a:ext cx="244" cy="6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22915" name="Rectangle 410"/>
            <p:cNvSpPr>
              <a:spLocks noChangeArrowheads="1"/>
            </p:cNvSpPr>
            <p:nvPr/>
          </p:nvSpPr>
          <p:spPr bwMode="auto">
            <a:xfrm>
              <a:off x="4335" y="1511"/>
              <a:ext cx="245" cy="37"/>
            </a:xfrm>
            <a:prstGeom prst="rect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>
                <a:latin typeface="Times New Roman" pitchFamily="18" charset="0"/>
              </a:endParaRPr>
            </a:p>
          </p:txBody>
        </p:sp>
        <p:sp>
          <p:nvSpPr>
            <p:cNvPr id="22916" name="Oval 411"/>
            <p:cNvSpPr>
              <a:spLocks noChangeArrowheads="1"/>
            </p:cNvSpPr>
            <p:nvPr/>
          </p:nvSpPr>
          <p:spPr bwMode="auto">
            <a:xfrm>
              <a:off x="4334" y="1470"/>
              <a:ext cx="244" cy="7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grpSp>
          <p:nvGrpSpPr>
            <p:cNvPr id="22917" name="Group 805"/>
            <p:cNvGrpSpPr>
              <a:grpSpLocks/>
            </p:cNvGrpSpPr>
            <p:nvPr/>
          </p:nvGrpSpPr>
          <p:grpSpPr bwMode="auto">
            <a:xfrm>
              <a:off x="4383" y="1488"/>
              <a:ext cx="138" cy="33"/>
              <a:chOff x="2468" y="1332"/>
              <a:chExt cx="310" cy="60"/>
            </a:xfrm>
          </p:grpSpPr>
          <p:sp>
            <p:nvSpPr>
              <p:cNvPr id="22920" name="Freeform 806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921" name="Freeform 807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2918" name="Line 808"/>
            <p:cNvSpPr>
              <a:spLocks noChangeShapeType="1"/>
            </p:cNvSpPr>
            <p:nvPr/>
          </p:nvSpPr>
          <p:spPr bwMode="auto">
            <a:xfrm>
              <a:off x="4335" y="1503"/>
              <a:ext cx="0" cy="47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919" name="Line 809"/>
            <p:cNvSpPr>
              <a:spLocks noChangeShapeType="1"/>
            </p:cNvSpPr>
            <p:nvPr/>
          </p:nvSpPr>
          <p:spPr bwMode="auto">
            <a:xfrm>
              <a:off x="4578" y="1505"/>
              <a:ext cx="0" cy="47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2585" name="Group 810"/>
          <p:cNvGrpSpPr>
            <a:grpSpLocks/>
          </p:cNvGrpSpPr>
          <p:nvPr/>
        </p:nvGrpSpPr>
        <p:grpSpPr bwMode="auto">
          <a:xfrm>
            <a:off x="6965950" y="4508500"/>
            <a:ext cx="622300" cy="244475"/>
            <a:chOff x="4334" y="1470"/>
            <a:chExt cx="246" cy="107"/>
          </a:xfrm>
        </p:grpSpPr>
        <p:sp>
          <p:nvSpPr>
            <p:cNvPr id="22906" name="Oval 407"/>
            <p:cNvSpPr>
              <a:spLocks noChangeArrowheads="1"/>
            </p:cNvSpPr>
            <p:nvPr/>
          </p:nvSpPr>
          <p:spPr bwMode="auto">
            <a:xfrm>
              <a:off x="4335" y="1517"/>
              <a:ext cx="244" cy="6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22907" name="Rectangle 410"/>
            <p:cNvSpPr>
              <a:spLocks noChangeArrowheads="1"/>
            </p:cNvSpPr>
            <p:nvPr/>
          </p:nvSpPr>
          <p:spPr bwMode="auto">
            <a:xfrm>
              <a:off x="4335" y="1511"/>
              <a:ext cx="245" cy="37"/>
            </a:xfrm>
            <a:prstGeom prst="rect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>
                <a:latin typeface="Times New Roman" pitchFamily="18" charset="0"/>
              </a:endParaRPr>
            </a:p>
          </p:txBody>
        </p:sp>
        <p:sp>
          <p:nvSpPr>
            <p:cNvPr id="22908" name="Oval 411"/>
            <p:cNvSpPr>
              <a:spLocks noChangeArrowheads="1"/>
            </p:cNvSpPr>
            <p:nvPr/>
          </p:nvSpPr>
          <p:spPr bwMode="auto">
            <a:xfrm>
              <a:off x="4334" y="1470"/>
              <a:ext cx="244" cy="7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grpSp>
          <p:nvGrpSpPr>
            <p:cNvPr id="22909" name="Group 814"/>
            <p:cNvGrpSpPr>
              <a:grpSpLocks/>
            </p:cNvGrpSpPr>
            <p:nvPr/>
          </p:nvGrpSpPr>
          <p:grpSpPr bwMode="auto">
            <a:xfrm>
              <a:off x="4383" y="1488"/>
              <a:ext cx="138" cy="33"/>
              <a:chOff x="2468" y="1332"/>
              <a:chExt cx="310" cy="60"/>
            </a:xfrm>
          </p:grpSpPr>
          <p:sp>
            <p:nvSpPr>
              <p:cNvPr id="22912" name="Freeform 815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913" name="Freeform 816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2910" name="Line 817"/>
            <p:cNvSpPr>
              <a:spLocks noChangeShapeType="1"/>
            </p:cNvSpPr>
            <p:nvPr/>
          </p:nvSpPr>
          <p:spPr bwMode="auto">
            <a:xfrm>
              <a:off x="4335" y="1503"/>
              <a:ext cx="0" cy="47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911" name="Line 818"/>
            <p:cNvSpPr>
              <a:spLocks noChangeShapeType="1"/>
            </p:cNvSpPr>
            <p:nvPr/>
          </p:nvSpPr>
          <p:spPr bwMode="auto">
            <a:xfrm>
              <a:off x="4578" y="1505"/>
              <a:ext cx="0" cy="47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2586" name="Group 819"/>
          <p:cNvGrpSpPr>
            <a:grpSpLocks/>
          </p:cNvGrpSpPr>
          <p:nvPr/>
        </p:nvGrpSpPr>
        <p:grpSpPr bwMode="auto">
          <a:xfrm>
            <a:off x="6242050" y="4851400"/>
            <a:ext cx="622300" cy="244475"/>
            <a:chOff x="4334" y="1470"/>
            <a:chExt cx="246" cy="107"/>
          </a:xfrm>
        </p:grpSpPr>
        <p:sp>
          <p:nvSpPr>
            <p:cNvPr id="22898" name="Oval 407"/>
            <p:cNvSpPr>
              <a:spLocks noChangeArrowheads="1"/>
            </p:cNvSpPr>
            <p:nvPr/>
          </p:nvSpPr>
          <p:spPr bwMode="auto">
            <a:xfrm>
              <a:off x="4335" y="1517"/>
              <a:ext cx="244" cy="6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22899" name="Rectangle 410"/>
            <p:cNvSpPr>
              <a:spLocks noChangeArrowheads="1"/>
            </p:cNvSpPr>
            <p:nvPr/>
          </p:nvSpPr>
          <p:spPr bwMode="auto">
            <a:xfrm>
              <a:off x="4335" y="1511"/>
              <a:ext cx="245" cy="37"/>
            </a:xfrm>
            <a:prstGeom prst="rect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>
                <a:latin typeface="Times New Roman" pitchFamily="18" charset="0"/>
              </a:endParaRPr>
            </a:p>
          </p:txBody>
        </p:sp>
        <p:sp>
          <p:nvSpPr>
            <p:cNvPr id="22900" name="Oval 411"/>
            <p:cNvSpPr>
              <a:spLocks noChangeArrowheads="1"/>
            </p:cNvSpPr>
            <p:nvPr/>
          </p:nvSpPr>
          <p:spPr bwMode="auto">
            <a:xfrm>
              <a:off x="4334" y="1470"/>
              <a:ext cx="244" cy="7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grpSp>
          <p:nvGrpSpPr>
            <p:cNvPr id="22901" name="Group 823"/>
            <p:cNvGrpSpPr>
              <a:grpSpLocks/>
            </p:cNvGrpSpPr>
            <p:nvPr/>
          </p:nvGrpSpPr>
          <p:grpSpPr bwMode="auto">
            <a:xfrm>
              <a:off x="4383" y="1488"/>
              <a:ext cx="138" cy="33"/>
              <a:chOff x="2468" y="1332"/>
              <a:chExt cx="310" cy="60"/>
            </a:xfrm>
          </p:grpSpPr>
          <p:sp>
            <p:nvSpPr>
              <p:cNvPr id="22904" name="Freeform 824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905" name="Freeform 825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2902" name="Line 826"/>
            <p:cNvSpPr>
              <a:spLocks noChangeShapeType="1"/>
            </p:cNvSpPr>
            <p:nvPr/>
          </p:nvSpPr>
          <p:spPr bwMode="auto">
            <a:xfrm>
              <a:off x="4335" y="1503"/>
              <a:ext cx="0" cy="47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903" name="Line 827"/>
            <p:cNvSpPr>
              <a:spLocks noChangeShapeType="1"/>
            </p:cNvSpPr>
            <p:nvPr/>
          </p:nvSpPr>
          <p:spPr bwMode="auto">
            <a:xfrm>
              <a:off x="4578" y="1505"/>
              <a:ext cx="0" cy="47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2587" name="Group 828"/>
          <p:cNvGrpSpPr>
            <a:grpSpLocks/>
          </p:cNvGrpSpPr>
          <p:nvPr/>
        </p:nvGrpSpPr>
        <p:grpSpPr bwMode="auto">
          <a:xfrm>
            <a:off x="6051550" y="3644900"/>
            <a:ext cx="390525" cy="171450"/>
            <a:chOff x="4334" y="1470"/>
            <a:chExt cx="246" cy="107"/>
          </a:xfrm>
        </p:grpSpPr>
        <p:sp>
          <p:nvSpPr>
            <p:cNvPr id="22890" name="Oval 407"/>
            <p:cNvSpPr>
              <a:spLocks noChangeArrowheads="1"/>
            </p:cNvSpPr>
            <p:nvPr/>
          </p:nvSpPr>
          <p:spPr bwMode="auto">
            <a:xfrm>
              <a:off x="4335" y="1517"/>
              <a:ext cx="244" cy="6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22891" name="Rectangle 410"/>
            <p:cNvSpPr>
              <a:spLocks noChangeArrowheads="1"/>
            </p:cNvSpPr>
            <p:nvPr/>
          </p:nvSpPr>
          <p:spPr bwMode="auto">
            <a:xfrm>
              <a:off x="4335" y="1511"/>
              <a:ext cx="245" cy="37"/>
            </a:xfrm>
            <a:prstGeom prst="rect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>
                <a:latin typeface="Times New Roman" pitchFamily="18" charset="0"/>
              </a:endParaRPr>
            </a:p>
          </p:txBody>
        </p:sp>
        <p:sp>
          <p:nvSpPr>
            <p:cNvPr id="22892" name="Oval 411"/>
            <p:cNvSpPr>
              <a:spLocks noChangeArrowheads="1"/>
            </p:cNvSpPr>
            <p:nvPr/>
          </p:nvSpPr>
          <p:spPr bwMode="auto">
            <a:xfrm>
              <a:off x="4334" y="1470"/>
              <a:ext cx="244" cy="7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grpSp>
          <p:nvGrpSpPr>
            <p:cNvPr id="22893" name="Group 832"/>
            <p:cNvGrpSpPr>
              <a:grpSpLocks/>
            </p:cNvGrpSpPr>
            <p:nvPr/>
          </p:nvGrpSpPr>
          <p:grpSpPr bwMode="auto">
            <a:xfrm>
              <a:off x="4383" y="1488"/>
              <a:ext cx="138" cy="33"/>
              <a:chOff x="2468" y="1332"/>
              <a:chExt cx="310" cy="60"/>
            </a:xfrm>
          </p:grpSpPr>
          <p:sp>
            <p:nvSpPr>
              <p:cNvPr id="22896" name="Freeform 833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897" name="Freeform 834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2894" name="Line 835"/>
            <p:cNvSpPr>
              <a:spLocks noChangeShapeType="1"/>
            </p:cNvSpPr>
            <p:nvPr/>
          </p:nvSpPr>
          <p:spPr bwMode="auto">
            <a:xfrm>
              <a:off x="4335" y="1503"/>
              <a:ext cx="0" cy="5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895" name="Line 836"/>
            <p:cNvSpPr>
              <a:spLocks noChangeShapeType="1"/>
            </p:cNvSpPr>
            <p:nvPr/>
          </p:nvSpPr>
          <p:spPr bwMode="auto">
            <a:xfrm>
              <a:off x="4578" y="1505"/>
              <a:ext cx="0" cy="49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2588" name="Group 837"/>
          <p:cNvGrpSpPr>
            <a:grpSpLocks/>
          </p:cNvGrpSpPr>
          <p:nvPr/>
        </p:nvGrpSpPr>
        <p:grpSpPr bwMode="auto">
          <a:xfrm>
            <a:off x="6024563" y="1744663"/>
            <a:ext cx="517525" cy="508000"/>
            <a:chOff x="2922" y="1424"/>
            <a:chExt cx="326" cy="320"/>
          </a:xfrm>
        </p:grpSpPr>
        <p:sp>
          <p:nvSpPr>
            <p:cNvPr id="22882" name="Oval 838"/>
            <p:cNvSpPr>
              <a:spLocks noChangeArrowheads="1"/>
            </p:cNvSpPr>
            <p:nvPr/>
          </p:nvSpPr>
          <p:spPr bwMode="auto">
            <a:xfrm>
              <a:off x="2922" y="1445"/>
              <a:ext cx="326" cy="289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22883" name="Group 839"/>
            <p:cNvGrpSpPr>
              <a:grpSpLocks/>
            </p:cNvGrpSpPr>
            <p:nvPr/>
          </p:nvGrpSpPr>
          <p:grpSpPr bwMode="auto">
            <a:xfrm>
              <a:off x="2949" y="1424"/>
              <a:ext cx="265" cy="280"/>
              <a:chOff x="2949" y="1424"/>
              <a:chExt cx="265" cy="280"/>
            </a:xfrm>
          </p:grpSpPr>
          <p:sp>
            <p:nvSpPr>
              <p:cNvPr id="22885" name="Oval 840"/>
              <p:cNvSpPr>
                <a:spLocks noChangeArrowheads="1"/>
              </p:cNvSpPr>
              <p:nvPr/>
            </p:nvSpPr>
            <p:spPr bwMode="auto">
              <a:xfrm>
                <a:off x="3030" y="1545"/>
                <a:ext cx="107" cy="92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2886" name="Oval 841"/>
              <p:cNvSpPr>
                <a:spLocks noChangeArrowheads="1"/>
              </p:cNvSpPr>
              <p:nvPr/>
            </p:nvSpPr>
            <p:spPr bwMode="auto">
              <a:xfrm>
                <a:off x="3006" y="1525"/>
                <a:ext cx="154" cy="131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2887" name="Oval 842"/>
              <p:cNvSpPr>
                <a:spLocks noChangeArrowheads="1"/>
              </p:cNvSpPr>
              <p:nvPr/>
            </p:nvSpPr>
            <p:spPr bwMode="auto">
              <a:xfrm>
                <a:off x="2983" y="1501"/>
                <a:ext cx="203" cy="179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2888" name="Oval 843"/>
              <p:cNvSpPr>
                <a:spLocks noChangeArrowheads="1"/>
              </p:cNvSpPr>
              <p:nvPr/>
            </p:nvSpPr>
            <p:spPr bwMode="auto">
              <a:xfrm>
                <a:off x="2949" y="1476"/>
                <a:ext cx="265" cy="228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2889" name="Freeform 844"/>
              <p:cNvSpPr>
                <a:spLocks/>
              </p:cNvSpPr>
              <p:nvPr/>
            </p:nvSpPr>
            <p:spPr bwMode="auto">
              <a:xfrm flipV="1">
                <a:off x="2987" y="1424"/>
                <a:ext cx="205" cy="143"/>
              </a:xfrm>
              <a:custGeom>
                <a:avLst/>
                <a:gdLst>
                  <a:gd name="T0" fmla="*/ 0 w 1180"/>
                  <a:gd name="T1" fmla="*/ 0 h 956"/>
                  <a:gd name="T2" fmla="*/ 0 w 1180"/>
                  <a:gd name="T3" fmla="*/ 0 h 956"/>
                  <a:gd name="T4" fmla="*/ 0 w 1180"/>
                  <a:gd name="T5" fmla="*/ 0 h 956"/>
                  <a:gd name="T6" fmla="*/ 0 w 1180"/>
                  <a:gd name="T7" fmla="*/ 0 h 956"/>
                  <a:gd name="T8" fmla="*/ 0 w 1180"/>
                  <a:gd name="T9" fmla="*/ 0 h 956"/>
                  <a:gd name="T10" fmla="*/ 0 w 1180"/>
                  <a:gd name="T11" fmla="*/ 0 h 956"/>
                  <a:gd name="T12" fmla="*/ 0 w 1180"/>
                  <a:gd name="T13" fmla="*/ 0 h 956"/>
                  <a:gd name="T14" fmla="*/ 0 w 1180"/>
                  <a:gd name="T15" fmla="*/ 0 h 956"/>
                  <a:gd name="T16" fmla="*/ 0 w 1180"/>
                  <a:gd name="T17" fmla="*/ 0 h 956"/>
                  <a:gd name="T18" fmla="*/ 0 w 1180"/>
                  <a:gd name="T19" fmla="*/ 0 h 95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180"/>
                  <a:gd name="T31" fmla="*/ 0 h 956"/>
                  <a:gd name="T32" fmla="*/ 1180 w 1180"/>
                  <a:gd name="T33" fmla="*/ 956 h 95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180" h="956">
                    <a:moveTo>
                      <a:pt x="499" y="7"/>
                    </a:moveTo>
                    <a:lnTo>
                      <a:pt x="0" y="780"/>
                    </a:lnTo>
                    <a:lnTo>
                      <a:pt x="134" y="885"/>
                    </a:lnTo>
                    <a:lnTo>
                      <a:pt x="366" y="920"/>
                    </a:lnTo>
                    <a:lnTo>
                      <a:pt x="534" y="956"/>
                    </a:lnTo>
                    <a:lnTo>
                      <a:pt x="829" y="949"/>
                    </a:lnTo>
                    <a:lnTo>
                      <a:pt x="1096" y="850"/>
                    </a:lnTo>
                    <a:lnTo>
                      <a:pt x="1180" y="801"/>
                    </a:lnTo>
                    <a:lnTo>
                      <a:pt x="668" y="0"/>
                    </a:lnTo>
                    <a:lnTo>
                      <a:pt x="499" y="7"/>
                    </a:lnTo>
                    <a:close/>
                  </a:path>
                </a:pathLst>
              </a:custGeom>
              <a:solidFill>
                <a:srgbClr val="33CCFF"/>
              </a:solidFill>
              <a:ln w="19050" cmpd="sng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2884" name="Freeform 845"/>
            <p:cNvSpPr>
              <a:spLocks/>
            </p:cNvSpPr>
            <p:nvPr/>
          </p:nvSpPr>
          <p:spPr bwMode="auto">
            <a:xfrm>
              <a:off x="2995" y="1615"/>
              <a:ext cx="178" cy="129"/>
            </a:xfrm>
            <a:custGeom>
              <a:avLst/>
              <a:gdLst>
                <a:gd name="T0" fmla="*/ 0 w 1180"/>
                <a:gd name="T1" fmla="*/ 0 h 956"/>
                <a:gd name="T2" fmla="*/ 0 w 1180"/>
                <a:gd name="T3" fmla="*/ 0 h 956"/>
                <a:gd name="T4" fmla="*/ 0 w 1180"/>
                <a:gd name="T5" fmla="*/ 0 h 956"/>
                <a:gd name="T6" fmla="*/ 0 w 1180"/>
                <a:gd name="T7" fmla="*/ 0 h 956"/>
                <a:gd name="T8" fmla="*/ 0 w 1180"/>
                <a:gd name="T9" fmla="*/ 0 h 956"/>
                <a:gd name="T10" fmla="*/ 0 w 1180"/>
                <a:gd name="T11" fmla="*/ 0 h 956"/>
                <a:gd name="T12" fmla="*/ 0 w 1180"/>
                <a:gd name="T13" fmla="*/ 0 h 956"/>
                <a:gd name="T14" fmla="*/ 0 w 1180"/>
                <a:gd name="T15" fmla="*/ 0 h 956"/>
                <a:gd name="T16" fmla="*/ 0 w 1180"/>
                <a:gd name="T17" fmla="*/ 0 h 956"/>
                <a:gd name="T18" fmla="*/ 0 w 1180"/>
                <a:gd name="T19" fmla="*/ 0 h 95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180"/>
                <a:gd name="T31" fmla="*/ 0 h 956"/>
                <a:gd name="T32" fmla="*/ 1180 w 1180"/>
                <a:gd name="T33" fmla="*/ 956 h 95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180" h="956">
                  <a:moveTo>
                    <a:pt x="499" y="7"/>
                  </a:moveTo>
                  <a:lnTo>
                    <a:pt x="0" y="780"/>
                  </a:lnTo>
                  <a:lnTo>
                    <a:pt x="134" y="885"/>
                  </a:lnTo>
                  <a:lnTo>
                    <a:pt x="366" y="920"/>
                  </a:lnTo>
                  <a:lnTo>
                    <a:pt x="534" y="956"/>
                  </a:lnTo>
                  <a:lnTo>
                    <a:pt x="829" y="949"/>
                  </a:lnTo>
                  <a:lnTo>
                    <a:pt x="1096" y="850"/>
                  </a:lnTo>
                  <a:lnTo>
                    <a:pt x="1180" y="801"/>
                  </a:lnTo>
                  <a:lnTo>
                    <a:pt x="668" y="0"/>
                  </a:lnTo>
                  <a:lnTo>
                    <a:pt x="499" y="7"/>
                  </a:lnTo>
                  <a:close/>
                </a:path>
              </a:pathLst>
            </a:custGeom>
            <a:solidFill>
              <a:srgbClr val="33CCFF"/>
            </a:solidFill>
            <a:ln w="19050" cmpd="sng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2589" name="Group 846"/>
          <p:cNvGrpSpPr>
            <a:grpSpLocks/>
          </p:cNvGrpSpPr>
          <p:nvPr/>
        </p:nvGrpSpPr>
        <p:grpSpPr bwMode="auto">
          <a:xfrm>
            <a:off x="6138863" y="1989138"/>
            <a:ext cx="282575" cy="477837"/>
            <a:chOff x="3748" y="1253"/>
            <a:chExt cx="178" cy="301"/>
          </a:xfrm>
        </p:grpSpPr>
        <p:sp>
          <p:nvSpPr>
            <p:cNvPr id="22866" name="Line 270"/>
            <p:cNvSpPr>
              <a:spLocks noChangeShapeType="1"/>
            </p:cNvSpPr>
            <p:nvPr/>
          </p:nvSpPr>
          <p:spPr bwMode="auto">
            <a:xfrm flipH="1">
              <a:off x="3748" y="1276"/>
              <a:ext cx="89" cy="25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2867" name="Line 271"/>
            <p:cNvSpPr>
              <a:spLocks noChangeShapeType="1"/>
            </p:cNvSpPr>
            <p:nvPr/>
          </p:nvSpPr>
          <p:spPr bwMode="auto">
            <a:xfrm>
              <a:off x="3837" y="1276"/>
              <a:ext cx="89" cy="25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2868" name="Line 272"/>
            <p:cNvSpPr>
              <a:spLocks noChangeShapeType="1"/>
            </p:cNvSpPr>
            <p:nvPr/>
          </p:nvSpPr>
          <p:spPr bwMode="auto">
            <a:xfrm>
              <a:off x="3748" y="1527"/>
              <a:ext cx="89" cy="2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2869" name="Line 273"/>
            <p:cNvSpPr>
              <a:spLocks noChangeShapeType="1"/>
            </p:cNvSpPr>
            <p:nvPr/>
          </p:nvSpPr>
          <p:spPr bwMode="auto">
            <a:xfrm flipH="1">
              <a:off x="3837" y="1527"/>
              <a:ext cx="89" cy="2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2870" name="Line 274"/>
            <p:cNvSpPr>
              <a:spLocks noChangeShapeType="1"/>
            </p:cNvSpPr>
            <p:nvPr/>
          </p:nvSpPr>
          <p:spPr bwMode="auto">
            <a:xfrm>
              <a:off x="3837" y="1282"/>
              <a:ext cx="0" cy="27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2871" name="Line 275"/>
            <p:cNvSpPr>
              <a:spLocks noChangeShapeType="1"/>
            </p:cNvSpPr>
            <p:nvPr/>
          </p:nvSpPr>
          <p:spPr bwMode="auto">
            <a:xfrm flipV="1">
              <a:off x="3748" y="1501"/>
              <a:ext cx="89" cy="2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2872" name="Line 276"/>
            <p:cNvSpPr>
              <a:spLocks noChangeShapeType="1"/>
            </p:cNvSpPr>
            <p:nvPr/>
          </p:nvSpPr>
          <p:spPr bwMode="auto">
            <a:xfrm flipH="1" flipV="1">
              <a:off x="3837" y="1501"/>
              <a:ext cx="89" cy="2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2873" name="Line 277"/>
            <p:cNvSpPr>
              <a:spLocks noChangeShapeType="1"/>
            </p:cNvSpPr>
            <p:nvPr/>
          </p:nvSpPr>
          <p:spPr bwMode="auto">
            <a:xfrm>
              <a:off x="3786" y="1418"/>
              <a:ext cx="51" cy="2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2874" name="Line 278"/>
            <p:cNvSpPr>
              <a:spLocks noChangeShapeType="1"/>
            </p:cNvSpPr>
            <p:nvPr/>
          </p:nvSpPr>
          <p:spPr bwMode="auto">
            <a:xfrm flipV="1">
              <a:off x="3837" y="1418"/>
              <a:ext cx="54" cy="2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2875" name="Line 279"/>
            <p:cNvSpPr>
              <a:spLocks noChangeShapeType="1"/>
            </p:cNvSpPr>
            <p:nvPr/>
          </p:nvSpPr>
          <p:spPr bwMode="auto">
            <a:xfrm>
              <a:off x="3768" y="1455"/>
              <a:ext cx="66" cy="2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2876" name="Line 280"/>
            <p:cNvSpPr>
              <a:spLocks noChangeShapeType="1"/>
            </p:cNvSpPr>
            <p:nvPr/>
          </p:nvSpPr>
          <p:spPr bwMode="auto">
            <a:xfrm flipV="1">
              <a:off x="3837" y="1461"/>
              <a:ext cx="66" cy="2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2877" name="Line 281"/>
            <p:cNvSpPr>
              <a:spLocks noChangeShapeType="1"/>
            </p:cNvSpPr>
            <p:nvPr/>
          </p:nvSpPr>
          <p:spPr bwMode="auto">
            <a:xfrm flipV="1">
              <a:off x="3837" y="1381"/>
              <a:ext cx="34" cy="1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2878" name="Line 282"/>
            <p:cNvSpPr>
              <a:spLocks noChangeShapeType="1"/>
            </p:cNvSpPr>
            <p:nvPr/>
          </p:nvSpPr>
          <p:spPr bwMode="auto">
            <a:xfrm flipV="1">
              <a:off x="3837" y="1329"/>
              <a:ext cx="21" cy="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2879" name="Line 283"/>
            <p:cNvSpPr>
              <a:spLocks noChangeShapeType="1"/>
            </p:cNvSpPr>
            <p:nvPr/>
          </p:nvSpPr>
          <p:spPr bwMode="auto">
            <a:xfrm>
              <a:off x="3798" y="1377"/>
              <a:ext cx="42" cy="1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2880" name="Line 284"/>
            <p:cNvSpPr>
              <a:spLocks noChangeShapeType="1"/>
            </p:cNvSpPr>
            <p:nvPr/>
          </p:nvSpPr>
          <p:spPr bwMode="auto">
            <a:xfrm>
              <a:off x="3817" y="1327"/>
              <a:ext cx="24" cy="13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2881" name="Oval 862"/>
            <p:cNvSpPr>
              <a:spLocks noChangeArrowheads="1"/>
            </p:cNvSpPr>
            <p:nvPr/>
          </p:nvSpPr>
          <p:spPr bwMode="auto">
            <a:xfrm>
              <a:off x="3821" y="1253"/>
              <a:ext cx="30" cy="29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22590" name="Group 863"/>
          <p:cNvGrpSpPr>
            <a:grpSpLocks/>
          </p:cNvGrpSpPr>
          <p:nvPr/>
        </p:nvGrpSpPr>
        <p:grpSpPr bwMode="auto">
          <a:xfrm>
            <a:off x="5318125" y="1997075"/>
            <a:ext cx="519113" cy="128588"/>
            <a:chOff x="2199" y="955"/>
            <a:chExt cx="2547" cy="506"/>
          </a:xfrm>
        </p:grpSpPr>
        <p:sp>
          <p:nvSpPr>
            <p:cNvPr id="22860" name="Freeform 864"/>
            <p:cNvSpPr>
              <a:spLocks/>
            </p:cNvSpPr>
            <p:nvPr/>
          </p:nvSpPr>
          <p:spPr bwMode="auto">
            <a:xfrm>
              <a:off x="2199" y="1166"/>
              <a:ext cx="260" cy="281"/>
            </a:xfrm>
            <a:custGeom>
              <a:avLst/>
              <a:gdLst>
                <a:gd name="T0" fmla="*/ 260 w 260"/>
                <a:gd name="T1" fmla="*/ 0 h 281"/>
                <a:gd name="T2" fmla="*/ 42 w 260"/>
                <a:gd name="T3" fmla="*/ 112 h 281"/>
                <a:gd name="T4" fmla="*/ 35 w 260"/>
                <a:gd name="T5" fmla="*/ 211 h 281"/>
                <a:gd name="T6" fmla="*/ 253 w 260"/>
                <a:gd name="T7" fmla="*/ 281 h 28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60"/>
                <a:gd name="T13" fmla="*/ 0 h 281"/>
                <a:gd name="T14" fmla="*/ 260 w 260"/>
                <a:gd name="T15" fmla="*/ 281 h 28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60" h="281">
                  <a:moveTo>
                    <a:pt x="260" y="0"/>
                  </a:moveTo>
                  <a:cubicBezTo>
                    <a:pt x="224" y="19"/>
                    <a:pt x="79" y="77"/>
                    <a:pt x="42" y="112"/>
                  </a:cubicBezTo>
                  <a:cubicBezTo>
                    <a:pt x="5" y="143"/>
                    <a:pt x="0" y="183"/>
                    <a:pt x="35" y="211"/>
                  </a:cubicBezTo>
                  <a:cubicBezTo>
                    <a:pt x="70" y="239"/>
                    <a:pt x="208" y="266"/>
                    <a:pt x="253" y="281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861" name="Freeform 865"/>
            <p:cNvSpPr>
              <a:spLocks/>
            </p:cNvSpPr>
            <p:nvPr/>
          </p:nvSpPr>
          <p:spPr bwMode="auto">
            <a:xfrm>
              <a:off x="2482" y="1040"/>
              <a:ext cx="900" cy="421"/>
            </a:xfrm>
            <a:custGeom>
              <a:avLst/>
              <a:gdLst>
                <a:gd name="T0" fmla="*/ 531 w 900"/>
                <a:gd name="T1" fmla="*/ 0 h 421"/>
                <a:gd name="T2" fmla="*/ 279 w 900"/>
                <a:gd name="T3" fmla="*/ 77 h 421"/>
                <a:gd name="T4" fmla="*/ 68 w 900"/>
                <a:gd name="T5" fmla="*/ 182 h 421"/>
                <a:gd name="T6" fmla="*/ 33 w 900"/>
                <a:gd name="T7" fmla="*/ 323 h 421"/>
                <a:gd name="T8" fmla="*/ 328 w 900"/>
                <a:gd name="T9" fmla="*/ 400 h 421"/>
                <a:gd name="T10" fmla="*/ 812 w 900"/>
                <a:gd name="T11" fmla="*/ 421 h 421"/>
                <a:gd name="T12" fmla="*/ 855 w 900"/>
                <a:gd name="T13" fmla="*/ 400 h 42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00"/>
                <a:gd name="T22" fmla="*/ 0 h 421"/>
                <a:gd name="T23" fmla="*/ 900 w 900"/>
                <a:gd name="T24" fmla="*/ 421 h 42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00" h="421">
                  <a:moveTo>
                    <a:pt x="531" y="0"/>
                  </a:moveTo>
                  <a:cubicBezTo>
                    <a:pt x="489" y="13"/>
                    <a:pt x="356" y="47"/>
                    <a:pt x="279" y="77"/>
                  </a:cubicBezTo>
                  <a:cubicBezTo>
                    <a:pt x="202" y="107"/>
                    <a:pt x="109" y="141"/>
                    <a:pt x="68" y="182"/>
                  </a:cubicBezTo>
                  <a:cubicBezTo>
                    <a:pt x="31" y="213"/>
                    <a:pt x="0" y="292"/>
                    <a:pt x="33" y="323"/>
                  </a:cubicBezTo>
                  <a:cubicBezTo>
                    <a:pt x="76" y="359"/>
                    <a:pt x="198" y="384"/>
                    <a:pt x="328" y="400"/>
                  </a:cubicBezTo>
                  <a:cubicBezTo>
                    <a:pt x="458" y="416"/>
                    <a:pt x="724" y="421"/>
                    <a:pt x="812" y="421"/>
                  </a:cubicBezTo>
                  <a:cubicBezTo>
                    <a:pt x="900" y="421"/>
                    <a:pt x="846" y="404"/>
                    <a:pt x="855" y="400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862" name="Freeform 866"/>
            <p:cNvSpPr>
              <a:spLocks/>
            </p:cNvSpPr>
            <p:nvPr/>
          </p:nvSpPr>
          <p:spPr bwMode="auto">
            <a:xfrm>
              <a:off x="2782" y="1068"/>
              <a:ext cx="428" cy="269"/>
            </a:xfrm>
            <a:custGeom>
              <a:avLst/>
              <a:gdLst>
                <a:gd name="T0" fmla="*/ 428 w 428"/>
                <a:gd name="T1" fmla="*/ 0 h 269"/>
                <a:gd name="T2" fmla="*/ 217 w 428"/>
                <a:gd name="T3" fmla="*/ 35 h 269"/>
                <a:gd name="T4" fmla="*/ 21 w 428"/>
                <a:gd name="T5" fmla="*/ 140 h 269"/>
                <a:gd name="T6" fmla="*/ 91 w 428"/>
                <a:gd name="T7" fmla="*/ 246 h 269"/>
                <a:gd name="T8" fmla="*/ 231 w 428"/>
                <a:gd name="T9" fmla="*/ 267 h 269"/>
                <a:gd name="T10" fmla="*/ 414 w 428"/>
                <a:gd name="T11" fmla="*/ 260 h 26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28"/>
                <a:gd name="T19" fmla="*/ 0 h 269"/>
                <a:gd name="T20" fmla="*/ 428 w 428"/>
                <a:gd name="T21" fmla="*/ 269 h 26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28" h="269">
                  <a:moveTo>
                    <a:pt x="428" y="0"/>
                  </a:moveTo>
                  <a:cubicBezTo>
                    <a:pt x="428" y="0"/>
                    <a:pt x="217" y="35"/>
                    <a:pt x="217" y="35"/>
                  </a:cubicBezTo>
                  <a:cubicBezTo>
                    <a:pt x="217" y="35"/>
                    <a:pt x="42" y="105"/>
                    <a:pt x="21" y="140"/>
                  </a:cubicBezTo>
                  <a:cubicBezTo>
                    <a:pt x="0" y="175"/>
                    <a:pt x="14" y="217"/>
                    <a:pt x="91" y="246"/>
                  </a:cubicBezTo>
                  <a:cubicBezTo>
                    <a:pt x="126" y="267"/>
                    <a:pt x="177" y="265"/>
                    <a:pt x="231" y="267"/>
                  </a:cubicBezTo>
                  <a:cubicBezTo>
                    <a:pt x="285" y="269"/>
                    <a:pt x="376" y="262"/>
                    <a:pt x="414" y="260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863" name="Freeform 867"/>
            <p:cNvSpPr>
              <a:spLocks/>
            </p:cNvSpPr>
            <p:nvPr/>
          </p:nvSpPr>
          <p:spPr bwMode="auto">
            <a:xfrm>
              <a:off x="3554" y="1075"/>
              <a:ext cx="377" cy="239"/>
            </a:xfrm>
            <a:custGeom>
              <a:avLst/>
              <a:gdLst>
                <a:gd name="T0" fmla="*/ 42 w 377"/>
                <a:gd name="T1" fmla="*/ 239 h 239"/>
                <a:gd name="T2" fmla="*/ 335 w 377"/>
                <a:gd name="T3" fmla="*/ 146 h 239"/>
                <a:gd name="T4" fmla="*/ 342 w 377"/>
                <a:gd name="T5" fmla="*/ 47 h 239"/>
                <a:gd name="T6" fmla="*/ 0 w 377"/>
                <a:gd name="T7" fmla="*/ 0 h 23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77"/>
                <a:gd name="T13" fmla="*/ 0 h 239"/>
                <a:gd name="T14" fmla="*/ 377 w 377"/>
                <a:gd name="T15" fmla="*/ 239 h 23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77" h="239">
                  <a:moveTo>
                    <a:pt x="42" y="239"/>
                  </a:moveTo>
                  <a:cubicBezTo>
                    <a:pt x="89" y="224"/>
                    <a:pt x="285" y="178"/>
                    <a:pt x="335" y="146"/>
                  </a:cubicBezTo>
                  <a:cubicBezTo>
                    <a:pt x="372" y="115"/>
                    <a:pt x="377" y="75"/>
                    <a:pt x="342" y="47"/>
                  </a:cubicBezTo>
                  <a:cubicBezTo>
                    <a:pt x="286" y="23"/>
                    <a:pt x="71" y="10"/>
                    <a:pt x="0" y="0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864" name="Freeform 868"/>
            <p:cNvSpPr>
              <a:spLocks/>
            </p:cNvSpPr>
            <p:nvPr/>
          </p:nvSpPr>
          <p:spPr bwMode="auto">
            <a:xfrm>
              <a:off x="3646" y="997"/>
              <a:ext cx="660" cy="336"/>
            </a:xfrm>
            <a:custGeom>
              <a:avLst/>
              <a:gdLst>
                <a:gd name="T0" fmla="*/ 549 w 646"/>
                <a:gd name="T1" fmla="*/ 3630 h 300"/>
                <a:gd name="T2" fmla="*/ 783 w 646"/>
                <a:gd name="T3" fmla="*/ 3065 h 300"/>
                <a:gd name="T4" fmla="*/ 973 w 646"/>
                <a:gd name="T5" fmla="*/ 2316 h 300"/>
                <a:gd name="T6" fmla="*/ 1004 w 646"/>
                <a:gd name="T7" fmla="*/ 1296 h 300"/>
                <a:gd name="T8" fmla="*/ 736 w 646"/>
                <a:gd name="T9" fmla="*/ 724 h 300"/>
                <a:gd name="T10" fmla="*/ 0 w 646"/>
                <a:gd name="T11" fmla="*/ 0 h 3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46"/>
                <a:gd name="T19" fmla="*/ 0 h 300"/>
                <a:gd name="T20" fmla="*/ 646 w 646"/>
                <a:gd name="T21" fmla="*/ 300 h 3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46" h="300">
                  <a:moveTo>
                    <a:pt x="343" y="300"/>
                  </a:moveTo>
                  <a:cubicBezTo>
                    <a:pt x="367" y="292"/>
                    <a:pt x="443" y="272"/>
                    <a:pt x="487" y="254"/>
                  </a:cubicBezTo>
                  <a:cubicBezTo>
                    <a:pt x="531" y="236"/>
                    <a:pt x="584" y="216"/>
                    <a:pt x="607" y="191"/>
                  </a:cubicBezTo>
                  <a:cubicBezTo>
                    <a:pt x="628" y="173"/>
                    <a:pt x="646" y="125"/>
                    <a:pt x="627" y="107"/>
                  </a:cubicBezTo>
                  <a:cubicBezTo>
                    <a:pt x="603" y="85"/>
                    <a:pt x="563" y="79"/>
                    <a:pt x="459" y="61"/>
                  </a:cubicBezTo>
                  <a:cubicBezTo>
                    <a:pt x="355" y="43"/>
                    <a:pt x="76" y="10"/>
                    <a:pt x="0" y="0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865" name="Freeform 869"/>
            <p:cNvSpPr>
              <a:spLocks/>
            </p:cNvSpPr>
            <p:nvPr/>
          </p:nvSpPr>
          <p:spPr bwMode="auto">
            <a:xfrm>
              <a:off x="4116" y="955"/>
              <a:ext cx="630" cy="397"/>
            </a:xfrm>
            <a:custGeom>
              <a:avLst/>
              <a:gdLst>
                <a:gd name="T0" fmla="*/ 320 w 630"/>
                <a:gd name="T1" fmla="*/ 397 h 397"/>
                <a:gd name="T2" fmla="*/ 468 w 630"/>
                <a:gd name="T3" fmla="*/ 345 h 397"/>
                <a:gd name="T4" fmla="*/ 590 w 630"/>
                <a:gd name="T5" fmla="*/ 275 h 397"/>
                <a:gd name="T6" fmla="*/ 611 w 630"/>
                <a:gd name="T7" fmla="*/ 181 h 397"/>
                <a:gd name="T8" fmla="*/ 439 w 630"/>
                <a:gd name="T9" fmla="*/ 129 h 397"/>
                <a:gd name="T10" fmla="*/ 0 w 630"/>
                <a:gd name="T11" fmla="*/ 0 h 39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30"/>
                <a:gd name="T19" fmla="*/ 0 h 397"/>
                <a:gd name="T20" fmla="*/ 630 w 630"/>
                <a:gd name="T21" fmla="*/ 397 h 39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30" h="397">
                  <a:moveTo>
                    <a:pt x="320" y="397"/>
                  </a:moveTo>
                  <a:cubicBezTo>
                    <a:pt x="345" y="388"/>
                    <a:pt x="423" y="366"/>
                    <a:pt x="468" y="345"/>
                  </a:cubicBezTo>
                  <a:cubicBezTo>
                    <a:pt x="513" y="325"/>
                    <a:pt x="567" y="303"/>
                    <a:pt x="590" y="275"/>
                  </a:cubicBezTo>
                  <a:cubicBezTo>
                    <a:pt x="612" y="255"/>
                    <a:pt x="630" y="201"/>
                    <a:pt x="611" y="181"/>
                  </a:cubicBezTo>
                  <a:cubicBezTo>
                    <a:pt x="586" y="156"/>
                    <a:pt x="541" y="159"/>
                    <a:pt x="439" y="129"/>
                  </a:cubicBezTo>
                  <a:cubicBezTo>
                    <a:pt x="337" y="99"/>
                    <a:pt x="91" y="27"/>
                    <a:pt x="0" y="0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2591" name="Group 870"/>
          <p:cNvGrpSpPr>
            <a:grpSpLocks/>
          </p:cNvGrpSpPr>
          <p:nvPr/>
        </p:nvGrpSpPr>
        <p:grpSpPr bwMode="auto">
          <a:xfrm>
            <a:off x="5541963" y="1539875"/>
            <a:ext cx="519112" cy="128588"/>
            <a:chOff x="2199" y="955"/>
            <a:chExt cx="2547" cy="506"/>
          </a:xfrm>
        </p:grpSpPr>
        <p:sp>
          <p:nvSpPr>
            <p:cNvPr id="22854" name="Freeform 871"/>
            <p:cNvSpPr>
              <a:spLocks/>
            </p:cNvSpPr>
            <p:nvPr/>
          </p:nvSpPr>
          <p:spPr bwMode="auto">
            <a:xfrm>
              <a:off x="2199" y="1166"/>
              <a:ext cx="260" cy="281"/>
            </a:xfrm>
            <a:custGeom>
              <a:avLst/>
              <a:gdLst>
                <a:gd name="T0" fmla="*/ 260 w 260"/>
                <a:gd name="T1" fmla="*/ 0 h 281"/>
                <a:gd name="T2" fmla="*/ 42 w 260"/>
                <a:gd name="T3" fmla="*/ 112 h 281"/>
                <a:gd name="T4" fmla="*/ 35 w 260"/>
                <a:gd name="T5" fmla="*/ 211 h 281"/>
                <a:gd name="T6" fmla="*/ 253 w 260"/>
                <a:gd name="T7" fmla="*/ 281 h 28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60"/>
                <a:gd name="T13" fmla="*/ 0 h 281"/>
                <a:gd name="T14" fmla="*/ 260 w 260"/>
                <a:gd name="T15" fmla="*/ 281 h 28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60" h="281">
                  <a:moveTo>
                    <a:pt x="260" y="0"/>
                  </a:moveTo>
                  <a:cubicBezTo>
                    <a:pt x="224" y="19"/>
                    <a:pt x="79" y="77"/>
                    <a:pt x="42" y="112"/>
                  </a:cubicBezTo>
                  <a:cubicBezTo>
                    <a:pt x="5" y="143"/>
                    <a:pt x="0" y="183"/>
                    <a:pt x="35" y="211"/>
                  </a:cubicBezTo>
                  <a:cubicBezTo>
                    <a:pt x="70" y="239"/>
                    <a:pt x="208" y="266"/>
                    <a:pt x="253" y="281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855" name="Freeform 872"/>
            <p:cNvSpPr>
              <a:spLocks/>
            </p:cNvSpPr>
            <p:nvPr/>
          </p:nvSpPr>
          <p:spPr bwMode="auto">
            <a:xfrm>
              <a:off x="2482" y="1040"/>
              <a:ext cx="900" cy="421"/>
            </a:xfrm>
            <a:custGeom>
              <a:avLst/>
              <a:gdLst>
                <a:gd name="T0" fmla="*/ 531 w 900"/>
                <a:gd name="T1" fmla="*/ 0 h 421"/>
                <a:gd name="T2" fmla="*/ 279 w 900"/>
                <a:gd name="T3" fmla="*/ 77 h 421"/>
                <a:gd name="T4" fmla="*/ 68 w 900"/>
                <a:gd name="T5" fmla="*/ 182 h 421"/>
                <a:gd name="T6" fmla="*/ 33 w 900"/>
                <a:gd name="T7" fmla="*/ 323 h 421"/>
                <a:gd name="T8" fmla="*/ 328 w 900"/>
                <a:gd name="T9" fmla="*/ 400 h 421"/>
                <a:gd name="T10" fmla="*/ 812 w 900"/>
                <a:gd name="T11" fmla="*/ 421 h 421"/>
                <a:gd name="T12" fmla="*/ 855 w 900"/>
                <a:gd name="T13" fmla="*/ 400 h 42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00"/>
                <a:gd name="T22" fmla="*/ 0 h 421"/>
                <a:gd name="T23" fmla="*/ 900 w 900"/>
                <a:gd name="T24" fmla="*/ 421 h 42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00" h="421">
                  <a:moveTo>
                    <a:pt x="531" y="0"/>
                  </a:moveTo>
                  <a:cubicBezTo>
                    <a:pt x="489" y="13"/>
                    <a:pt x="356" y="47"/>
                    <a:pt x="279" y="77"/>
                  </a:cubicBezTo>
                  <a:cubicBezTo>
                    <a:pt x="202" y="107"/>
                    <a:pt x="109" y="141"/>
                    <a:pt x="68" y="182"/>
                  </a:cubicBezTo>
                  <a:cubicBezTo>
                    <a:pt x="31" y="213"/>
                    <a:pt x="0" y="292"/>
                    <a:pt x="33" y="323"/>
                  </a:cubicBezTo>
                  <a:cubicBezTo>
                    <a:pt x="76" y="359"/>
                    <a:pt x="198" y="384"/>
                    <a:pt x="328" y="400"/>
                  </a:cubicBezTo>
                  <a:cubicBezTo>
                    <a:pt x="458" y="416"/>
                    <a:pt x="724" y="421"/>
                    <a:pt x="812" y="421"/>
                  </a:cubicBezTo>
                  <a:cubicBezTo>
                    <a:pt x="900" y="421"/>
                    <a:pt x="846" y="404"/>
                    <a:pt x="855" y="400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856" name="Freeform 873"/>
            <p:cNvSpPr>
              <a:spLocks/>
            </p:cNvSpPr>
            <p:nvPr/>
          </p:nvSpPr>
          <p:spPr bwMode="auto">
            <a:xfrm>
              <a:off x="2782" y="1068"/>
              <a:ext cx="428" cy="269"/>
            </a:xfrm>
            <a:custGeom>
              <a:avLst/>
              <a:gdLst>
                <a:gd name="T0" fmla="*/ 428 w 428"/>
                <a:gd name="T1" fmla="*/ 0 h 269"/>
                <a:gd name="T2" fmla="*/ 217 w 428"/>
                <a:gd name="T3" fmla="*/ 35 h 269"/>
                <a:gd name="T4" fmla="*/ 21 w 428"/>
                <a:gd name="T5" fmla="*/ 140 h 269"/>
                <a:gd name="T6" fmla="*/ 91 w 428"/>
                <a:gd name="T7" fmla="*/ 246 h 269"/>
                <a:gd name="T8" fmla="*/ 231 w 428"/>
                <a:gd name="T9" fmla="*/ 267 h 269"/>
                <a:gd name="T10" fmla="*/ 414 w 428"/>
                <a:gd name="T11" fmla="*/ 260 h 26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28"/>
                <a:gd name="T19" fmla="*/ 0 h 269"/>
                <a:gd name="T20" fmla="*/ 428 w 428"/>
                <a:gd name="T21" fmla="*/ 269 h 26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28" h="269">
                  <a:moveTo>
                    <a:pt x="428" y="0"/>
                  </a:moveTo>
                  <a:cubicBezTo>
                    <a:pt x="428" y="0"/>
                    <a:pt x="217" y="35"/>
                    <a:pt x="217" y="35"/>
                  </a:cubicBezTo>
                  <a:cubicBezTo>
                    <a:pt x="217" y="35"/>
                    <a:pt x="42" y="105"/>
                    <a:pt x="21" y="140"/>
                  </a:cubicBezTo>
                  <a:cubicBezTo>
                    <a:pt x="0" y="175"/>
                    <a:pt x="14" y="217"/>
                    <a:pt x="91" y="246"/>
                  </a:cubicBezTo>
                  <a:cubicBezTo>
                    <a:pt x="126" y="267"/>
                    <a:pt x="177" y="265"/>
                    <a:pt x="231" y="267"/>
                  </a:cubicBezTo>
                  <a:cubicBezTo>
                    <a:pt x="285" y="269"/>
                    <a:pt x="376" y="262"/>
                    <a:pt x="414" y="260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857" name="Freeform 874"/>
            <p:cNvSpPr>
              <a:spLocks/>
            </p:cNvSpPr>
            <p:nvPr/>
          </p:nvSpPr>
          <p:spPr bwMode="auto">
            <a:xfrm>
              <a:off x="3554" y="1075"/>
              <a:ext cx="377" cy="239"/>
            </a:xfrm>
            <a:custGeom>
              <a:avLst/>
              <a:gdLst>
                <a:gd name="T0" fmla="*/ 42 w 377"/>
                <a:gd name="T1" fmla="*/ 239 h 239"/>
                <a:gd name="T2" fmla="*/ 335 w 377"/>
                <a:gd name="T3" fmla="*/ 146 h 239"/>
                <a:gd name="T4" fmla="*/ 342 w 377"/>
                <a:gd name="T5" fmla="*/ 47 h 239"/>
                <a:gd name="T6" fmla="*/ 0 w 377"/>
                <a:gd name="T7" fmla="*/ 0 h 23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77"/>
                <a:gd name="T13" fmla="*/ 0 h 239"/>
                <a:gd name="T14" fmla="*/ 377 w 377"/>
                <a:gd name="T15" fmla="*/ 239 h 23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77" h="239">
                  <a:moveTo>
                    <a:pt x="42" y="239"/>
                  </a:moveTo>
                  <a:cubicBezTo>
                    <a:pt x="89" y="224"/>
                    <a:pt x="285" y="178"/>
                    <a:pt x="335" y="146"/>
                  </a:cubicBezTo>
                  <a:cubicBezTo>
                    <a:pt x="372" y="115"/>
                    <a:pt x="377" y="75"/>
                    <a:pt x="342" y="47"/>
                  </a:cubicBezTo>
                  <a:cubicBezTo>
                    <a:pt x="286" y="23"/>
                    <a:pt x="71" y="10"/>
                    <a:pt x="0" y="0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858" name="Freeform 875"/>
            <p:cNvSpPr>
              <a:spLocks/>
            </p:cNvSpPr>
            <p:nvPr/>
          </p:nvSpPr>
          <p:spPr bwMode="auto">
            <a:xfrm>
              <a:off x="3646" y="997"/>
              <a:ext cx="660" cy="336"/>
            </a:xfrm>
            <a:custGeom>
              <a:avLst/>
              <a:gdLst>
                <a:gd name="T0" fmla="*/ 549 w 646"/>
                <a:gd name="T1" fmla="*/ 3630 h 300"/>
                <a:gd name="T2" fmla="*/ 783 w 646"/>
                <a:gd name="T3" fmla="*/ 3065 h 300"/>
                <a:gd name="T4" fmla="*/ 973 w 646"/>
                <a:gd name="T5" fmla="*/ 2316 h 300"/>
                <a:gd name="T6" fmla="*/ 1004 w 646"/>
                <a:gd name="T7" fmla="*/ 1296 h 300"/>
                <a:gd name="T8" fmla="*/ 736 w 646"/>
                <a:gd name="T9" fmla="*/ 724 h 300"/>
                <a:gd name="T10" fmla="*/ 0 w 646"/>
                <a:gd name="T11" fmla="*/ 0 h 3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46"/>
                <a:gd name="T19" fmla="*/ 0 h 300"/>
                <a:gd name="T20" fmla="*/ 646 w 646"/>
                <a:gd name="T21" fmla="*/ 300 h 3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46" h="300">
                  <a:moveTo>
                    <a:pt x="343" y="300"/>
                  </a:moveTo>
                  <a:cubicBezTo>
                    <a:pt x="367" y="292"/>
                    <a:pt x="443" y="272"/>
                    <a:pt x="487" y="254"/>
                  </a:cubicBezTo>
                  <a:cubicBezTo>
                    <a:pt x="531" y="236"/>
                    <a:pt x="584" y="216"/>
                    <a:pt x="607" y="191"/>
                  </a:cubicBezTo>
                  <a:cubicBezTo>
                    <a:pt x="628" y="173"/>
                    <a:pt x="646" y="125"/>
                    <a:pt x="627" y="107"/>
                  </a:cubicBezTo>
                  <a:cubicBezTo>
                    <a:pt x="603" y="85"/>
                    <a:pt x="563" y="79"/>
                    <a:pt x="459" y="61"/>
                  </a:cubicBezTo>
                  <a:cubicBezTo>
                    <a:pt x="355" y="43"/>
                    <a:pt x="76" y="10"/>
                    <a:pt x="0" y="0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859" name="Freeform 876"/>
            <p:cNvSpPr>
              <a:spLocks/>
            </p:cNvSpPr>
            <p:nvPr/>
          </p:nvSpPr>
          <p:spPr bwMode="auto">
            <a:xfrm>
              <a:off x="4116" y="955"/>
              <a:ext cx="630" cy="397"/>
            </a:xfrm>
            <a:custGeom>
              <a:avLst/>
              <a:gdLst>
                <a:gd name="T0" fmla="*/ 320 w 630"/>
                <a:gd name="T1" fmla="*/ 397 h 397"/>
                <a:gd name="T2" fmla="*/ 468 w 630"/>
                <a:gd name="T3" fmla="*/ 345 h 397"/>
                <a:gd name="T4" fmla="*/ 590 w 630"/>
                <a:gd name="T5" fmla="*/ 275 h 397"/>
                <a:gd name="T6" fmla="*/ 611 w 630"/>
                <a:gd name="T7" fmla="*/ 181 h 397"/>
                <a:gd name="T8" fmla="*/ 439 w 630"/>
                <a:gd name="T9" fmla="*/ 129 h 397"/>
                <a:gd name="T10" fmla="*/ 0 w 630"/>
                <a:gd name="T11" fmla="*/ 0 h 39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30"/>
                <a:gd name="T19" fmla="*/ 0 h 397"/>
                <a:gd name="T20" fmla="*/ 630 w 630"/>
                <a:gd name="T21" fmla="*/ 397 h 39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30" h="397">
                  <a:moveTo>
                    <a:pt x="320" y="397"/>
                  </a:moveTo>
                  <a:cubicBezTo>
                    <a:pt x="345" y="388"/>
                    <a:pt x="423" y="366"/>
                    <a:pt x="468" y="345"/>
                  </a:cubicBezTo>
                  <a:cubicBezTo>
                    <a:pt x="513" y="325"/>
                    <a:pt x="567" y="303"/>
                    <a:pt x="590" y="275"/>
                  </a:cubicBezTo>
                  <a:cubicBezTo>
                    <a:pt x="612" y="255"/>
                    <a:pt x="630" y="201"/>
                    <a:pt x="611" y="181"/>
                  </a:cubicBezTo>
                  <a:cubicBezTo>
                    <a:pt x="586" y="156"/>
                    <a:pt x="541" y="159"/>
                    <a:pt x="439" y="129"/>
                  </a:cubicBezTo>
                  <a:cubicBezTo>
                    <a:pt x="337" y="99"/>
                    <a:pt x="91" y="27"/>
                    <a:pt x="0" y="0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2592" name="Line 877"/>
          <p:cNvSpPr>
            <a:spLocks noChangeShapeType="1"/>
          </p:cNvSpPr>
          <p:nvPr/>
        </p:nvSpPr>
        <p:spPr bwMode="auto">
          <a:xfrm flipH="1" flipV="1">
            <a:off x="5626100" y="2027238"/>
            <a:ext cx="39688" cy="63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grpSp>
        <p:nvGrpSpPr>
          <p:cNvPr id="22593" name="Group 885"/>
          <p:cNvGrpSpPr>
            <a:grpSpLocks/>
          </p:cNvGrpSpPr>
          <p:nvPr/>
        </p:nvGrpSpPr>
        <p:grpSpPr bwMode="auto">
          <a:xfrm>
            <a:off x="5392738" y="3527425"/>
            <a:ext cx="519112" cy="128588"/>
            <a:chOff x="2199" y="955"/>
            <a:chExt cx="2547" cy="506"/>
          </a:xfrm>
        </p:grpSpPr>
        <p:sp>
          <p:nvSpPr>
            <p:cNvPr id="22848" name="Freeform 886"/>
            <p:cNvSpPr>
              <a:spLocks/>
            </p:cNvSpPr>
            <p:nvPr/>
          </p:nvSpPr>
          <p:spPr bwMode="auto">
            <a:xfrm>
              <a:off x="2199" y="1166"/>
              <a:ext cx="260" cy="281"/>
            </a:xfrm>
            <a:custGeom>
              <a:avLst/>
              <a:gdLst>
                <a:gd name="T0" fmla="*/ 260 w 260"/>
                <a:gd name="T1" fmla="*/ 0 h 281"/>
                <a:gd name="T2" fmla="*/ 42 w 260"/>
                <a:gd name="T3" fmla="*/ 112 h 281"/>
                <a:gd name="T4" fmla="*/ 35 w 260"/>
                <a:gd name="T5" fmla="*/ 211 h 281"/>
                <a:gd name="T6" fmla="*/ 253 w 260"/>
                <a:gd name="T7" fmla="*/ 281 h 28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60"/>
                <a:gd name="T13" fmla="*/ 0 h 281"/>
                <a:gd name="T14" fmla="*/ 260 w 260"/>
                <a:gd name="T15" fmla="*/ 281 h 28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60" h="281">
                  <a:moveTo>
                    <a:pt x="260" y="0"/>
                  </a:moveTo>
                  <a:cubicBezTo>
                    <a:pt x="224" y="19"/>
                    <a:pt x="79" y="77"/>
                    <a:pt x="42" y="112"/>
                  </a:cubicBezTo>
                  <a:cubicBezTo>
                    <a:pt x="5" y="143"/>
                    <a:pt x="0" y="183"/>
                    <a:pt x="35" y="211"/>
                  </a:cubicBezTo>
                  <a:cubicBezTo>
                    <a:pt x="70" y="239"/>
                    <a:pt x="208" y="266"/>
                    <a:pt x="253" y="281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849" name="Freeform 887"/>
            <p:cNvSpPr>
              <a:spLocks/>
            </p:cNvSpPr>
            <p:nvPr/>
          </p:nvSpPr>
          <p:spPr bwMode="auto">
            <a:xfrm>
              <a:off x="2482" y="1040"/>
              <a:ext cx="900" cy="421"/>
            </a:xfrm>
            <a:custGeom>
              <a:avLst/>
              <a:gdLst>
                <a:gd name="T0" fmla="*/ 531 w 900"/>
                <a:gd name="T1" fmla="*/ 0 h 421"/>
                <a:gd name="T2" fmla="*/ 279 w 900"/>
                <a:gd name="T3" fmla="*/ 77 h 421"/>
                <a:gd name="T4" fmla="*/ 68 w 900"/>
                <a:gd name="T5" fmla="*/ 182 h 421"/>
                <a:gd name="T6" fmla="*/ 33 w 900"/>
                <a:gd name="T7" fmla="*/ 323 h 421"/>
                <a:gd name="T8" fmla="*/ 328 w 900"/>
                <a:gd name="T9" fmla="*/ 400 h 421"/>
                <a:gd name="T10" fmla="*/ 812 w 900"/>
                <a:gd name="T11" fmla="*/ 421 h 421"/>
                <a:gd name="T12" fmla="*/ 855 w 900"/>
                <a:gd name="T13" fmla="*/ 400 h 42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00"/>
                <a:gd name="T22" fmla="*/ 0 h 421"/>
                <a:gd name="T23" fmla="*/ 900 w 900"/>
                <a:gd name="T24" fmla="*/ 421 h 42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00" h="421">
                  <a:moveTo>
                    <a:pt x="531" y="0"/>
                  </a:moveTo>
                  <a:cubicBezTo>
                    <a:pt x="489" y="13"/>
                    <a:pt x="356" y="47"/>
                    <a:pt x="279" y="77"/>
                  </a:cubicBezTo>
                  <a:cubicBezTo>
                    <a:pt x="202" y="107"/>
                    <a:pt x="109" y="141"/>
                    <a:pt x="68" y="182"/>
                  </a:cubicBezTo>
                  <a:cubicBezTo>
                    <a:pt x="31" y="213"/>
                    <a:pt x="0" y="292"/>
                    <a:pt x="33" y="323"/>
                  </a:cubicBezTo>
                  <a:cubicBezTo>
                    <a:pt x="76" y="359"/>
                    <a:pt x="198" y="384"/>
                    <a:pt x="328" y="400"/>
                  </a:cubicBezTo>
                  <a:cubicBezTo>
                    <a:pt x="458" y="416"/>
                    <a:pt x="724" y="421"/>
                    <a:pt x="812" y="421"/>
                  </a:cubicBezTo>
                  <a:cubicBezTo>
                    <a:pt x="900" y="421"/>
                    <a:pt x="846" y="404"/>
                    <a:pt x="855" y="400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850" name="Freeform 888"/>
            <p:cNvSpPr>
              <a:spLocks/>
            </p:cNvSpPr>
            <p:nvPr/>
          </p:nvSpPr>
          <p:spPr bwMode="auto">
            <a:xfrm>
              <a:off x="2782" y="1068"/>
              <a:ext cx="428" cy="269"/>
            </a:xfrm>
            <a:custGeom>
              <a:avLst/>
              <a:gdLst>
                <a:gd name="T0" fmla="*/ 428 w 428"/>
                <a:gd name="T1" fmla="*/ 0 h 269"/>
                <a:gd name="T2" fmla="*/ 217 w 428"/>
                <a:gd name="T3" fmla="*/ 35 h 269"/>
                <a:gd name="T4" fmla="*/ 21 w 428"/>
                <a:gd name="T5" fmla="*/ 140 h 269"/>
                <a:gd name="T6" fmla="*/ 91 w 428"/>
                <a:gd name="T7" fmla="*/ 246 h 269"/>
                <a:gd name="T8" fmla="*/ 231 w 428"/>
                <a:gd name="T9" fmla="*/ 267 h 269"/>
                <a:gd name="T10" fmla="*/ 414 w 428"/>
                <a:gd name="T11" fmla="*/ 260 h 26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28"/>
                <a:gd name="T19" fmla="*/ 0 h 269"/>
                <a:gd name="T20" fmla="*/ 428 w 428"/>
                <a:gd name="T21" fmla="*/ 269 h 26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28" h="269">
                  <a:moveTo>
                    <a:pt x="428" y="0"/>
                  </a:moveTo>
                  <a:cubicBezTo>
                    <a:pt x="428" y="0"/>
                    <a:pt x="217" y="35"/>
                    <a:pt x="217" y="35"/>
                  </a:cubicBezTo>
                  <a:cubicBezTo>
                    <a:pt x="217" y="35"/>
                    <a:pt x="42" y="105"/>
                    <a:pt x="21" y="140"/>
                  </a:cubicBezTo>
                  <a:cubicBezTo>
                    <a:pt x="0" y="175"/>
                    <a:pt x="14" y="217"/>
                    <a:pt x="91" y="246"/>
                  </a:cubicBezTo>
                  <a:cubicBezTo>
                    <a:pt x="126" y="267"/>
                    <a:pt x="177" y="265"/>
                    <a:pt x="231" y="267"/>
                  </a:cubicBezTo>
                  <a:cubicBezTo>
                    <a:pt x="285" y="269"/>
                    <a:pt x="376" y="262"/>
                    <a:pt x="414" y="260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851" name="Freeform 889"/>
            <p:cNvSpPr>
              <a:spLocks/>
            </p:cNvSpPr>
            <p:nvPr/>
          </p:nvSpPr>
          <p:spPr bwMode="auto">
            <a:xfrm>
              <a:off x="3554" y="1075"/>
              <a:ext cx="377" cy="239"/>
            </a:xfrm>
            <a:custGeom>
              <a:avLst/>
              <a:gdLst>
                <a:gd name="T0" fmla="*/ 42 w 377"/>
                <a:gd name="T1" fmla="*/ 239 h 239"/>
                <a:gd name="T2" fmla="*/ 335 w 377"/>
                <a:gd name="T3" fmla="*/ 146 h 239"/>
                <a:gd name="T4" fmla="*/ 342 w 377"/>
                <a:gd name="T5" fmla="*/ 47 h 239"/>
                <a:gd name="T6" fmla="*/ 0 w 377"/>
                <a:gd name="T7" fmla="*/ 0 h 23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77"/>
                <a:gd name="T13" fmla="*/ 0 h 239"/>
                <a:gd name="T14" fmla="*/ 377 w 377"/>
                <a:gd name="T15" fmla="*/ 239 h 23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77" h="239">
                  <a:moveTo>
                    <a:pt x="42" y="239"/>
                  </a:moveTo>
                  <a:cubicBezTo>
                    <a:pt x="89" y="224"/>
                    <a:pt x="285" y="178"/>
                    <a:pt x="335" y="146"/>
                  </a:cubicBezTo>
                  <a:cubicBezTo>
                    <a:pt x="372" y="115"/>
                    <a:pt x="377" y="75"/>
                    <a:pt x="342" y="47"/>
                  </a:cubicBezTo>
                  <a:cubicBezTo>
                    <a:pt x="286" y="23"/>
                    <a:pt x="71" y="10"/>
                    <a:pt x="0" y="0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852" name="Freeform 890"/>
            <p:cNvSpPr>
              <a:spLocks/>
            </p:cNvSpPr>
            <p:nvPr/>
          </p:nvSpPr>
          <p:spPr bwMode="auto">
            <a:xfrm>
              <a:off x="3646" y="997"/>
              <a:ext cx="660" cy="336"/>
            </a:xfrm>
            <a:custGeom>
              <a:avLst/>
              <a:gdLst>
                <a:gd name="T0" fmla="*/ 549 w 646"/>
                <a:gd name="T1" fmla="*/ 3630 h 300"/>
                <a:gd name="T2" fmla="*/ 783 w 646"/>
                <a:gd name="T3" fmla="*/ 3065 h 300"/>
                <a:gd name="T4" fmla="*/ 973 w 646"/>
                <a:gd name="T5" fmla="*/ 2316 h 300"/>
                <a:gd name="T6" fmla="*/ 1004 w 646"/>
                <a:gd name="T7" fmla="*/ 1296 h 300"/>
                <a:gd name="T8" fmla="*/ 736 w 646"/>
                <a:gd name="T9" fmla="*/ 724 h 300"/>
                <a:gd name="T10" fmla="*/ 0 w 646"/>
                <a:gd name="T11" fmla="*/ 0 h 3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46"/>
                <a:gd name="T19" fmla="*/ 0 h 300"/>
                <a:gd name="T20" fmla="*/ 646 w 646"/>
                <a:gd name="T21" fmla="*/ 300 h 3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46" h="300">
                  <a:moveTo>
                    <a:pt x="343" y="300"/>
                  </a:moveTo>
                  <a:cubicBezTo>
                    <a:pt x="367" y="292"/>
                    <a:pt x="443" y="272"/>
                    <a:pt x="487" y="254"/>
                  </a:cubicBezTo>
                  <a:cubicBezTo>
                    <a:pt x="531" y="236"/>
                    <a:pt x="584" y="216"/>
                    <a:pt x="607" y="191"/>
                  </a:cubicBezTo>
                  <a:cubicBezTo>
                    <a:pt x="628" y="173"/>
                    <a:pt x="646" y="125"/>
                    <a:pt x="627" y="107"/>
                  </a:cubicBezTo>
                  <a:cubicBezTo>
                    <a:pt x="603" y="85"/>
                    <a:pt x="563" y="79"/>
                    <a:pt x="459" y="61"/>
                  </a:cubicBezTo>
                  <a:cubicBezTo>
                    <a:pt x="355" y="43"/>
                    <a:pt x="76" y="10"/>
                    <a:pt x="0" y="0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853" name="Freeform 891"/>
            <p:cNvSpPr>
              <a:spLocks/>
            </p:cNvSpPr>
            <p:nvPr/>
          </p:nvSpPr>
          <p:spPr bwMode="auto">
            <a:xfrm>
              <a:off x="4116" y="955"/>
              <a:ext cx="630" cy="397"/>
            </a:xfrm>
            <a:custGeom>
              <a:avLst/>
              <a:gdLst>
                <a:gd name="T0" fmla="*/ 320 w 630"/>
                <a:gd name="T1" fmla="*/ 397 h 397"/>
                <a:gd name="T2" fmla="*/ 468 w 630"/>
                <a:gd name="T3" fmla="*/ 345 h 397"/>
                <a:gd name="T4" fmla="*/ 590 w 630"/>
                <a:gd name="T5" fmla="*/ 275 h 397"/>
                <a:gd name="T6" fmla="*/ 611 w 630"/>
                <a:gd name="T7" fmla="*/ 181 h 397"/>
                <a:gd name="T8" fmla="*/ 439 w 630"/>
                <a:gd name="T9" fmla="*/ 129 h 397"/>
                <a:gd name="T10" fmla="*/ 0 w 630"/>
                <a:gd name="T11" fmla="*/ 0 h 39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30"/>
                <a:gd name="T19" fmla="*/ 0 h 397"/>
                <a:gd name="T20" fmla="*/ 630 w 630"/>
                <a:gd name="T21" fmla="*/ 397 h 39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30" h="397">
                  <a:moveTo>
                    <a:pt x="320" y="397"/>
                  </a:moveTo>
                  <a:cubicBezTo>
                    <a:pt x="345" y="388"/>
                    <a:pt x="423" y="366"/>
                    <a:pt x="468" y="345"/>
                  </a:cubicBezTo>
                  <a:cubicBezTo>
                    <a:pt x="513" y="325"/>
                    <a:pt x="567" y="303"/>
                    <a:pt x="590" y="275"/>
                  </a:cubicBezTo>
                  <a:cubicBezTo>
                    <a:pt x="612" y="255"/>
                    <a:pt x="630" y="201"/>
                    <a:pt x="611" y="181"/>
                  </a:cubicBezTo>
                  <a:cubicBezTo>
                    <a:pt x="586" y="156"/>
                    <a:pt x="541" y="159"/>
                    <a:pt x="439" y="129"/>
                  </a:cubicBezTo>
                  <a:cubicBezTo>
                    <a:pt x="337" y="99"/>
                    <a:pt x="91" y="27"/>
                    <a:pt x="0" y="0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2594" name="Line 892"/>
          <p:cNvSpPr>
            <a:spLocks noChangeShapeType="1"/>
          </p:cNvSpPr>
          <p:nvPr/>
        </p:nvSpPr>
        <p:spPr bwMode="auto">
          <a:xfrm>
            <a:off x="5778500" y="3119438"/>
            <a:ext cx="20638" cy="555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grpSp>
        <p:nvGrpSpPr>
          <p:cNvPr id="22595" name="Group 893"/>
          <p:cNvGrpSpPr>
            <a:grpSpLocks/>
          </p:cNvGrpSpPr>
          <p:nvPr/>
        </p:nvGrpSpPr>
        <p:grpSpPr bwMode="auto">
          <a:xfrm>
            <a:off x="7007225" y="5005388"/>
            <a:ext cx="519113" cy="128587"/>
            <a:chOff x="2199" y="955"/>
            <a:chExt cx="2547" cy="506"/>
          </a:xfrm>
        </p:grpSpPr>
        <p:sp>
          <p:nvSpPr>
            <p:cNvPr id="22842" name="Freeform 894"/>
            <p:cNvSpPr>
              <a:spLocks/>
            </p:cNvSpPr>
            <p:nvPr/>
          </p:nvSpPr>
          <p:spPr bwMode="auto">
            <a:xfrm>
              <a:off x="2199" y="1166"/>
              <a:ext cx="260" cy="281"/>
            </a:xfrm>
            <a:custGeom>
              <a:avLst/>
              <a:gdLst>
                <a:gd name="T0" fmla="*/ 260 w 260"/>
                <a:gd name="T1" fmla="*/ 0 h 281"/>
                <a:gd name="T2" fmla="*/ 42 w 260"/>
                <a:gd name="T3" fmla="*/ 112 h 281"/>
                <a:gd name="T4" fmla="*/ 35 w 260"/>
                <a:gd name="T5" fmla="*/ 211 h 281"/>
                <a:gd name="T6" fmla="*/ 253 w 260"/>
                <a:gd name="T7" fmla="*/ 281 h 28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60"/>
                <a:gd name="T13" fmla="*/ 0 h 281"/>
                <a:gd name="T14" fmla="*/ 260 w 260"/>
                <a:gd name="T15" fmla="*/ 281 h 28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60" h="281">
                  <a:moveTo>
                    <a:pt x="260" y="0"/>
                  </a:moveTo>
                  <a:cubicBezTo>
                    <a:pt x="224" y="19"/>
                    <a:pt x="79" y="77"/>
                    <a:pt x="42" y="112"/>
                  </a:cubicBezTo>
                  <a:cubicBezTo>
                    <a:pt x="5" y="143"/>
                    <a:pt x="0" y="183"/>
                    <a:pt x="35" y="211"/>
                  </a:cubicBezTo>
                  <a:cubicBezTo>
                    <a:pt x="70" y="239"/>
                    <a:pt x="208" y="266"/>
                    <a:pt x="253" y="281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843" name="Freeform 895"/>
            <p:cNvSpPr>
              <a:spLocks/>
            </p:cNvSpPr>
            <p:nvPr/>
          </p:nvSpPr>
          <p:spPr bwMode="auto">
            <a:xfrm>
              <a:off x="2482" y="1040"/>
              <a:ext cx="900" cy="421"/>
            </a:xfrm>
            <a:custGeom>
              <a:avLst/>
              <a:gdLst>
                <a:gd name="T0" fmla="*/ 531 w 900"/>
                <a:gd name="T1" fmla="*/ 0 h 421"/>
                <a:gd name="T2" fmla="*/ 279 w 900"/>
                <a:gd name="T3" fmla="*/ 77 h 421"/>
                <a:gd name="T4" fmla="*/ 68 w 900"/>
                <a:gd name="T5" fmla="*/ 182 h 421"/>
                <a:gd name="T6" fmla="*/ 33 w 900"/>
                <a:gd name="T7" fmla="*/ 323 h 421"/>
                <a:gd name="T8" fmla="*/ 328 w 900"/>
                <a:gd name="T9" fmla="*/ 400 h 421"/>
                <a:gd name="T10" fmla="*/ 812 w 900"/>
                <a:gd name="T11" fmla="*/ 421 h 421"/>
                <a:gd name="T12" fmla="*/ 855 w 900"/>
                <a:gd name="T13" fmla="*/ 400 h 42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00"/>
                <a:gd name="T22" fmla="*/ 0 h 421"/>
                <a:gd name="T23" fmla="*/ 900 w 900"/>
                <a:gd name="T24" fmla="*/ 421 h 42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00" h="421">
                  <a:moveTo>
                    <a:pt x="531" y="0"/>
                  </a:moveTo>
                  <a:cubicBezTo>
                    <a:pt x="489" y="13"/>
                    <a:pt x="356" y="47"/>
                    <a:pt x="279" y="77"/>
                  </a:cubicBezTo>
                  <a:cubicBezTo>
                    <a:pt x="202" y="107"/>
                    <a:pt x="109" y="141"/>
                    <a:pt x="68" y="182"/>
                  </a:cubicBezTo>
                  <a:cubicBezTo>
                    <a:pt x="31" y="213"/>
                    <a:pt x="0" y="292"/>
                    <a:pt x="33" y="323"/>
                  </a:cubicBezTo>
                  <a:cubicBezTo>
                    <a:pt x="76" y="359"/>
                    <a:pt x="198" y="384"/>
                    <a:pt x="328" y="400"/>
                  </a:cubicBezTo>
                  <a:cubicBezTo>
                    <a:pt x="458" y="416"/>
                    <a:pt x="724" y="421"/>
                    <a:pt x="812" y="421"/>
                  </a:cubicBezTo>
                  <a:cubicBezTo>
                    <a:pt x="900" y="421"/>
                    <a:pt x="846" y="404"/>
                    <a:pt x="855" y="400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844" name="Freeform 896"/>
            <p:cNvSpPr>
              <a:spLocks/>
            </p:cNvSpPr>
            <p:nvPr/>
          </p:nvSpPr>
          <p:spPr bwMode="auto">
            <a:xfrm>
              <a:off x="2782" y="1068"/>
              <a:ext cx="428" cy="269"/>
            </a:xfrm>
            <a:custGeom>
              <a:avLst/>
              <a:gdLst>
                <a:gd name="T0" fmla="*/ 428 w 428"/>
                <a:gd name="T1" fmla="*/ 0 h 269"/>
                <a:gd name="T2" fmla="*/ 217 w 428"/>
                <a:gd name="T3" fmla="*/ 35 h 269"/>
                <a:gd name="T4" fmla="*/ 21 w 428"/>
                <a:gd name="T5" fmla="*/ 140 h 269"/>
                <a:gd name="T6" fmla="*/ 91 w 428"/>
                <a:gd name="T7" fmla="*/ 246 h 269"/>
                <a:gd name="T8" fmla="*/ 231 w 428"/>
                <a:gd name="T9" fmla="*/ 267 h 269"/>
                <a:gd name="T10" fmla="*/ 414 w 428"/>
                <a:gd name="T11" fmla="*/ 260 h 26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28"/>
                <a:gd name="T19" fmla="*/ 0 h 269"/>
                <a:gd name="T20" fmla="*/ 428 w 428"/>
                <a:gd name="T21" fmla="*/ 269 h 26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28" h="269">
                  <a:moveTo>
                    <a:pt x="428" y="0"/>
                  </a:moveTo>
                  <a:cubicBezTo>
                    <a:pt x="428" y="0"/>
                    <a:pt x="217" y="35"/>
                    <a:pt x="217" y="35"/>
                  </a:cubicBezTo>
                  <a:cubicBezTo>
                    <a:pt x="217" y="35"/>
                    <a:pt x="42" y="105"/>
                    <a:pt x="21" y="140"/>
                  </a:cubicBezTo>
                  <a:cubicBezTo>
                    <a:pt x="0" y="175"/>
                    <a:pt x="14" y="217"/>
                    <a:pt x="91" y="246"/>
                  </a:cubicBezTo>
                  <a:cubicBezTo>
                    <a:pt x="126" y="267"/>
                    <a:pt x="177" y="265"/>
                    <a:pt x="231" y="267"/>
                  </a:cubicBezTo>
                  <a:cubicBezTo>
                    <a:pt x="285" y="269"/>
                    <a:pt x="376" y="262"/>
                    <a:pt x="414" y="260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845" name="Freeform 897"/>
            <p:cNvSpPr>
              <a:spLocks/>
            </p:cNvSpPr>
            <p:nvPr/>
          </p:nvSpPr>
          <p:spPr bwMode="auto">
            <a:xfrm>
              <a:off x="3554" y="1075"/>
              <a:ext cx="377" cy="239"/>
            </a:xfrm>
            <a:custGeom>
              <a:avLst/>
              <a:gdLst>
                <a:gd name="T0" fmla="*/ 42 w 377"/>
                <a:gd name="T1" fmla="*/ 239 h 239"/>
                <a:gd name="T2" fmla="*/ 335 w 377"/>
                <a:gd name="T3" fmla="*/ 146 h 239"/>
                <a:gd name="T4" fmla="*/ 342 w 377"/>
                <a:gd name="T5" fmla="*/ 47 h 239"/>
                <a:gd name="T6" fmla="*/ 0 w 377"/>
                <a:gd name="T7" fmla="*/ 0 h 23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77"/>
                <a:gd name="T13" fmla="*/ 0 h 239"/>
                <a:gd name="T14" fmla="*/ 377 w 377"/>
                <a:gd name="T15" fmla="*/ 239 h 23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77" h="239">
                  <a:moveTo>
                    <a:pt x="42" y="239"/>
                  </a:moveTo>
                  <a:cubicBezTo>
                    <a:pt x="89" y="224"/>
                    <a:pt x="285" y="178"/>
                    <a:pt x="335" y="146"/>
                  </a:cubicBezTo>
                  <a:cubicBezTo>
                    <a:pt x="372" y="115"/>
                    <a:pt x="377" y="75"/>
                    <a:pt x="342" y="47"/>
                  </a:cubicBezTo>
                  <a:cubicBezTo>
                    <a:pt x="286" y="23"/>
                    <a:pt x="71" y="10"/>
                    <a:pt x="0" y="0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846" name="Freeform 898"/>
            <p:cNvSpPr>
              <a:spLocks/>
            </p:cNvSpPr>
            <p:nvPr/>
          </p:nvSpPr>
          <p:spPr bwMode="auto">
            <a:xfrm>
              <a:off x="3646" y="997"/>
              <a:ext cx="660" cy="336"/>
            </a:xfrm>
            <a:custGeom>
              <a:avLst/>
              <a:gdLst>
                <a:gd name="T0" fmla="*/ 549 w 646"/>
                <a:gd name="T1" fmla="*/ 3630 h 300"/>
                <a:gd name="T2" fmla="*/ 783 w 646"/>
                <a:gd name="T3" fmla="*/ 3065 h 300"/>
                <a:gd name="T4" fmla="*/ 973 w 646"/>
                <a:gd name="T5" fmla="*/ 2316 h 300"/>
                <a:gd name="T6" fmla="*/ 1004 w 646"/>
                <a:gd name="T7" fmla="*/ 1296 h 300"/>
                <a:gd name="T8" fmla="*/ 736 w 646"/>
                <a:gd name="T9" fmla="*/ 724 h 300"/>
                <a:gd name="T10" fmla="*/ 0 w 646"/>
                <a:gd name="T11" fmla="*/ 0 h 3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46"/>
                <a:gd name="T19" fmla="*/ 0 h 300"/>
                <a:gd name="T20" fmla="*/ 646 w 646"/>
                <a:gd name="T21" fmla="*/ 300 h 3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46" h="300">
                  <a:moveTo>
                    <a:pt x="343" y="300"/>
                  </a:moveTo>
                  <a:cubicBezTo>
                    <a:pt x="367" y="292"/>
                    <a:pt x="443" y="272"/>
                    <a:pt x="487" y="254"/>
                  </a:cubicBezTo>
                  <a:cubicBezTo>
                    <a:pt x="531" y="236"/>
                    <a:pt x="584" y="216"/>
                    <a:pt x="607" y="191"/>
                  </a:cubicBezTo>
                  <a:cubicBezTo>
                    <a:pt x="628" y="173"/>
                    <a:pt x="646" y="125"/>
                    <a:pt x="627" y="107"/>
                  </a:cubicBezTo>
                  <a:cubicBezTo>
                    <a:pt x="603" y="85"/>
                    <a:pt x="563" y="79"/>
                    <a:pt x="459" y="61"/>
                  </a:cubicBezTo>
                  <a:cubicBezTo>
                    <a:pt x="355" y="43"/>
                    <a:pt x="76" y="10"/>
                    <a:pt x="0" y="0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847" name="Freeform 899"/>
            <p:cNvSpPr>
              <a:spLocks/>
            </p:cNvSpPr>
            <p:nvPr/>
          </p:nvSpPr>
          <p:spPr bwMode="auto">
            <a:xfrm>
              <a:off x="4116" y="955"/>
              <a:ext cx="630" cy="397"/>
            </a:xfrm>
            <a:custGeom>
              <a:avLst/>
              <a:gdLst>
                <a:gd name="T0" fmla="*/ 320 w 630"/>
                <a:gd name="T1" fmla="*/ 397 h 397"/>
                <a:gd name="T2" fmla="*/ 468 w 630"/>
                <a:gd name="T3" fmla="*/ 345 h 397"/>
                <a:gd name="T4" fmla="*/ 590 w 630"/>
                <a:gd name="T5" fmla="*/ 275 h 397"/>
                <a:gd name="T6" fmla="*/ 611 w 630"/>
                <a:gd name="T7" fmla="*/ 181 h 397"/>
                <a:gd name="T8" fmla="*/ 439 w 630"/>
                <a:gd name="T9" fmla="*/ 129 h 397"/>
                <a:gd name="T10" fmla="*/ 0 w 630"/>
                <a:gd name="T11" fmla="*/ 0 h 39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30"/>
                <a:gd name="T19" fmla="*/ 0 h 397"/>
                <a:gd name="T20" fmla="*/ 630 w 630"/>
                <a:gd name="T21" fmla="*/ 397 h 39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30" h="397">
                  <a:moveTo>
                    <a:pt x="320" y="397"/>
                  </a:moveTo>
                  <a:cubicBezTo>
                    <a:pt x="345" y="388"/>
                    <a:pt x="423" y="366"/>
                    <a:pt x="468" y="345"/>
                  </a:cubicBezTo>
                  <a:cubicBezTo>
                    <a:pt x="513" y="325"/>
                    <a:pt x="567" y="303"/>
                    <a:pt x="590" y="275"/>
                  </a:cubicBezTo>
                  <a:cubicBezTo>
                    <a:pt x="612" y="255"/>
                    <a:pt x="630" y="201"/>
                    <a:pt x="611" y="181"/>
                  </a:cubicBezTo>
                  <a:cubicBezTo>
                    <a:pt x="586" y="156"/>
                    <a:pt x="541" y="159"/>
                    <a:pt x="439" y="129"/>
                  </a:cubicBezTo>
                  <a:cubicBezTo>
                    <a:pt x="337" y="99"/>
                    <a:pt x="91" y="27"/>
                    <a:pt x="0" y="0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2596" name="Group 900"/>
          <p:cNvGrpSpPr>
            <a:grpSpLocks/>
          </p:cNvGrpSpPr>
          <p:nvPr/>
        </p:nvGrpSpPr>
        <p:grpSpPr bwMode="auto">
          <a:xfrm>
            <a:off x="7245350" y="5429250"/>
            <a:ext cx="519113" cy="128588"/>
            <a:chOff x="2199" y="955"/>
            <a:chExt cx="2547" cy="506"/>
          </a:xfrm>
        </p:grpSpPr>
        <p:sp>
          <p:nvSpPr>
            <p:cNvPr id="22836" name="Freeform 901"/>
            <p:cNvSpPr>
              <a:spLocks/>
            </p:cNvSpPr>
            <p:nvPr/>
          </p:nvSpPr>
          <p:spPr bwMode="auto">
            <a:xfrm>
              <a:off x="2199" y="1166"/>
              <a:ext cx="260" cy="281"/>
            </a:xfrm>
            <a:custGeom>
              <a:avLst/>
              <a:gdLst>
                <a:gd name="T0" fmla="*/ 260 w 260"/>
                <a:gd name="T1" fmla="*/ 0 h 281"/>
                <a:gd name="T2" fmla="*/ 42 w 260"/>
                <a:gd name="T3" fmla="*/ 112 h 281"/>
                <a:gd name="T4" fmla="*/ 35 w 260"/>
                <a:gd name="T5" fmla="*/ 211 h 281"/>
                <a:gd name="T6" fmla="*/ 253 w 260"/>
                <a:gd name="T7" fmla="*/ 281 h 28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60"/>
                <a:gd name="T13" fmla="*/ 0 h 281"/>
                <a:gd name="T14" fmla="*/ 260 w 260"/>
                <a:gd name="T15" fmla="*/ 281 h 28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60" h="281">
                  <a:moveTo>
                    <a:pt x="260" y="0"/>
                  </a:moveTo>
                  <a:cubicBezTo>
                    <a:pt x="224" y="19"/>
                    <a:pt x="79" y="77"/>
                    <a:pt x="42" y="112"/>
                  </a:cubicBezTo>
                  <a:cubicBezTo>
                    <a:pt x="5" y="143"/>
                    <a:pt x="0" y="183"/>
                    <a:pt x="35" y="211"/>
                  </a:cubicBezTo>
                  <a:cubicBezTo>
                    <a:pt x="70" y="239"/>
                    <a:pt x="208" y="266"/>
                    <a:pt x="253" y="281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837" name="Freeform 902"/>
            <p:cNvSpPr>
              <a:spLocks/>
            </p:cNvSpPr>
            <p:nvPr/>
          </p:nvSpPr>
          <p:spPr bwMode="auto">
            <a:xfrm>
              <a:off x="2482" y="1040"/>
              <a:ext cx="900" cy="421"/>
            </a:xfrm>
            <a:custGeom>
              <a:avLst/>
              <a:gdLst>
                <a:gd name="T0" fmla="*/ 531 w 900"/>
                <a:gd name="T1" fmla="*/ 0 h 421"/>
                <a:gd name="T2" fmla="*/ 279 w 900"/>
                <a:gd name="T3" fmla="*/ 77 h 421"/>
                <a:gd name="T4" fmla="*/ 68 w 900"/>
                <a:gd name="T5" fmla="*/ 182 h 421"/>
                <a:gd name="T6" fmla="*/ 33 w 900"/>
                <a:gd name="T7" fmla="*/ 323 h 421"/>
                <a:gd name="T8" fmla="*/ 328 w 900"/>
                <a:gd name="T9" fmla="*/ 400 h 421"/>
                <a:gd name="T10" fmla="*/ 812 w 900"/>
                <a:gd name="T11" fmla="*/ 421 h 421"/>
                <a:gd name="T12" fmla="*/ 855 w 900"/>
                <a:gd name="T13" fmla="*/ 400 h 42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00"/>
                <a:gd name="T22" fmla="*/ 0 h 421"/>
                <a:gd name="T23" fmla="*/ 900 w 900"/>
                <a:gd name="T24" fmla="*/ 421 h 42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00" h="421">
                  <a:moveTo>
                    <a:pt x="531" y="0"/>
                  </a:moveTo>
                  <a:cubicBezTo>
                    <a:pt x="489" y="13"/>
                    <a:pt x="356" y="47"/>
                    <a:pt x="279" y="77"/>
                  </a:cubicBezTo>
                  <a:cubicBezTo>
                    <a:pt x="202" y="107"/>
                    <a:pt x="109" y="141"/>
                    <a:pt x="68" y="182"/>
                  </a:cubicBezTo>
                  <a:cubicBezTo>
                    <a:pt x="31" y="213"/>
                    <a:pt x="0" y="292"/>
                    <a:pt x="33" y="323"/>
                  </a:cubicBezTo>
                  <a:cubicBezTo>
                    <a:pt x="76" y="359"/>
                    <a:pt x="198" y="384"/>
                    <a:pt x="328" y="400"/>
                  </a:cubicBezTo>
                  <a:cubicBezTo>
                    <a:pt x="458" y="416"/>
                    <a:pt x="724" y="421"/>
                    <a:pt x="812" y="421"/>
                  </a:cubicBezTo>
                  <a:cubicBezTo>
                    <a:pt x="900" y="421"/>
                    <a:pt x="846" y="404"/>
                    <a:pt x="855" y="400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838" name="Freeform 903"/>
            <p:cNvSpPr>
              <a:spLocks/>
            </p:cNvSpPr>
            <p:nvPr/>
          </p:nvSpPr>
          <p:spPr bwMode="auto">
            <a:xfrm>
              <a:off x="2782" y="1068"/>
              <a:ext cx="428" cy="269"/>
            </a:xfrm>
            <a:custGeom>
              <a:avLst/>
              <a:gdLst>
                <a:gd name="T0" fmla="*/ 428 w 428"/>
                <a:gd name="T1" fmla="*/ 0 h 269"/>
                <a:gd name="T2" fmla="*/ 217 w 428"/>
                <a:gd name="T3" fmla="*/ 35 h 269"/>
                <a:gd name="T4" fmla="*/ 21 w 428"/>
                <a:gd name="T5" fmla="*/ 140 h 269"/>
                <a:gd name="T6" fmla="*/ 91 w 428"/>
                <a:gd name="T7" fmla="*/ 246 h 269"/>
                <a:gd name="T8" fmla="*/ 231 w 428"/>
                <a:gd name="T9" fmla="*/ 267 h 269"/>
                <a:gd name="T10" fmla="*/ 414 w 428"/>
                <a:gd name="T11" fmla="*/ 260 h 26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28"/>
                <a:gd name="T19" fmla="*/ 0 h 269"/>
                <a:gd name="T20" fmla="*/ 428 w 428"/>
                <a:gd name="T21" fmla="*/ 269 h 26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28" h="269">
                  <a:moveTo>
                    <a:pt x="428" y="0"/>
                  </a:moveTo>
                  <a:cubicBezTo>
                    <a:pt x="428" y="0"/>
                    <a:pt x="217" y="35"/>
                    <a:pt x="217" y="35"/>
                  </a:cubicBezTo>
                  <a:cubicBezTo>
                    <a:pt x="217" y="35"/>
                    <a:pt x="42" y="105"/>
                    <a:pt x="21" y="140"/>
                  </a:cubicBezTo>
                  <a:cubicBezTo>
                    <a:pt x="0" y="175"/>
                    <a:pt x="14" y="217"/>
                    <a:pt x="91" y="246"/>
                  </a:cubicBezTo>
                  <a:cubicBezTo>
                    <a:pt x="126" y="267"/>
                    <a:pt x="177" y="265"/>
                    <a:pt x="231" y="267"/>
                  </a:cubicBezTo>
                  <a:cubicBezTo>
                    <a:pt x="285" y="269"/>
                    <a:pt x="376" y="262"/>
                    <a:pt x="414" y="260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839" name="Freeform 904"/>
            <p:cNvSpPr>
              <a:spLocks/>
            </p:cNvSpPr>
            <p:nvPr/>
          </p:nvSpPr>
          <p:spPr bwMode="auto">
            <a:xfrm>
              <a:off x="3554" y="1075"/>
              <a:ext cx="377" cy="239"/>
            </a:xfrm>
            <a:custGeom>
              <a:avLst/>
              <a:gdLst>
                <a:gd name="T0" fmla="*/ 42 w 377"/>
                <a:gd name="T1" fmla="*/ 239 h 239"/>
                <a:gd name="T2" fmla="*/ 335 w 377"/>
                <a:gd name="T3" fmla="*/ 146 h 239"/>
                <a:gd name="T4" fmla="*/ 342 w 377"/>
                <a:gd name="T5" fmla="*/ 47 h 239"/>
                <a:gd name="T6" fmla="*/ 0 w 377"/>
                <a:gd name="T7" fmla="*/ 0 h 23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77"/>
                <a:gd name="T13" fmla="*/ 0 h 239"/>
                <a:gd name="T14" fmla="*/ 377 w 377"/>
                <a:gd name="T15" fmla="*/ 239 h 23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77" h="239">
                  <a:moveTo>
                    <a:pt x="42" y="239"/>
                  </a:moveTo>
                  <a:cubicBezTo>
                    <a:pt x="89" y="224"/>
                    <a:pt x="285" y="178"/>
                    <a:pt x="335" y="146"/>
                  </a:cubicBezTo>
                  <a:cubicBezTo>
                    <a:pt x="372" y="115"/>
                    <a:pt x="377" y="75"/>
                    <a:pt x="342" y="47"/>
                  </a:cubicBezTo>
                  <a:cubicBezTo>
                    <a:pt x="286" y="23"/>
                    <a:pt x="71" y="10"/>
                    <a:pt x="0" y="0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840" name="Freeform 905"/>
            <p:cNvSpPr>
              <a:spLocks/>
            </p:cNvSpPr>
            <p:nvPr/>
          </p:nvSpPr>
          <p:spPr bwMode="auto">
            <a:xfrm>
              <a:off x="3646" y="997"/>
              <a:ext cx="660" cy="336"/>
            </a:xfrm>
            <a:custGeom>
              <a:avLst/>
              <a:gdLst>
                <a:gd name="T0" fmla="*/ 549 w 646"/>
                <a:gd name="T1" fmla="*/ 3630 h 300"/>
                <a:gd name="T2" fmla="*/ 783 w 646"/>
                <a:gd name="T3" fmla="*/ 3065 h 300"/>
                <a:gd name="T4" fmla="*/ 973 w 646"/>
                <a:gd name="T5" fmla="*/ 2316 h 300"/>
                <a:gd name="T6" fmla="*/ 1004 w 646"/>
                <a:gd name="T7" fmla="*/ 1296 h 300"/>
                <a:gd name="T8" fmla="*/ 736 w 646"/>
                <a:gd name="T9" fmla="*/ 724 h 300"/>
                <a:gd name="T10" fmla="*/ 0 w 646"/>
                <a:gd name="T11" fmla="*/ 0 h 3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46"/>
                <a:gd name="T19" fmla="*/ 0 h 300"/>
                <a:gd name="T20" fmla="*/ 646 w 646"/>
                <a:gd name="T21" fmla="*/ 300 h 3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46" h="300">
                  <a:moveTo>
                    <a:pt x="343" y="300"/>
                  </a:moveTo>
                  <a:cubicBezTo>
                    <a:pt x="367" y="292"/>
                    <a:pt x="443" y="272"/>
                    <a:pt x="487" y="254"/>
                  </a:cubicBezTo>
                  <a:cubicBezTo>
                    <a:pt x="531" y="236"/>
                    <a:pt x="584" y="216"/>
                    <a:pt x="607" y="191"/>
                  </a:cubicBezTo>
                  <a:cubicBezTo>
                    <a:pt x="628" y="173"/>
                    <a:pt x="646" y="125"/>
                    <a:pt x="627" y="107"/>
                  </a:cubicBezTo>
                  <a:cubicBezTo>
                    <a:pt x="603" y="85"/>
                    <a:pt x="563" y="79"/>
                    <a:pt x="459" y="61"/>
                  </a:cubicBezTo>
                  <a:cubicBezTo>
                    <a:pt x="355" y="43"/>
                    <a:pt x="76" y="10"/>
                    <a:pt x="0" y="0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841" name="Freeform 906"/>
            <p:cNvSpPr>
              <a:spLocks/>
            </p:cNvSpPr>
            <p:nvPr/>
          </p:nvSpPr>
          <p:spPr bwMode="auto">
            <a:xfrm>
              <a:off x="4116" y="955"/>
              <a:ext cx="630" cy="397"/>
            </a:xfrm>
            <a:custGeom>
              <a:avLst/>
              <a:gdLst>
                <a:gd name="T0" fmla="*/ 320 w 630"/>
                <a:gd name="T1" fmla="*/ 397 h 397"/>
                <a:gd name="T2" fmla="*/ 468 w 630"/>
                <a:gd name="T3" fmla="*/ 345 h 397"/>
                <a:gd name="T4" fmla="*/ 590 w 630"/>
                <a:gd name="T5" fmla="*/ 275 h 397"/>
                <a:gd name="T6" fmla="*/ 611 w 630"/>
                <a:gd name="T7" fmla="*/ 181 h 397"/>
                <a:gd name="T8" fmla="*/ 439 w 630"/>
                <a:gd name="T9" fmla="*/ 129 h 397"/>
                <a:gd name="T10" fmla="*/ 0 w 630"/>
                <a:gd name="T11" fmla="*/ 0 h 39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30"/>
                <a:gd name="T19" fmla="*/ 0 h 397"/>
                <a:gd name="T20" fmla="*/ 630 w 630"/>
                <a:gd name="T21" fmla="*/ 397 h 39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30" h="397">
                  <a:moveTo>
                    <a:pt x="320" y="397"/>
                  </a:moveTo>
                  <a:cubicBezTo>
                    <a:pt x="345" y="388"/>
                    <a:pt x="423" y="366"/>
                    <a:pt x="468" y="345"/>
                  </a:cubicBezTo>
                  <a:cubicBezTo>
                    <a:pt x="513" y="325"/>
                    <a:pt x="567" y="303"/>
                    <a:pt x="590" y="275"/>
                  </a:cubicBezTo>
                  <a:cubicBezTo>
                    <a:pt x="612" y="255"/>
                    <a:pt x="630" y="201"/>
                    <a:pt x="611" y="181"/>
                  </a:cubicBezTo>
                  <a:cubicBezTo>
                    <a:pt x="586" y="156"/>
                    <a:pt x="541" y="159"/>
                    <a:pt x="439" y="129"/>
                  </a:cubicBezTo>
                  <a:cubicBezTo>
                    <a:pt x="337" y="99"/>
                    <a:pt x="91" y="27"/>
                    <a:pt x="0" y="0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2597" name="Group 907"/>
          <p:cNvGrpSpPr>
            <a:grpSpLocks/>
          </p:cNvGrpSpPr>
          <p:nvPr/>
        </p:nvGrpSpPr>
        <p:grpSpPr bwMode="auto">
          <a:xfrm>
            <a:off x="6821488" y="5408613"/>
            <a:ext cx="519112" cy="128587"/>
            <a:chOff x="2199" y="955"/>
            <a:chExt cx="2547" cy="506"/>
          </a:xfrm>
        </p:grpSpPr>
        <p:sp>
          <p:nvSpPr>
            <p:cNvPr id="22830" name="Freeform 908"/>
            <p:cNvSpPr>
              <a:spLocks/>
            </p:cNvSpPr>
            <p:nvPr/>
          </p:nvSpPr>
          <p:spPr bwMode="auto">
            <a:xfrm>
              <a:off x="2199" y="1166"/>
              <a:ext cx="260" cy="281"/>
            </a:xfrm>
            <a:custGeom>
              <a:avLst/>
              <a:gdLst>
                <a:gd name="T0" fmla="*/ 260 w 260"/>
                <a:gd name="T1" fmla="*/ 0 h 281"/>
                <a:gd name="T2" fmla="*/ 42 w 260"/>
                <a:gd name="T3" fmla="*/ 112 h 281"/>
                <a:gd name="T4" fmla="*/ 35 w 260"/>
                <a:gd name="T5" fmla="*/ 211 h 281"/>
                <a:gd name="T6" fmla="*/ 253 w 260"/>
                <a:gd name="T7" fmla="*/ 281 h 28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60"/>
                <a:gd name="T13" fmla="*/ 0 h 281"/>
                <a:gd name="T14" fmla="*/ 260 w 260"/>
                <a:gd name="T15" fmla="*/ 281 h 28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60" h="281">
                  <a:moveTo>
                    <a:pt x="260" y="0"/>
                  </a:moveTo>
                  <a:cubicBezTo>
                    <a:pt x="224" y="19"/>
                    <a:pt x="79" y="77"/>
                    <a:pt x="42" y="112"/>
                  </a:cubicBezTo>
                  <a:cubicBezTo>
                    <a:pt x="5" y="143"/>
                    <a:pt x="0" y="183"/>
                    <a:pt x="35" y="211"/>
                  </a:cubicBezTo>
                  <a:cubicBezTo>
                    <a:pt x="70" y="239"/>
                    <a:pt x="208" y="266"/>
                    <a:pt x="253" y="281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831" name="Freeform 909"/>
            <p:cNvSpPr>
              <a:spLocks/>
            </p:cNvSpPr>
            <p:nvPr/>
          </p:nvSpPr>
          <p:spPr bwMode="auto">
            <a:xfrm>
              <a:off x="2482" y="1040"/>
              <a:ext cx="900" cy="421"/>
            </a:xfrm>
            <a:custGeom>
              <a:avLst/>
              <a:gdLst>
                <a:gd name="T0" fmla="*/ 531 w 900"/>
                <a:gd name="T1" fmla="*/ 0 h 421"/>
                <a:gd name="T2" fmla="*/ 279 w 900"/>
                <a:gd name="T3" fmla="*/ 77 h 421"/>
                <a:gd name="T4" fmla="*/ 68 w 900"/>
                <a:gd name="T5" fmla="*/ 182 h 421"/>
                <a:gd name="T6" fmla="*/ 33 w 900"/>
                <a:gd name="T7" fmla="*/ 323 h 421"/>
                <a:gd name="T8" fmla="*/ 328 w 900"/>
                <a:gd name="T9" fmla="*/ 400 h 421"/>
                <a:gd name="T10" fmla="*/ 812 w 900"/>
                <a:gd name="T11" fmla="*/ 421 h 421"/>
                <a:gd name="T12" fmla="*/ 855 w 900"/>
                <a:gd name="T13" fmla="*/ 400 h 42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00"/>
                <a:gd name="T22" fmla="*/ 0 h 421"/>
                <a:gd name="T23" fmla="*/ 900 w 900"/>
                <a:gd name="T24" fmla="*/ 421 h 42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00" h="421">
                  <a:moveTo>
                    <a:pt x="531" y="0"/>
                  </a:moveTo>
                  <a:cubicBezTo>
                    <a:pt x="489" y="13"/>
                    <a:pt x="356" y="47"/>
                    <a:pt x="279" y="77"/>
                  </a:cubicBezTo>
                  <a:cubicBezTo>
                    <a:pt x="202" y="107"/>
                    <a:pt x="109" y="141"/>
                    <a:pt x="68" y="182"/>
                  </a:cubicBezTo>
                  <a:cubicBezTo>
                    <a:pt x="31" y="213"/>
                    <a:pt x="0" y="292"/>
                    <a:pt x="33" y="323"/>
                  </a:cubicBezTo>
                  <a:cubicBezTo>
                    <a:pt x="76" y="359"/>
                    <a:pt x="198" y="384"/>
                    <a:pt x="328" y="400"/>
                  </a:cubicBezTo>
                  <a:cubicBezTo>
                    <a:pt x="458" y="416"/>
                    <a:pt x="724" y="421"/>
                    <a:pt x="812" y="421"/>
                  </a:cubicBezTo>
                  <a:cubicBezTo>
                    <a:pt x="900" y="421"/>
                    <a:pt x="846" y="404"/>
                    <a:pt x="855" y="400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832" name="Freeform 910"/>
            <p:cNvSpPr>
              <a:spLocks/>
            </p:cNvSpPr>
            <p:nvPr/>
          </p:nvSpPr>
          <p:spPr bwMode="auto">
            <a:xfrm>
              <a:off x="2782" y="1068"/>
              <a:ext cx="428" cy="269"/>
            </a:xfrm>
            <a:custGeom>
              <a:avLst/>
              <a:gdLst>
                <a:gd name="T0" fmla="*/ 428 w 428"/>
                <a:gd name="T1" fmla="*/ 0 h 269"/>
                <a:gd name="T2" fmla="*/ 217 w 428"/>
                <a:gd name="T3" fmla="*/ 35 h 269"/>
                <a:gd name="T4" fmla="*/ 21 w 428"/>
                <a:gd name="T5" fmla="*/ 140 h 269"/>
                <a:gd name="T6" fmla="*/ 91 w 428"/>
                <a:gd name="T7" fmla="*/ 246 h 269"/>
                <a:gd name="T8" fmla="*/ 231 w 428"/>
                <a:gd name="T9" fmla="*/ 267 h 269"/>
                <a:gd name="T10" fmla="*/ 414 w 428"/>
                <a:gd name="T11" fmla="*/ 260 h 26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28"/>
                <a:gd name="T19" fmla="*/ 0 h 269"/>
                <a:gd name="T20" fmla="*/ 428 w 428"/>
                <a:gd name="T21" fmla="*/ 269 h 26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28" h="269">
                  <a:moveTo>
                    <a:pt x="428" y="0"/>
                  </a:moveTo>
                  <a:cubicBezTo>
                    <a:pt x="428" y="0"/>
                    <a:pt x="217" y="35"/>
                    <a:pt x="217" y="35"/>
                  </a:cubicBezTo>
                  <a:cubicBezTo>
                    <a:pt x="217" y="35"/>
                    <a:pt x="42" y="105"/>
                    <a:pt x="21" y="140"/>
                  </a:cubicBezTo>
                  <a:cubicBezTo>
                    <a:pt x="0" y="175"/>
                    <a:pt x="14" y="217"/>
                    <a:pt x="91" y="246"/>
                  </a:cubicBezTo>
                  <a:cubicBezTo>
                    <a:pt x="126" y="267"/>
                    <a:pt x="177" y="265"/>
                    <a:pt x="231" y="267"/>
                  </a:cubicBezTo>
                  <a:cubicBezTo>
                    <a:pt x="285" y="269"/>
                    <a:pt x="376" y="262"/>
                    <a:pt x="414" y="260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833" name="Freeform 911"/>
            <p:cNvSpPr>
              <a:spLocks/>
            </p:cNvSpPr>
            <p:nvPr/>
          </p:nvSpPr>
          <p:spPr bwMode="auto">
            <a:xfrm>
              <a:off x="3554" y="1075"/>
              <a:ext cx="377" cy="239"/>
            </a:xfrm>
            <a:custGeom>
              <a:avLst/>
              <a:gdLst>
                <a:gd name="T0" fmla="*/ 42 w 377"/>
                <a:gd name="T1" fmla="*/ 239 h 239"/>
                <a:gd name="T2" fmla="*/ 335 w 377"/>
                <a:gd name="T3" fmla="*/ 146 h 239"/>
                <a:gd name="T4" fmla="*/ 342 w 377"/>
                <a:gd name="T5" fmla="*/ 47 h 239"/>
                <a:gd name="T6" fmla="*/ 0 w 377"/>
                <a:gd name="T7" fmla="*/ 0 h 23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77"/>
                <a:gd name="T13" fmla="*/ 0 h 239"/>
                <a:gd name="T14" fmla="*/ 377 w 377"/>
                <a:gd name="T15" fmla="*/ 239 h 23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77" h="239">
                  <a:moveTo>
                    <a:pt x="42" y="239"/>
                  </a:moveTo>
                  <a:cubicBezTo>
                    <a:pt x="89" y="224"/>
                    <a:pt x="285" y="178"/>
                    <a:pt x="335" y="146"/>
                  </a:cubicBezTo>
                  <a:cubicBezTo>
                    <a:pt x="372" y="115"/>
                    <a:pt x="377" y="75"/>
                    <a:pt x="342" y="47"/>
                  </a:cubicBezTo>
                  <a:cubicBezTo>
                    <a:pt x="286" y="23"/>
                    <a:pt x="71" y="10"/>
                    <a:pt x="0" y="0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834" name="Freeform 912"/>
            <p:cNvSpPr>
              <a:spLocks/>
            </p:cNvSpPr>
            <p:nvPr/>
          </p:nvSpPr>
          <p:spPr bwMode="auto">
            <a:xfrm>
              <a:off x="3646" y="997"/>
              <a:ext cx="660" cy="336"/>
            </a:xfrm>
            <a:custGeom>
              <a:avLst/>
              <a:gdLst>
                <a:gd name="T0" fmla="*/ 549 w 646"/>
                <a:gd name="T1" fmla="*/ 3630 h 300"/>
                <a:gd name="T2" fmla="*/ 783 w 646"/>
                <a:gd name="T3" fmla="*/ 3065 h 300"/>
                <a:gd name="T4" fmla="*/ 973 w 646"/>
                <a:gd name="T5" fmla="*/ 2316 h 300"/>
                <a:gd name="T6" fmla="*/ 1004 w 646"/>
                <a:gd name="T7" fmla="*/ 1296 h 300"/>
                <a:gd name="T8" fmla="*/ 736 w 646"/>
                <a:gd name="T9" fmla="*/ 724 h 300"/>
                <a:gd name="T10" fmla="*/ 0 w 646"/>
                <a:gd name="T11" fmla="*/ 0 h 3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46"/>
                <a:gd name="T19" fmla="*/ 0 h 300"/>
                <a:gd name="T20" fmla="*/ 646 w 646"/>
                <a:gd name="T21" fmla="*/ 300 h 3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46" h="300">
                  <a:moveTo>
                    <a:pt x="343" y="300"/>
                  </a:moveTo>
                  <a:cubicBezTo>
                    <a:pt x="367" y="292"/>
                    <a:pt x="443" y="272"/>
                    <a:pt x="487" y="254"/>
                  </a:cubicBezTo>
                  <a:cubicBezTo>
                    <a:pt x="531" y="236"/>
                    <a:pt x="584" y="216"/>
                    <a:pt x="607" y="191"/>
                  </a:cubicBezTo>
                  <a:cubicBezTo>
                    <a:pt x="628" y="173"/>
                    <a:pt x="646" y="125"/>
                    <a:pt x="627" y="107"/>
                  </a:cubicBezTo>
                  <a:cubicBezTo>
                    <a:pt x="603" y="85"/>
                    <a:pt x="563" y="79"/>
                    <a:pt x="459" y="61"/>
                  </a:cubicBezTo>
                  <a:cubicBezTo>
                    <a:pt x="355" y="43"/>
                    <a:pt x="76" y="10"/>
                    <a:pt x="0" y="0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835" name="Freeform 913"/>
            <p:cNvSpPr>
              <a:spLocks/>
            </p:cNvSpPr>
            <p:nvPr/>
          </p:nvSpPr>
          <p:spPr bwMode="auto">
            <a:xfrm>
              <a:off x="4116" y="955"/>
              <a:ext cx="630" cy="397"/>
            </a:xfrm>
            <a:custGeom>
              <a:avLst/>
              <a:gdLst>
                <a:gd name="T0" fmla="*/ 320 w 630"/>
                <a:gd name="T1" fmla="*/ 397 h 397"/>
                <a:gd name="T2" fmla="*/ 468 w 630"/>
                <a:gd name="T3" fmla="*/ 345 h 397"/>
                <a:gd name="T4" fmla="*/ 590 w 630"/>
                <a:gd name="T5" fmla="*/ 275 h 397"/>
                <a:gd name="T6" fmla="*/ 611 w 630"/>
                <a:gd name="T7" fmla="*/ 181 h 397"/>
                <a:gd name="T8" fmla="*/ 439 w 630"/>
                <a:gd name="T9" fmla="*/ 129 h 397"/>
                <a:gd name="T10" fmla="*/ 0 w 630"/>
                <a:gd name="T11" fmla="*/ 0 h 39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30"/>
                <a:gd name="T19" fmla="*/ 0 h 397"/>
                <a:gd name="T20" fmla="*/ 630 w 630"/>
                <a:gd name="T21" fmla="*/ 397 h 39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30" h="397">
                  <a:moveTo>
                    <a:pt x="320" y="397"/>
                  </a:moveTo>
                  <a:cubicBezTo>
                    <a:pt x="345" y="388"/>
                    <a:pt x="423" y="366"/>
                    <a:pt x="468" y="345"/>
                  </a:cubicBezTo>
                  <a:cubicBezTo>
                    <a:pt x="513" y="325"/>
                    <a:pt x="567" y="303"/>
                    <a:pt x="590" y="275"/>
                  </a:cubicBezTo>
                  <a:cubicBezTo>
                    <a:pt x="612" y="255"/>
                    <a:pt x="630" y="201"/>
                    <a:pt x="611" y="181"/>
                  </a:cubicBezTo>
                  <a:cubicBezTo>
                    <a:pt x="586" y="156"/>
                    <a:pt x="541" y="159"/>
                    <a:pt x="439" y="129"/>
                  </a:cubicBezTo>
                  <a:cubicBezTo>
                    <a:pt x="337" y="99"/>
                    <a:pt x="91" y="27"/>
                    <a:pt x="0" y="0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22598" name="Picture 915" descr="access_point_stylized_small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159625" y="5056188"/>
            <a:ext cx="433388" cy="363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99" name="Picture 916" descr="underline_base"/>
          <p:cNvPicPr>
            <a:picLocks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88938" y="830263"/>
            <a:ext cx="6856412" cy="173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600" name="Line 918"/>
          <p:cNvSpPr>
            <a:spLocks noChangeShapeType="1"/>
          </p:cNvSpPr>
          <p:nvPr/>
        </p:nvSpPr>
        <p:spPr bwMode="auto">
          <a:xfrm rot="5400000" flipV="1">
            <a:off x="7991475" y="5440363"/>
            <a:ext cx="3175" cy="85725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2601" name="Group 919"/>
          <p:cNvGrpSpPr>
            <a:grpSpLocks/>
          </p:cNvGrpSpPr>
          <p:nvPr/>
        </p:nvGrpSpPr>
        <p:grpSpPr bwMode="auto">
          <a:xfrm flipH="1">
            <a:off x="5775325" y="4533900"/>
            <a:ext cx="414338" cy="373063"/>
            <a:chOff x="2839" y="3501"/>
            <a:chExt cx="755" cy="803"/>
          </a:xfrm>
        </p:grpSpPr>
        <p:pic>
          <p:nvPicPr>
            <p:cNvPr id="22828" name="Picture 920" descr="desktop_computer_stylized_medium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2829" name="Freeform 921"/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 w="9525" cap="flat" cmpd="sng">
              <a:noFill/>
              <a:prstDash val="solid"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22602" name="Group 922"/>
          <p:cNvGrpSpPr>
            <a:grpSpLocks/>
          </p:cNvGrpSpPr>
          <p:nvPr/>
        </p:nvGrpSpPr>
        <p:grpSpPr bwMode="auto">
          <a:xfrm flipH="1">
            <a:off x="5457825" y="4954588"/>
            <a:ext cx="482600" cy="406400"/>
            <a:chOff x="2839" y="3501"/>
            <a:chExt cx="755" cy="803"/>
          </a:xfrm>
        </p:grpSpPr>
        <p:pic>
          <p:nvPicPr>
            <p:cNvPr id="22826" name="Picture 923" descr="desktop_computer_stylized_medium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2827" name="Freeform 924"/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 w="9525" cap="flat" cmpd="sng">
              <a:noFill/>
              <a:prstDash val="solid"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22603" name="Group 925"/>
          <p:cNvGrpSpPr>
            <a:grpSpLocks/>
          </p:cNvGrpSpPr>
          <p:nvPr/>
        </p:nvGrpSpPr>
        <p:grpSpPr bwMode="auto">
          <a:xfrm flipH="1">
            <a:off x="5935663" y="5256213"/>
            <a:ext cx="427037" cy="349250"/>
            <a:chOff x="2839" y="3501"/>
            <a:chExt cx="755" cy="803"/>
          </a:xfrm>
        </p:grpSpPr>
        <p:pic>
          <p:nvPicPr>
            <p:cNvPr id="22824" name="Picture 926" descr="desktop_computer_stylized_medium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2825" name="Freeform 927"/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 w="9525" cap="flat" cmpd="sng">
              <a:noFill/>
              <a:prstDash val="solid"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22604" name="Group 928"/>
          <p:cNvGrpSpPr>
            <a:grpSpLocks/>
          </p:cNvGrpSpPr>
          <p:nvPr/>
        </p:nvGrpSpPr>
        <p:grpSpPr bwMode="auto">
          <a:xfrm>
            <a:off x="6550025" y="5238750"/>
            <a:ext cx="427038" cy="350838"/>
            <a:chOff x="2839" y="3501"/>
            <a:chExt cx="755" cy="803"/>
          </a:xfrm>
        </p:grpSpPr>
        <p:pic>
          <p:nvPicPr>
            <p:cNvPr id="22822" name="Picture 929" descr="desktop_computer_stylized_medium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2823" name="Freeform 930"/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 w="9525" cap="flat" cmpd="sng">
              <a:noFill/>
              <a:prstDash val="solid"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</p:grpSp>
      <p:pic>
        <p:nvPicPr>
          <p:cNvPr id="22605" name="Picture 931" descr="car_icon_small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342063" y="1720850"/>
            <a:ext cx="849312" cy="168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2606" name="Group 932"/>
          <p:cNvGrpSpPr>
            <a:grpSpLocks/>
          </p:cNvGrpSpPr>
          <p:nvPr/>
        </p:nvGrpSpPr>
        <p:grpSpPr bwMode="auto">
          <a:xfrm>
            <a:off x="5618163" y="1558925"/>
            <a:ext cx="415925" cy="373063"/>
            <a:chOff x="2756" y="1866"/>
            <a:chExt cx="462" cy="463"/>
          </a:xfrm>
        </p:grpSpPr>
        <p:pic>
          <p:nvPicPr>
            <p:cNvPr id="22820" name="Picture 933" descr="iphone_stylized_small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2928" y="1922"/>
              <a:ext cx="152" cy="4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2821" name="Picture 934" descr="antenna_radiation_stylized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2756" y="1866"/>
              <a:ext cx="462" cy="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22607" name="Picture 936" descr="access_point_stylized_small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164388" y="5057775"/>
            <a:ext cx="4127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2608" name="Group 938"/>
          <p:cNvGrpSpPr>
            <a:grpSpLocks/>
          </p:cNvGrpSpPr>
          <p:nvPr/>
        </p:nvGrpSpPr>
        <p:grpSpPr bwMode="auto">
          <a:xfrm>
            <a:off x="8240713" y="5002213"/>
            <a:ext cx="227012" cy="481012"/>
            <a:chOff x="4140" y="429"/>
            <a:chExt cx="1425" cy="2396"/>
          </a:xfrm>
        </p:grpSpPr>
        <p:sp>
          <p:nvSpPr>
            <p:cNvPr id="22788" name="Freeform 939"/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 w 354"/>
                <a:gd name="T1" fmla="*/ 0 h 2742"/>
                <a:gd name="T2" fmla="*/ 2 w 354"/>
                <a:gd name="T3" fmla="*/ 7 h 2742"/>
                <a:gd name="T4" fmla="*/ 2 w 354"/>
                <a:gd name="T5" fmla="*/ 48 h 2742"/>
                <a:gd name="T6" fmla="*/ 0 w 354"/>
                <a:gd name="T7" fmla="*/ 50 h 2742"/>
                <a:gd name="T8" fmla="*/ 2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789" name="Rectangle 940"/>
            <p:cNvSpPr>
              <a:spLocks noChangeArrowheads="1"/>
            </p:cNvSpPr>
            <p:nvPr/>
          </p:nvSpPr>
          <p:spPr bwMode="auto">
            <a:xfrm>
              <a:off x="4210" y="429"/>
              <a:ext cx="1046" cy="2285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790" name="Freeform 941"/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2 w 211"/>
                <a:gd name="T3" fmla="*/ 5 h 2537"/>
                <a:gd name="T4" fmla="*/ 2 w 211"/>
                <a:gd name="T5" fmla="*/ 45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791" name="Freeform 942"/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2 w 328"/>
                <a:gd name="T3" fmla="*/ 3 h 226"/>
                <a:gd name="T4" fmla="*/ 2 w 328"/>
                <a:gd name="T5" fmla="*/ 5 h 226"/>
                <a:gd name="T6" fmla="*/ 0 w 328"/>
                <a:gd name="T7" fmla="*/ 3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792" name="Rectangle 943"/>
            <p:cNvSpPr>
              <a:spLocks noChangeArrowheads="1"/>
            </p:cNvSpPr>
            <p:nvPr/>
          </p:nvSpPr>
          <p:spPr bwMode="auto">
            <a:xfrm>
              <a:off x="4210" y="690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22793" name="Group 944"/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22818" name="AutoShape 945"/>
              <p:cNvSpPr>
                <a:spLocks noChangeArrowheads="1"/>
              </p:cNvSpPr>
              <p:nvPr/>
            </p:nvSpPr>
            <p:spPr bwMode="auto">
              <a:xfrm>
                <a:off x="613" y="2566"/>
                <a:ext cx="721" cy="14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2819" name="AutoShape 946"/>
              <p:cNvSpPr>
                <a:spLocks noChangeArrowheads="1"/>
              </p:cNvSpPr>
              <p:nvPr/>
            </p:nvSpPr>
            <p:spPr bwMode="auto">
              <a:xfrm>
                <a:off x="625" y="2581"/>
                <a:ext cx="696" cy="11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22794" name="Rectangle 947"/>
            <p:cNvSpPr>
              <a:spLocks noChangeArrowheads="1"/>
            </p:cNvSpPr>
            <p:nvPr/>
          </p:nvSpPr>
          <p:spPr bwMode="auto">
            <a:xfrm>
              <a:off x="4220" y="1022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22795" name="Group 948"/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22816" name="AutoShape 949"/>
              <p:cNvSpPr>
                <a:spLocks noChangeArrowheads="1"/>
              </p:cNvSpPr>
              <p:nvPr/>
            </p:nvSpPr>
            <p:spPr bwMode="auto">
              <a:xfrm>
                <a:off x="615" y="2564"/>
                <a:ext cx="721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2817" name="AutoShape 950"/>
              <p:cNvSpPr>
                <a:spLocks noChangeArrowheads="1"/>
              </p:cNvSpPr>
              <p:nvPr/>
            </p:nvSpPr>
            <p:spPr bwMode="auto">
              <a:xfrm>
                <a:off x="628" y="2581"/>
                <a:ext cx="696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22796" name="Rectangle 951"/>
            <p:cNvSpPr>
              <a:spLocks noChangeArrowheads="1"/>
            </p:cNvSpPr>
            <p:nvPr/>
          </p:nvSpPr>
          <p:spPr bwMode="auto">
            <a:xfrm>
              <a:off x="4220" y="1354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797" name="Rectangle 952"/>
            <p:cNvSpPr>
              <a:spLocks noChangeArrowheads="1"/>
            </p:cNvSpPr>
            <p:nvPr/>
          </p:nvSpPr>
          <p:spPr bwMode="auto">
            <a:xfrm>
              <a:off x="4230" y="1655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22798" name="Group 953"/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22814" name="AutoShape 954"/>
              <p:cNvSpPr>
                <a:spLocks noChangeArrowheads="1"/>
              </p:cNvSpPr>
              <p:nvPr/>
            </p:nvSpPr>
            <p:spPr bwMode="auto">
              <a:xfrm>
                <a:off x="618" y="2586"/>
                <a:ext cx="720" cy="12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2815" name="AutoShape 955"/>
              <p:cNvSpPr>
                <a:spLocks noChangeArrowheads="1"/>
              </p:cNvSpPr>
              <p:nvPr/>
            </p:nvSpPr>
            <p:spPr bwMode="auto">
              <a:xfrm>
                <a:off x="630" y="2586"/>
                <a:ext cx="695" cy="10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22799" name="Freeform 956"/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2 w 328"/>
                <a:gd name="T3" fmla="*/ 2 h 226"/>
                <a:gd name="T4" fmla="*/ 2 w 328"/>
                <a:gd name="T5" fmla="*/ 4 h 226"/>
                <a:gd name="T6" fmla="*/ 0 w 328"/>
                <a:gd name="T7" fmla="*/ 2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22800" name="Group 957"/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22812" name="AutoShape 958"/>
              <p:cNvSpPr>
                <a:spLocks noChangeArrowheads="1"/>
              </p:cNvSpPr>
              <p:nvPr/>
            </p:nvSpPr>
            <p:spPr bwMode="auto">
              <a:xfrm>
                <a:off x="613" y="2571"/>
                <a:ext cx="732" cy="13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2813" name="AutoShape 959"/>
              <p:cNvSpPr>
                <a:spLocks noChangeArrowheads="1"/>
              </p:cNvSpPr>
              <p:nvPr/>
            </p:nvSpPr>
            <p:spPr bwMode="auto">
              <a:xfrm>
                <a:off x="625" y="2587"/>
                <a:ext cx="720" cy="103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22801" name="Rectangle 960"/>
            <p:cNvSpPr>
              <a:spLocks noChangeArrowheads="1"/>
            </p:cNvSpPr>
            <p:nvPr/>
          </p:nvSpPr>
          <p:spPr bwMode="auto">
            <a:xfrm>
              <a:off x="5246" y="429"/>
              <a:ext cx="70" cy="2285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802" name="Freeform 961"/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2 w 296"/>
                <a:gd name="T3" fmla="*/ 2 h 256"/>
                <a:gd name="T4" fmla="*/ 2 w 296"/>
                <a:gd name="T5" fmla="*/ 4 h 256"/>
                <a:gd name="T6" fmla="*/ 0 w 296"/>
                <a:gd name="T7" fmla="*/ 2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803" name="Freeform 962"/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2 w 304"/>
                <a:gd name="T3" fmla="*/ 2 h 288"/>
                <a:gd name="T4" fmla="*/ 2 w 304"/>
                <a:gd name="T5" fmla="*/ 5 h 288"/>
                <a:gd name="T6" fmla="*/ 2 w 304"/>
                <a:gd name="T7" fmla="*/ 2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804" name="Oval 963"/>
            <p:cNvSpPr>
              <a:spLocks noChangeArrowheads="1"/>
            </p:cNvSpPr>
            <p:nvPr/>
          </p:nvSpPr>
          <p:spPr bwMode="auto">
            <a:xfrm>
              <a:off x="5515" y="2611"/>
              <a:ext cx="50" cy="95"/>
            </a:xfrm>
            <a:prstGeom prst="ellipse">
              <a:avLst/>
            </a:prstGeom>
            <a:solidFill>
              <a:srgbClr val="333333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805" name="Freeform 964"/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3 h 240"/>
                <a:gd name="T2" fmla="*/ 2 w 306"/>
                <a:gd name="T3" fmla="*/ 5 h 240"/>
                <a:gd name="T4" fmla="*/ 2 w 306"/>
                <a:gd name="T5" fmla="*/ 3 h 240"/>
                <a:gd name="T6" fmla="*/ 2 w 306"/>
                <a:gd name="T7" fmla="*/ 0 h 240"/>
                <a:gd name="T8" fmla="*/ 0 w 306"/>
                <a:gd name="T9" fmla="*/ 3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806" name="AutoShape 965"/>
            <p:cNvSpPr>
              <a:spLocks noChangeArrowheads="1"/>
            </p:cNvSpPr>
            <p:nvPr/>
          </p:nvSpPr>
          <p:spPr bwMode="auto">
            <a:xfrm>
              <a:off x="4140" y="2675"/>
              <a:ext cx="1196" cy="15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807" name="AutoShape 966"/>
            <p:cNvSpPr>
              <a:spLocks noChangeArrowheads="1"/>
            </p:cNvSpPr>
            <p:nvPr/>
          </p:nvSpPr>
          <p:spPr bwMode="auto">
            <a:xfrm>
              <a:off x="4210" y="2714"/>
              <a:ext cx="1066" cy="7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808" name="Oval 967"/>
            <p:cNvSpPr>
              <a:spLocks noChangeArrowheads="1"/>
            </p:cNvSpPr>
            <p:nvPr/>
          </p:nvSpPr>
          <p:spPr bwMode="auto">
            <a:xfrm>
              <a:off x="4309" y="2382"/>
              <a:ext cx="159" cy="142"/>
            </a:xfrm>
            <a:prstGeom prst="ellipse">
              <a:avLst/>
            </a:prstGeom>
            <a:solidFill>
              <a:srgbClr val="33CC33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809" name="Oval 968"/>
            <p:cNvSpPr>
              <a:spLocks noChangeArrowheads="1"/>
            </p:cNvSpPr>
            <p:nvPr/>
          </p:nvSpPr>
          <p:spPr bwMode="auto">
            <a:xfrm>
              <a:off x="4489" y="2382"/>
              <a:ext cx="159" cy="142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endParaRPr lang="en-US" sz="1800">
                <a:solidFill>
                  <a:srgbClr val="FF0000"/>
                </a:solidFill>
              </a:endParaRPr>
            </a:p>
          </p:txBody>
        </p:sp>
        <p:sp>
          <p:nvSpPr>
            <p:cNvPr id="22810" name="Oval 969"/>
            <p:cNvSpPr>
              <a:spLocks noChangeArrowheads="1"/>
            </p:cNvSpPr>
            <p:nvPr/>
          </p:nvSpPr>
          <p:spPr bwMode="auto">
            <a:xfrm>
              <a:off x="4658" y="2382"/>
              <a:ext cx="159" cy="142"/>
            </a:xfrm>
            <a:prstGeom prst="ellipse">
              <a:avLst/>
            </a:prstGeom>
            <a:solidFill>
              <a:srgbClr val="33CC33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811" name="Rectangle 970"/>
            <p:cNvSpPr>
              <a:spLocks noChangeArrowheads="1"/>
            </p:cNvSpPr>
            <p:nvPr/>
          </p:nvSpPr>
          <p:spPr bwMode="auto">
            <a:xfrm>
              <a:off x="5067" y="1837"/>
              <a:ext cx="80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22609" name="Group 971"/>
          <p:cNvGrpSpPr>
            <a:grpSpLocks/>
          </p:cNvGrpSpPr>
          <p:nvPr/>
        </p:nvGrpSpPr>
        <p:grpSpPr bwMode="auto">
          <a:xfrm>
            <a:off x="7924800" y="5303838"/>
            <a:ext cx="227013" cy="481012"/>
            <a:chOff x="4140" y="429"/>
            <a:chExt cx="1425" cy="2396"/>
          </a:xfrm>
        </p:grpSpPr>
        <p:sp>
          <p:nvSpPr>
            <p:cNvPr id="22756" name="Freeform 972"/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 w 354"/>
                <a:gd name="T1" fmla="*/ 0 h 2742"/>
                <a:gd name="T2" fmla="*/ 2 w 354"/>
                <a:gd name="T3" fmla="*/ 7 h 2742"/>
                <a:gd name="T4" fmla="*/ 2 w 354"/>
                <a:gd name="T5" fmla="*/ 48 h 2742"/>
                <a:gd name="T6" fmla="*/ 0 w 354"/>
                <a:gd name="T7" fmla="*/ 50 h 2742"/>
                <a:gd name="T8" fmla="*/ 2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757" name="Rectangle 973"/>
            <p:cNvSpPr>
              <a:spLocks noChangeArrowheads="1"/>
            </p:cNvSpPr>
            <p:nvPr/>
          </p:nvSpPr>
          <p:spPr bwMode="auto">
            <a:xfrm>
              <a:off x="4210" y="429"/>
              <a:ext cx="1046" cy="2285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758" name="Freeform 974"/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2 w 211"/>
                <a:gd name="T3" fmla="*/ 5 h 2537"/>
                <a:gd name="T4" fmla="*/ 2 w 211"/>
                <a:gd name="T5" fmla="*/ 45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759" name="Freeform 975"/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2 w 328"/>
                <a:gd name="T3" fmla="*/ 3 h 226"/>
                <a:gd name="T4" fmla="*/ 2 w 328"/>
                <a:gd name="T5" fmla="*/ 5 h 226"/>
                <a:gd name="T6" fmla="*/ 0 w 328"/>
                <a:gd name="T7" fmla="*/ 3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760" name="Rectangle 976"/>
            <p:cNvSpPr>
              <a:spLocks noChangeArrowheads="1"/>
            </p:cNvSpPr>
            <p:nvPr/>
          </p:nvSpPr>
          <p:spPr bwMode="auto">
            <a:xfrm>
              <a:off x="4210" y="690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22761" name="Group 977"/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22786" name="AutoShape 978"/>
              <p:cNvSpPr>
                <a:spLocks noChangeArrowheads="1"/>
              </p:cNvSpPr>
              <p:nvPr/>
            </p:nvSpPr>
            <p:spPr bwMode="auto">
              <a:xfrm>
                <a:off x="613" y="2566"/>
                <a:ext cx="721" cy="14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2787" name="AutoShape 979"/>
              <p:cNvSpPr>
                <a:spLocks noChangeArrowheads="1"/>
              </p:cNvSpPr>
              <p:nvPr/>
            </p:nvSpPr>
            <p:spPr bwMode="auto">
              <a:xfrm>
                <a:off x="625" y="2581"/>
                <a:ext cx="696" cy="11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22762" name="Rectangle 980"/>
            <p:cNvSpPr>
              <a:spLocks noChangeArrowheads="1"/>
            </p:cNvSpPr>
            <p:nvPr/>
          </p:nvSpPr>
          <p:spPr bwMode="auto">
            <a:xfrm>
              <a:off x="4220" y="1022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22763" name="Group 981"/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22784" name="AutoShape 982"/>
              <p:cNvSpPr>
                <a:spLocks noChangeArrowheads="1"/>
              </p:cNvSpPr>
              <p:nvPr/>
            </p:nvSpPr>
            <p:spPr bwMode="auto">
              <a:xfrm>
                <a:off x="615" y="2564"/>
                <a:ext cx="721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2785" name="AutoShape 983"/>
              <p:cNvSpPr>
                <a:spLocks noChangeArrowheads="1"/>
              </p:cNvSpPr>
              <p:nvPr/>
            </p:nvSpPr>
            <p:spPr bwMode="auto">
              <a:xfrm>
                <a:off x="628" y="2581"/>
                <a:ext cx="696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22764" name="Rectangle 984"/>
            <p:cNvSpPr>
              <a:spLocks noChangeArrowheads="1"/>
            </p:cNvSpPr>
            <p:nvPr/>
          </p:nvSpPr>
          <p:spPr bwMode="auto">
            <a:xfrm>
              <a:off x="4220" y="1354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765" name="Rectangle 985"/>
            <p:cNvSpPr>
              <a:spLocks noChangeArrowheads="1"/>
            </p:cNvSpPr>
            <p:nvPr/>
          </p:nvSpPr>
          <p:spPr bwMode="auto">
            <a:xfrm>
              <a:off x="4230" y="1655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22766" name="Group 986"/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22782" name="AutoShape 987"/>
              <p:cNvSpPr>
                <a:spLocks noChangeArrowheads="1"/>
              </p:cNvSpPr>
              <p:nvPr/>
            </p:nvSpPr>
            <p:spPr bwMode="auto">
              <a:xfrm>
                <a:off x="618" y="2586"/>
                <a:ext cx="720" cy="12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2783" name="AutoShape 988"/>
              <p:cNvSpPr>
                <a:spLocks noChangeArrowheads="1"/>
              </p:cNvSpPr>
              <p:nvPr/>
            </p:nvSpPr>
            <p:spPr bwMode="auto">
              <a:xfrm>
                <a:off x="630" y="2586"/>
                <a:ext cx="695" cy="10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22767" name="Freeform 989"/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2 w 328"/>
                <a:gd name="T3" fmla="*/ 2 h 226"/>
                <a:gd name="T4" fmla="*/ 2 w 328"/>
                <a:gd name="T5" fmla="*/ 4 h 226"/>
                <a:gd name="T6" fmla="*/ 0 w 328"/>
                <a:gd name="T7" fmla="*/ 2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22768" name="Group 990"/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22780" name="AutoShape 991"/>
              <p:cNvSpPr>
                <a:spLocks noChangeArrowheads="1"/>
              </p:cNvSpPr>
              <p:nvPr/>
            </p:nvSpPr>
            <p:spPr bwMode="auto">
              <a:xfrm>
                <a:off x="613" y="2571"/>
                <a:ext cx="732" cy="13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2781" name="AutoShape 992"/>
              <p:cNvSpPr>
                <a:spLocks noChangeArrowheads="1"/>
              </p:cNvSpPr>
              <p:nvPr/>
            </p:nvSpPr>
            <p:spPr bwMode="auto">
              <a:xfrm>
                <a:off x="625" y="2587"/>
                <a:ext cx="720" cy="103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22769" name="Rectangle 993"/>
            <p:cNvSpPr>
              <a:spLocks noChangeArrowheads="1"/>
            </p:cNvSpPr>
            <p:nvPr/>
          </p:nvSpPr>
          <p:spPr bwMode="auto">
            <a:xfrm>
              <a:off x="5246" y="429"/>
              <a:ext cx="70" cy="2285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770" name="Freeform 994"/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2 w 296"/>
                <a:gd name="T3" fmla="*/ 2 h 256"/>
                <a:gd name="T4" fmla="*/ 2 w 296"/>
                <a:gd name="T5" fmla="*/ 4 h 256"/>
                <a:gd name="T6" fmla="*/ 0 w 296"/>
                <a:gd name="T7" fmla="*/ 2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771" name="Freeform 995"/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2 w 304"/>
                <a:gd name="T3" fmla="*/ 2 h 288"/>
                <a:gd name="T4" fmla="*/ 2 w 304"/>
                <a:gd name="T5" fmla="*/ 5 h 288"/>
                <a:gd name="T6" fmla="*/ 2 w 304"/>
                <a:gd name="T7" fmla="*/ 2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772" name="Oval 996"/>
            <p:cNvSpPr>
              <a:spLocks noChangeArrowheads="1"/>
            </p:cNvSpPr>
            <p:nvPr/>
          </p:nvSpPr>
          <p:spPr bwMode="auto">
            <a:xfrm>
              <a:off x="5515" y="2611"/>
              <a:ext cx="50" cy="95"/>
            </a:xfrm>
            <a:prstGeom prst="ellipse">
              <a:avLst/>
            </a:prstGeom>
            <a:solidFill>
              <a:srgbClr val="333333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773" name="Freeform 997"/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3 h 240"/>
                <a:gd name="T2" fmla="*/ 2 w 306"/>
                <a:gd name="T3" fmla="*/ 5 h 240"/>
                <a:gd name="T4" fmla="*/ 2 w 306"/>
                <a:gd name="T5" fmla="*/ 3 h 240"/>
                <a:gd name="T6" fmla="*/ 2 w 306"/>
                <a:gd name="T7" fmla="*/ 0 h 240"/>
                <a:gd name="T8" fmla="*/ 0 w 306"/>
                <a:gd name="T9" fmla="*/ 3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774" name="AutoShape 998"/>
            <p:cNvSpPr>
              <a:spLocks noChangeArrowheads="1"/>
            </p:cNvSpPr>
            <p:nvPr/>
          </p:nvSpPr>
          <p:spPr bwMode="auto">
            <a:xfrm>
              <a:off x="4140" y="2675"/>
              <a:ext cx="1196" cy="15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775" name="AutoShape 999"/>
            <p:cNvSpPr>
              <a:spLocks noChangeArrowheads="1"/>
            </p:cNvSpPr>
            <p:nvPr/>
          </p:nvSpPr>
          <p:spPr bwMode="auto">
            <a:xfrm>
              <a:off x="4210" y="2714"/>
              <a:ext cx="1066" cy="7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776" name="Oval 1000"/>
            <p:cNvSpPr>
              <a:spLocks noChangeArrowheads="1"/>
            </p:cNvSpPr>
            <p:nvPr/>
          </p:nvSpPr>
          <p:spPr bwMode="auto">
            <a:xfrm>
              <a:off x="4309" y="2382"/>
              <a:ext cx="159" cy="142"/>
            </a:xfrm>
            <a:prstGeom prst="ellipse">
              <a:avLst/>
            </a:prstGeom>
            <a:solidFill>
              <a:srgbClr val="33CC33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777" name="Oval 1001"/>
            <p:cNvSpPr>
              <a:spLocks noChangeArrowheads="1"/>
            </p:cNvSpPr>
            <p:nvPr/>
          </p:nvSpPr>
          <p:spPr bwMode="auto">
            <a:xfrm>
              <a:off x="4489" y="2382"/>
              <a:ext cx="159" cy="142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endParaRPr lang="en-US" sz="1800">
                <a:solidFill>
                  <a:srgbClr val="FF0000"/>
                </a:solidFill>
              </a:endParaRPr>
            </a:p>
          </p:txBody>
        </p:sp>
        <p:sp>
          <p:nvSpPr>
            <p:cNvPr id="22778" name="Oval 1002"/>
            <p:cNvSpPr>
              <a:spLocks noChangeArrowheads="1"/>
            </p:cNvSpPr>
            <p:nvPr/>
          </p:nvSpPr>
          <p:spPr bwMode="auto">
            <a:xfrm>
              <a:off x="4658" y="2382"/>
              <a:ext cx="159" cy="142"/>
            </a:xfrm>
            <a:prstGeom prst="ellipse">
              <a:avLst/>
            </a:prstGeom>
            <a:solidFill>
              <a:srgbClr val="33CC33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779" name="Rectangle 1003"/>
            <p:cNvSpPr>
              <a:spLocks noChangeArrowheads="1"/>
            </p:cNvSpPr>
            <p:nvPr/>
          </p:nvSpPr>
          <p:spPr bwMode="auto">
            <a:xfrm>
              <a:off x="5067" y="1837"/>
              <a:ext cx="80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22610" name="Group 1004"/>
          <p:cNvGrpSpPr>
            <a:grpSpLocks/>
          </p:cNvGrpSpPr>
          <p:nvPr/>
        </p:nvGrpSpPr>
        <p:grpSpPr bwMode="auto">
          <a:xfrm>
            <a:off x="5302250" y="2043113"/>
            <a:ext cx="534988" cy="407987"/>
            <a:chOff x="877" y="1008"/>
            <a:chExt cx="2747" cy="2591"/>
          </a:xfrm>
        </p:grpSpPr>
        <p:pic>
          <p:nvPicPr>
            <p:cNvPr id="22733" name="Picture 1005" descr="antenna_stylized"/>
            <p:cNvPicPr>
              <a:picLocks noChangeAspect="1" noChangeArrowheads="1"/>
            </p:cNvPicPr>
            <p:nvPr/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877" y="1008"/>
              <a:ext cx="2725" cy="14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2734" name="Picture 1006" descr="laptop_keyboard"/>
            <p:cNvPicPr>
              <a:picLocks noChangeAspect="1" noChangeArrowheads="1"/>
            </p:cNvPicPr>
            <p:nvPr/>
          </p:nvPicPr>
          <p:blipFill>
            <a:blip r:embed="rId12" cstate="print"/>
            <a:srcRect/>
            <a:stretch>
              <a:fillRect/>
            </a:stretch>
          </p:blipFill>
          <p:spPr bwMode="auto">
            <a:xfrm rot="109064" flipH="1">
              <a:off x="1009" y="2586"/>
              <a:ext cx="2245" cy="10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2735" name="Freeform 1007"/>
            <p:cNvSpPr>
              <a:spLocks/>
            </p:cNvSpPr>
            <p:nvPr/>
          </p:nvSpPr>
          <p:spPr bwMode="auto">
            <a:xfrm>
              <a:off x="1753" y="1603"/>
              <a:ext cx="1807" cy="1322"/>
            </a:xfrm>
            <a:custGeom>
              <a:avLst/>
              <a:gdLst>
                <a:gd name="T0" fmla="*/ 1 w 2982"/>
                <a:gd name="T1" fmla="*/ 0 h 2442"/>
                <a:gd name="T2" fmla="*/ 0 w 2982"/>
                <a:gd name="T3" fmla="*/ 1 h 2442"/>
                <a:gd name="T4" fmla="*/ 1 w 2982"/>
                <a:gd name="T5" fmla="*/ 1 h 2442"/>
                <a:gd name="T6" fmla="*/ 1 w 2982"/>
                <a:gd name="T7" fmla="*/ 1 h 2442"/>
                <a:gd name="T8" fmla="*/ 1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22736" name="Picture 1008" descr="screen"/>
            <p:cNvPicPr>
              <a:picLocks noChangeAspect="1" noChangeArrowheads="1"/>
            </p:cNvPicPr>
            <p:nvPr/>
          </p:nvPicPr>
          <p:blipFill>
            <a:blip r:embed="rId13" cstate="print"/>
            <a:srcRect/>
            <a:stretch>
              <a:fillRect/>
            </a:stretch>
          </p:blipFill>
          <p:spPr bwMode="auto">
            <a:xfrm>
              <a:off x="1842" y="1637"/>
              <a:ext cx="1642" cy="12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2737" name="Freeform 1009"/>
            <p:cNvSpPr>
              <a:spLocks/>
            </p:cNvSpPr>
            <p:nvPr/>
          </p:nvSpPr>
          <p:spPr bwMode="auto">
            <a:xfrm>
              <a:off x="2082" y="1564"/>
              <a:ext cx="1531" cy="246"/>
            </a:xfrm>
            <a:custGeom>
              <a:avLst/>
              <a:gdLst>
                <a:gd name="T0" fmla="*/ 1 w 2528"/>
                <a:gd name="T1" fmla="*/ 0 h 455"/>
                <a:gd name="T2" fmla="*/ 1 w 2528"/>
                <a:gd name="T3" fmla="*/ 1 h 455"/>
                <a:gd name="T4" fmla="*/ 1 w 2528"/>
                <a:gd name="T5" fmla="*/ 1 h 455"/>
                <a:gd name="T6" fmla="*/ 0 w 2528"/>
                <a:gd name="T7" fmla="*/ 1 h 455"/>
                <a:gd name="T8" fmla="*/ 1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738" name="Freeform 1010"/>
            <p:cNvSpPr>
              <a:spLocks/>
            </p:cNvSpPr>
            <p:nvPr/>
          </p:nvSpPr>
          <p:spPr bwMode="auto">
            <a:xfrm>
              <a:off x="1737" y="1562"/>
              <a:ext cx="425" cy="1024"/>
            </a:xfrm>
            <a:custGeom>
              <a:avLst/>
              <a:gdLst>
                <a:gd name="T0" fmla="*/ 1 w 702"/>
                <a:gd name="T1" fmla="*/ 0 h 1893"/>
                <a:gd name="T2" fmla="*/ 0 w 702"/>
                <a:gd name="T3" fmla="*/ 1 h 1893"/>
                <a:gd name="T4" fmla="*/ 1 w 702"/>
                <a:gd name="T5" fmla="*/ 1 h 1893"/>
                <a:gd name="T6" fmla="*/ 1 w 702"/>
                <a:gd name="T7" fmla="*/ 1 h 1893"/>
                <a:gd name="T8" fmla="*/ 1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739" name="Freeform 1011"/>
            <p:cNvSpPr>
              <a:spLocks/>
            </p:cNvSpPr>
            <p:nvPr/>
          </p:nvSpPr>
          <p:spPr bwMode="auto">
            <a:xfrm>
              <a:off x="3144" y="1745"/>
              <a:ext cx="458" cy="1182"/>
            </a:xfrm>
            <a:custGeom>
              <a:avLst/>
              <a:gdLst>
                <a:gd name="T0" fmla="*/ 1 w 756"/>
                <a:gd name="T1" fmla="*/ 0 h 2184"/>
                <a:gd name="T2" fmla="*/ 1 w 756"/>
                <a:gd name="T3" fmla="*/ 1 h 2184"/>
                <a:gd name="T4" fmla="*/ 0 w 756"/>
                <a:gd name="T5" fmla="*/ 1 h 2184"/>
                <a:gd name="T6" fmla="*/ 1 w 756"/>
                <a:gd name="T7" fmla="*/ 1 h 2184"/>
                <a:gd name="T8" fmla="*/ 1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740" name="Freeform 1012"/>
            <p:cNvSpPr>
              <a:spLocks/>
            </p:cNvSpPr>
            <p:nvPr/>
          </p:nvSpPr>
          <p:spPr bwMode="auto">
            <a:xfrm>
              <a:off x="1732" y="2534"/>
              <a:ext cx="1680" cy="399"/>
            </a:xfrm>
            <a:custGeom>
              <a:avLst/>
              <a:gdLst>
                <a:gd name="T0" fmla="*/ 1 w 2773"/>
                <a:gd name="T1" fmla="*/ 0 h 738"/>
                <a:gd name="T2" fmla="*/ 0 w 2773"/>
                <a:gd name="T3" fmla="*/ 1 h 738"/>
                <a:gd name="T4" fmla="*/ 1 w 2773"/>
                <a:gd name="T5" fmla="*/ 1 h 738"/>
                <a:gd name="T6" fmla="*/ 1 w 2773"/>
                <a:gd name="T7" fmla="*/ 1 h 738"/>
                <a:gd name="T8" fmla="*/ 1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741" name="Freeform 1013"/>
            <p:cNvSpPr>
              <a:spLocks/>
            </p:cNvSpPr>
            <p:nvPr/>
          </p:nvSpPr>
          <p:spPr bwMode="auto">
            <a:xfrm>
              <a:off x="3195" y="1755"/>
              <a:ext cx="429" cy="1187"/>
            </a:xfrm>
            <a:custGeom>
              <a:avLst/>
              <a:gdLst>
                <a:gd name="T0" fmla="*/ 1 w 637"/>
                <a:gd name="T1" fmla="*/ 0 h 1659"/>
                <a:gd name="T2" fmla="*/ 1 w 637"/>
                <a:gd name="T3" fmla="*/ 0 h 1659"/>
                <a:gd name="T4" fmla="*/ 1 w 637"/>
                <a:gd name="T5" fmla="*/ 1 h 1659"/>
                <a:gd name="T6" fmla="*/ 0 w 637"/>
                <a:gd name="T7" fmla="*/ 1 h 1659"/>
                <a:gd name="T8" fmla="*/ 1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742" name="Freeform 1014"/>
            <p:cNvSpPr>
              <a:spLocks/>
            </p:cNvSpPr>
            <p:nvPr/>
          </p:nvSpPr>
          <p:spPr bwMode="auto">
            <a:xfrm>
              <a:off x="1734" y="2587"/>
              <a:ext cx="1494" cy="394"/>
            </a:xfrm>
            <a:custGeom>
              <a:avLst/>
              <a:gdLst>
                <a:gd name="T0" fmla="*/ 0 w 2216"/>
                <a:gd name="T1" fmla="*/ 0 h 550"/>
                <a:gd name="T2" fmla="*/ 1 w 2216"/>
                <a:gd name="T3" fmla="*/ 1 h 550"/>
                <a:gd name="T4" fmla="*/ 1 w 2216"/>
                <a:gd name="T5" fmla="*/ 1 h 550"/>
                <a:gd name="T6" fmla="*/ 1 w 2216"/>
                <a:gd name="T7" fmla="*/ 1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22743" name="Group 1015"/>
            <p:cNvGrpSpPr>
              <a:grpSpLocks/>
            </p:cNvGrpSpPr>
            <p:nvPr/>
          </p:nvGrpSpPr>
          <p:grpSpPr bwMode="auto">
            <a:xfrm>
              <a:off x="1709" y="3008"/>
              <a:ext cx="507" cy="234"/>
              <a:chOff x="1740" y="2642"/>
              <a:chExt cx="752" cy="327"/>
            </a:xfrm>
          </p:grpSpPr>
          <p:sp>
            <p:nvSpPr>
              <p:cNvPr id="22750" name="Freeform 1016"/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751" name="Freeform 1017"/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752" name="Freeform 1018"/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753" name="Freeform 1019"/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754" name="Freeform 1020"/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755" name="Freeform 1021"/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2744" name="Freeform 1022"/>
            <p:cNvSpPr>
              <a:spLocks/>
            </p:cNvSpPr>
            <p:nvPr/>
          </p:nvSpPr>
          <p:spPr bwMode="auto">
            <a:xfrm>
              <a:off x="2577" y="3043"/>
              <a:ext cx="614" cy="514"/>
            </a:xfrm>
            <a:custGeom>
              <a:avLst/>
              <a:gdLst>
                <a:gd name="T0" fmla="*/ 1 w 990"/>
                <a:gd name="T1" fmla="*/ 1 h 792"/>
                <a:gd name="T2" fmla="*/ 1 w 990"/>
                <a:gd name="T3" fmla="*/ 0 h 792"/>
                <a:gd name="T4" fmla="*/ 1 w 990"/>
                <a:gd name="T5" fmla="*/ 1 h 792"/>
                <a:gd name="T6" fmla="*/ 0 w 990"/>
                <a:gd name="T7" fmla="*/ 1 h 792"/>
                <a:gd name="T8" fmla="*/ 1 w 990"/>
                <a:gd name="T9" fmla="*/ 1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745" name="Freeform 1023"/>
            <p:cNvSpPr>
              <a:spLocks/>
            </p:cNvSpPr>
            <p:nvPr/>
          </p:nvSpPr>
          <p:spPr bwMode="auto">
            <a:xfrm>
              <a:off x="1010" y="3084"/>
              <a:ext cx="1571" cy="469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1 w 2532"/>
                <a:gd name="T5" fmla="*/ 1 h 723"/>
                <a:gd name="T6" fmla="*/ 1 w 2532"/>
                <a:gd name="T7" fmla="*/ 1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746" name="Freeform 1024"/>
            <p:cNvSpPr>
              <a:spLocks/>
            </p:cNvSpPr>
            <p:nvPr/>
          </p:nvSpPr>
          <p:spPr bwMode="auto">
            <a:xfrm>
              <a:off x="1011" y="2998"/>
              <a:ext cx="17" cy="95"/>
            </a:xfrm>
            <a:custGeom>
              <a:avLst/>
              <a:gdLst>
                <a:gd name="T0" fmla="*/ 1 w 26"/>
                <a:gd name="T1" fmla="*/ 1 h 147"/>
                <a:gd name="T2" fmla="*/ 1 w 26"/>
                <a:gd name="T3" fmla="*/ 1 h 147"/>
                <a:gd name="T4" fmla="*/ 0 w 26"/>
                <a:gd name="T5" fmla="*/ 1 h 147"/>
                <a:gd name="T6" fmla="*/ 1 w 26"/>
                <a:gd name="T7" fmla="*/ 0 h 147"/>
                <a:gd name="T8" fmla="*/ 1 w 26"/>
                <a:gd name="T9" fmla="*/ 1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747" name="Freeform 1025"/>
            <p:cNvSpPr>
              <a:spLocks/>
            </p:cNvSpPr>
            <p:nvPr/>
          </p:nvSpPr>
          <p:spPr bwMode="auto">
            <a:xfrm>
              <a:off x="1012" y="2611"/>
              <a:ext cx="730" cy="393"/>
            </a:xfrm>
            <a:custGeom>
              <a:avLst/>
              <a:gdLst>
                <a:gd name="T0" fmla="*/ 1 w 1176"/>
                <a:gd name="T1" fmla="*/ 0 h 606"/>
                <a:gd name="T2" fmla="*/ 0 w 1176"/>
                <a:gd name="T3" fmla="*/ 1 h 606"/>
                <a:gd name="T4" fmla="*/ 1 w 1176"/>
                <a:gd name="T5" fmla="*/ 1 h 606"/>
                <a:gd name="T6" fmla="*/ 1 w 1176"/>
                <a:gd name="T7" fmla="*/ 1 h 606"/>
                <a:gd name="T8" fmla="*/ 1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748" name="Freeform 1026"/>
            <p:cNvSpPr>
              <a:spLocks/>
            </p:cNvSpPr>
            <p:nvPr/>
          </p:nvSpPr>
          <p:spPr bwMode="auto">
            <a:xfrm>
              <a:off x="1061" y="3018"/>
              <a:ext cx="1490" cy="451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1 w 2532"/>
                <a:gd name="T5" fmla="*/ 1 h 723"/>
                <a:gd name="T6" fmla="*/ 1 w 2532"/>
                <a:gd name="T7" fmla="*/ 1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749" name="Freeform 1027"/>
            <p:cNvSpPr>
              <a:spLocks/>
            </p:cNvSpPr>
            <p:nvPr/>
          </p:nvSpPr>
          <p:spPr bwMode="auto">
            <a:xfrm flipV="1">
              <a:off x="2549" y="2986"/>
              <a:ext cx="608" cy="467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1 h 723"/>
                <a:gd name="T6" fmla="*/ 0 w 2532"/>
                <a:gd name="T7" fmla="*/ 1 h 723"/>
                <a:gd name="T8" fmla="*/ 0 w 2532"/>
                <a:gd name="T9" fmla="*/ 1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22611" name="Picture 1030" descr="laptop_keyboard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 rot="109064" flipH="1">
            <a:off x="6897688" y="5735638"/>
            <a:ext cx="388937" cy="15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612" name="Freeform 1031"/>
          <p:cNvSpPr>
            <a:spLocks/>
          </p:cNvSpPr>
          <p:nvPr/>
        </p:nvSpPr>
        <p:spPr bwMode="auto">
          <a:xfrm>
            <a:off x="7026275" y="5580063"/>
            <a:ext cx="312738" cy="207962"/>
          </a:xfrm>
          <a:custGeom>
            <a:avLst/>
            <a:gdLst>
              <a:gd name="T0" fmla="*/ 2147483647 w 2982"/>
              <a:gd name="T1" fmla="*/ 0 h 2442"/>
              <a:gd name="T2" fmla="*/ 0 w 2982"/>
              <a:gd name="T3" fmla="*/ 2147483647 h 2442"/>
              <a:gd name="T4" fmla="*/ 2147483647 w 2982"/>
              <a:gd name="T5" fmla="*/ 2147483647 h 2442"/>
              <a:gd name="T6" fmla="*/ 2147483647 w 2982"/>
              <a:gd name="T7" fmla="*/ 2147483647 h 2442"/>
              <a:gd name="T8" fmla="*/ 2147483647 w 2982"/>
              <a:gd name="T9" fmla="*/ 0 h 244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982"/>
              <a:gd name="T16" fmla="*/ 0 h 2442"/>
              <a:gd name="T17" fmla="*/ 2982 w 2982"/>
              <a:gd name="T18" fmla="*/ 2442 h 244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982" h="2442">
                <a:moveTo>
                  <a:pt x="540" y="0"/>
                </a:moveTo>
                <a:lnTo>
                  <a:pt x="0" y="1734"/>
                </a:lnTo>
                <a:lnTo>
                  <a:pt x="2394" y="2442"/>
                </a:lnTo>
                <a:lnTo>
                  <a:pt x="2982" y="318"/>
                </a:lnTo>
                <a:lnTo>
                  <a:pt x="540" y="0"/>
                </a:lnTo>
                <a:close/>
              </a:path>
            </a:pathLst>
          </a:cu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pic>
        <p:nvPicPr>
          <p:cNvPr id="22613" name="Picture 1032" descr="screen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7042150" y="5584825"/>
            <a:ext cx="284163" cy="19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614" name="Freeform 1033"/>
          <p:cNvSpPr>
            <a:spLocks/>
          </p:cNvSpPr>
          <p:nvPr/>
        </p:nvSpPr>
        <p:spPr bwMode="auto">
          <a:xfrm>
            <a:off x="7083425" y="5573713"/>
            <a:ext cx="265113" cy="39687"/>
          </a:xfrm>
          <a:custGeom>
            <a:avLst/>
            <a:gdLst>
              <a:gd name="T0" fmla="*/ 2147483647 w 2528"/>
              <a:gd name="T1" fmla="*/ 0 h 455"/>
              <a:gd name="T2" fmla="*/ 2147483647 w 2528"/>
              <a:gd name="T3" fmla="*/ 2147483647 h 455"/>
              <a:gd name="T4" fmla="*/ 2147483647 w 2528"/>
              <a:gd name="T5" fmla="*/ 2147483647 h 455"/>
              <a:gd name="T6" fmla="*/ 0 w 2528"/>
              <a:gd name="T7" fmla="*/ 2147483647 h 455"/>
              <a:gd name="T8" fmla="*/ 2147483647 w 2528"/>
              <a:gd name="T9" fmla="*/ 0 h 45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528"/>
              <a:gd name="T16" fmla="*/ 0 h 455"/>
              <a:gd name="T17" fmla="*/ 2528 w 2528"/>
              <a:gd name="T18" fmla="*/ 455 h 45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528" h="455">
                <a:moveTo>
                  <a:pt x="14" y="0"/>
                </a:moveTo>
                <a:lnTo>
                  <a:pt x="2528" y="341"/>
                </a:lnTo>
                <a:lnTo>
                  <a:pt x="2480" y="455"/>
                </a:lnTo>
                <a:lnTo>
                  <a:pt x="0" y="86"/>
                </a:lnTo>
                <a:lnTo>
                  <a:pt x="14" y="0"/>
                </a:lnTo>
                <a:close/>
              </a:path>
            </a:pathLst>
          </a:custGeom>
          <a:gradFill rotWithShape="1">
            <a:gsLst>
              <a:gs pos="0">
                <a:srgbClr val="000099"/>
              </a:gs>
              <a:gs pos="100000">
                <a:srgbClr val="EAEAEA"/>
              </a:gs>
            </a:gsLst>
            <a:lin ang="0" scaled="1"/>
          </a:gra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615" name="Freeform 1034"/>
          <p:cNvSpPr>
            <a:spLocks/>
          </p:cNvSpPr>
          <p:nvPr/>
        </p:nvSpPr>
        <p:spPr bwMode="auto">
          <a:xfrm>
            <a:off x="7024688" y="5573713"/>
            <a:ext cx="73025" cy="161925"/>
          </a:xfrm>
          <a:custGeom>
            <a:avLst/>
            <a:gdLst>
              <a:gd name="T0" fmla="*/ 2147483647 w 702"/>
              <a:gd name="T1" fmla="*/ 0 h 1893"/>
              <a:gd name="T2" fmla="*/ 0 w 702"/>
              <a:gd name="T3" fmla="*/ 2147483647 h 1893"/>
              <a:gd name="T4" fmla="*/ 2147483647 w 702"/>
              <a:gd name="T5" fmla="*/ 2147483647 h 1893"/>
              <a:gd name="T6" fmla="*/ 2147483647 w 702"/>
              <a:gd name="T7" fmla="*/ 2147483647 h 1893"/>
              <a:gd name="T8" fmla="*/ 2147483647 w 702"/>
              <a:gd name="T9" fmla="*/ 0 h 189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02"/>
              <a:gd name="T16" fmla="*/ 0 h 1893"/>
              <a:gd name="T17" fmla="*/ 702 w 702"/>
              <a:gd name="T18" fmla="*/ 1893 h 189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02" h="1893">
                <a:moveTo>
                  <a:pt x="579" y="0"/>
                </a:moveTo>
                <a:lnTo>
                  <a:pt x="0" y="1869"/>
                </a:lnTo>
                <a:lnTo>
                  <a:pt x="114" y="1893"/>
                </a:lnTo>
                <a:lnTo>
                  <a:pt x="702" y="51"/>
                </a:lnTo>
                <a:lnTo>
                  <a:pt x="579" y="0"/>
                </a:lnTo>
                <a:close/>
              </a:path>
            </a:pathLst>
          </a:custGeom>
          <a:solidFill>
            <a:srgbClr val="000099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616" name="Freeform 1035"/>
          <p:cNvSpPr>
            <a:spLocks/>
          </p:cNvSpPr>
          <p:nvPr/>
        </p:nvSpPr>
        <p:spPr bwMode="auto">
          <a:xfrm>
            <a:off x="7267575" y="5602288"/>
            <a:ext cx="79375" cy="185737"/>
          </a:xfrm>
          <a:custGeom>
            <a:avLst/>
            <a:gdLst>
              <a:gd name="T0" fmla="*/ 2147483647 w 756"/>
              <a:gd name="T1" fmla="*/ 0 h 2184"/>
              <a:gd name="T2" fmla="*/ 2147483647 w 756"/>
              <a:gd name="T3" fmla="*/ 2147483647 h 2184"/>
              <a:gd name="T4" fmla="*/ 0 w 756"/>
              <a:gd name="T5" fmla="*/ 2147483647 h 2184"/>
              <a:gd name="T6" fmla="*/ 2147483647 w 756"/>
              <a:gd name="T7" fmla="*/ 2147483647 h 2184"/>
              <a:gd name="T8" fmla="*/ 2147483647 w 756"/>
              <a:gd name="T9" fmla="*/ 0 h 218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56"/>
              <a:gd name="T16" fmla="*/ 0 h 2184"/>
              <a:gd name="T17" fmla="*/ 756 w 756"/>
              <a:gd name="T18" fmla="*/ 2184 h 218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56" h="2184">
                <a:moveTo>
                  <a:pt x="756" y="0"/>
                </a:moveTo>
                <a:lnTo>
                  <a:pt x="138" y="2184"/>
                </a:lnTo>
                <a:lnTo>
                  <a:pt x="0" y="2148"/>
                </a:lnTo>
                <a:lnTo>
                  <a:pt x="606" y="78"/>
                </a:lnTo>
                <a:lnTo>
                  <a:pt x="756" y="0"/>
                </a:lnTo>
                <a:close/>
              </a:path>
            </a:pathLst>
          </a:custGeom>
          <a:gradFill rotWithShape="1">
            <a:gsLst>
              <a:gs pos="0">
                <a:srgbClr val="DDDDDD"/>
              </a:gs>
              <a:gs pos="100000">
                <a:schemeClr val="bg1"/>
              </a:gs>
            </a:gsLst>
            <a:lin ang="5400000" scaled="1"/>
          </a:gra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617" name="Freeform 1036"/>
          <p:cNvSpPr>
            <a:spLocks/>
          </p:cNvSpPr>
          <p:nvPr/>
        </p:nvSpPr>
        <p:spPr bwMode="auto">
          <a:xfrm>
            <a:off x="7023100" y="5726113"/>
            <a:ext cx="290513" cy="63500"/>
          </a:xfrm>
          <a:custGeom>
            <a:avLst/>
            <a:gdLst>
              <a:gd name="T0" fmla="*/ 2147483647 w 2773"/>
              <a:gd name="T1" fmla="*/ 0 h 738"/>
              <a:gd name="T2" fmla="*/ 0 w 2773"/>
              <a:gd name="T3" fmla="*/ 2147483647 h 738"/>
              <a:gd name="T4" fmla="*/ 2147483647 w 2773"/>
              <a:gd name="T5" fmla="*/ 2147483647 h 738"/>
              <a:gd name="T6" fmla="*/ 2147483647 w 2773"/>
              <a:gd name="T7" fmla="*/ 2147483647 h 738"/>
              <a:gd name="T8" fmla="*/ 2147483647 w 2773"/>
              <a:gd name="T9" fmla="*/ 0 h 73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773"/>
              <a:gd name="T16" fmla="*/ 0 h 738"/>
              <a:gd name="T17" fmla="*/ 2773 w 2773"/>
              <a:gd name="T18" fmla="*/ 738 h 73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773" h="738">
                <a:moveTo>
                  <a:pt x="33" y="0"/>
                </a:moveTo>
                <a:lnTo>
                  <a:pt x="0" y="99"/>
                </a:lnTo>
                <a:lnTo>
                  <a:pt x="2436" y="738"/>
                </a:lnTo>
                <a:cubicBezTo>
                  <a:pt x="2499" y="501"/>
                  <a:pt x="2773" y="727"/>
                  <a:pt x="2373" y="603"/>
                </a:cubicBezTo>
                <a:lnTo>
                  <a:pt x="33" y="0"/>
                </a:lnTo>
                <a:close/>
              </a:path>
            </a:pathLst>
          </a:custGeom>
          <a:gradFill rotWithShape="1">
            <a:gsLst>
              <a:gs pos="0">
                <a:srgbClr val="0000CC"/>
              </a:gs>
              <a:gs pos="100000">
                <a:schemeClr val="bg1"/>
              </a:gs>
            </a:gsLst>
            <a:lin ang="0" scaled="1"/>
          </a:gra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618" name="Freeform 1037"/>
          <p:cNvSpPr>
            <a:spLocks/>
          </p:cNvSpPr>
          <p:nvPr/>
        </p:nvSpPr>
        <p:spPr bwMode="auto">
          <a:xfrm>
            <a:off x="7275513" y="5603875"/>
            <a:ext cx="74612" cy="187325"/>
          </a:xfrm>
          <a:custGeom>
            <a:avLst/>
            <a:gdLst>
              <a:gd name="T0" fmla="*/ 2147483647 w 637"/>
              <a:gd name="T1" fmla="*/ 0 h 1659"/>
              <a:gd name="T2" fmla="*/ 2147483647 w 637"/>
              <a:gd name="T3" fmla="*/ 0 h 1659"/>
              <a:gd name="T4" fmla="*/ 2147483647 w 637"/>
              <a:gd name="T5" fmla="*/ 2147483647 h 1659"/>
              <a:gd name="T6" fmla="*/ 0 w 637"/>
              <a:gd name="T7" fmla="*/ 2147483647 h 1659"/>
              <a:gd name="T8" fmla="*/ 2147483647 w 637"/>
              <a:gd name="T9" fmla="*/ 0 h 165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37"/>
              <a:gd name="T16" fmla="*/ 0 h 1659"/>
              <a:gd name="T17" fmla="*/ 637 w 637"/>
              <a:gd name="T18" fmla="*/ 1659 h 165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37" h="1659">
                <a:moveTo>
                  <a:pt x="615" y="0"/>
                </a:moveTo>
                <a:lnTo>
                  <a:pt x="637" y="0"/>
                </a:lnTo>
                <a:lnTo>
                  <a:pt x="68" y="1659"/>
                </a:lnTo>
                <a:lnTo>
                  <a:pt x="0" y="1647"/>
                </a:lnTo>
                <a:lnTo>
                  <a:pt x="615" y="0"/>
                </a:lnTo>
                <a:close/>
              </a:path>
            </a:pathLst>
          </a:custGeom>
          <a:solidFill>
            <a:srgbClr val="4D4D4D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619" name="Freeform 1038"/>
          <p:cNvSpPr>
            <a:spLocks/>
          </p:cNvSpPr>
          <p:nvPr/>
        </p:nvSpPr>
        <p:spPr bwMode="auto">
          <a:xfrm>
            <a:off x="7023100" y="5735638"/>
            <a:ext cx="258763" cy="61912"/>
          </a:xfrm>
          <a:custGeom>
            <a:avLst/>
            <a:gdLst>
              <a:gd name="T0" fmla="*/ 0 w 2216"/>
              <a:gd name="T1" fmla="*/ 0 h 550"/>
              <a:gd name="T2" fmla="*/ 2147483647 w 2216"/>
              <a:gd name="T3" fmla="*/ 2147483647 h 550"/>
              <a:gd name="T4" fmla="*/ 2147483647 w 2216"/>
              <a:gd name="T5" fmla="*/ 2147483647 h 550"/>
              <a:gd name="T6" fmla="*/ 2147483647 w 2216"/>
              <a:gd name="T7" fmla="*/ 2147483647 h 550"/>
              <a:gd name="T8" fmla="*/ 0 w 2216"/>
              <a:gd name="T9" fmla="*/ 0 h 55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216"/>
              <a:gd name="T16" fmla="*/ 0 h 550"/>
              <a:gd name="T17" fmla="*/ 2216 w 2216"/>
              <a:gd name="T18" fmla="*/ 550 h 55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216" h="550">
                <a:moveTo>
                  <a:pt x="0" y="0"/>
                </a:moveTo>
                <a:lnTo>
                  <a:pt x="9" y="57"/>
                </a:lnTo>
                <a:lnTo>
                  <a:pt x="2164" y="550"/>
                </a:lnTo>
                <a:lnTo>
                  <a:pt x="2216" y="496"/>
                </a:lnTo>
                <a:lnTo>
                  <a:pt x="0" y="0"/>
                </a:lnTo>
                <a:close/>
              </a:path>
            </a:pathLst>
          </a:custGeom>
          <a:gradFill rotWithShape="1">
            <a:gsLst>
              <a:gs pos="0">
                <a:srgbClr val="000099"/>
              </a:gs>
              <a:gs pos="100000">
                <a:srgbClr val="808080"/>
              </a:gs>
            </a:gsLst>
            <a:lin ang="0" scaled="1"/>
          </a:gra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grpSp>
        <p:nvGrpSpPr>
          <p:cNvPr id="22620" name="Group 1039"/>
          <p:cNvGrpSpPr>
            <a:grpSpLocks/>
          </p:cNvGrpSpPr>
          <p:nvPr/>
        </p:nvGrpSpPr>
        <p:grpSpPr bwMode="auto">
          <a:xfrm>
            <a:off x="7019925" y="5800725"/>
            <a:ext cx="87313" cy="38100"/>
            <a:chOff x="1740" y="2642"/>
            <a:chExt cx="752" cy="327"/>
          </a:xfrm>
        </p:grpSpPr>
        <p:sp>
          <p:nvSpPr>
            <p:cNvPr id="22727" name="Freeform 1040"/>
            <p:cNvSpPr>
              <a:spLocks/>
            </p:cNvSpPr>
            <p:nvPr/>
          </p:nvSpPr>
          <p:spPr bwMode="auto">
            <a:xfrm>
              <a:off x="1740" y="2642"/>
              <a:ext cx="752" cy="327"/>
            </a:xfrm>
            <a:custGeom>
              <a:avLst/>
              <a:gdLst>
                <a:gd name="T0" fmla="*/ 293 w 752"/>
                <a:gd name="T1" fmla="*/ 0 h 327"/>
                <a:gd name="T2" fmla="*/ 752 w 752"/>
                <a:gd name="T3" fmla="*/ 124 h 327"/>
                <a:gd name="T4" fmla="*/ 470 w 752"/>
                <a:gd name="T5" fmla="*/ 327 h 327"/>
                <a:gd name="T6" fmla="*/ 0 w 752"/>
                <a:gd name="T7" fmla="*/ 183 h 327"/>
                <a:gd name="T8" fmla="*/ 293 w 752"/>
                <a:gd name="T9" fmla="*/ 0 h 3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2"/>
                <a:gd name="T16" fmla="*/ 0 h 327"/>
                <a:gd name="T17" fmla="*/ 752 w 752"/>
                <a:gd name="T18" fmla="*/ 327 h 32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2" h="327">
                  <a:moveTo>
                    <a:pt x="293" y="0"/>
                  </a:moveTo>
                  <a:lnTo>
                    <a:pt x="752" y="124"/>
                  </a:lnTo>
                  <a:lnTo>
                    <a:pt x="470" y="327"/>
                  </a:lnTo>
                  <a:lnTo>
                    <a:pt x="0" y="18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0000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728" name="Freeform 1041"/>
            <p:cNvSpPr>
              <a:spLocks/>
            </p:cNvSpPr>
            <p:nvPr/>
          </p:nvSpPr>
          <p:spPr bwMode="auto">
            <a:xfrm>
              <a:off x="1754" y="2649"/>
              <a:ext cx="726" cy="311"/>
            </a:xfrm>
            <a:custGeom>
              <a:avLst/>
              <a:gdLst>
                <a:gd name="T0" fmla="*/ 282 w 726"/>
                <a:gd name="T1" fmla="*/ 0 h 311"/>
                <a:gd name="T2" fmla="*/ 726 w 726"/>
                <a:gd name="T3" fmla="*/ 119 h 311"/>
                <a:gd name="T4" fmla="*/ 457 w 726"/>
                <a:gd name="T5" fmla="*/ 311 h 311"/>
                <a:gd name="T6" fmla="*/ 0 w 726"/>
                <a:gd name="T7" fmla="*/ 173 h 311"/>
                <a:gd name="T8" fmla="*/ 282 w 726"/>
                <a:gd name="T9" fmla="*/ 0 h 31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26"/>
                <a:gd name="T16" fmla="*/ 0 h 311"/>
                <a:gd name="T17" fmla="*/ 726 w 726"/>
                <a:gd name="T18" fmla="*/ 311 h 31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26" h="311">
                  <a:moveTo>
                    <a:pt x="282" y="0"/>
                  </a:moveTo>
                  <a:lnTo>
                    <a:pt x="726" y="119"/>
                  </a:lnTo>
                  <a:lnTo>
                    <a:pt x="457" y="311"/>
                  </a:lnTo>
                  <a:lnTo>
                    <a:pt x="0" y="173"/>
                  </a:lnTo>
                  <a:lnTo>
                    <a:pt x="282" y="0"/>
                  </a:lnTo>
                  <a:close/>
                </a:path>
              </a:pathLst>
            </a:custGeom>
            <a:gradFill rotWithShape="1">
              <a:gsLst>
                <a:gs pos="0">
                  <a:srgbClr val="4D4D4D"/>
                </a:gs>
                <a:gs pos="100000">
                  <a:srgbClr val="DDDDDD"/>
                </a:gs>
              </a:gsLst>
              <a:lin ang="189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729" name="Freeform 1042"/>
            <p:cNvSpPr>
              <a:spLocks/>
            </p:cNvSpPr>
            <p:nvPr/>
          </p:nvSpPr>
          <p:spPr bwMode="auto">
            <a:xfrm>
              <a:off x="1808" y="2770"/>
              <a:ext cx="258" cy="100"/>
            </a:xfrm>
            <a:custGeom>
              <a:avLst/>
              <a:gdLst>
                <a:gd name="T0" fmla="*/ 0 w 258"/>
                <a:gd name="T1" fmla="*/ 44 h 100"/>
                <a:gd name="T2" fmla="*/ 75 w 258"/>
                <a:gd name="T3" fmla="*/ 0 h 100"/>
                <a:gd name="T4" fmla="*/ 258 w 258"/>
                <a:gd name="T5" fmla="*/ 50 h 100"/>
                <a:gd name="T6" fmla="*/ 183 w 258"/>
                <a:gd name="T7" fmla="*/ 100 h 100"/>
                <a:gd name="T8" fmla="*/ 0 w 258"/>
                <a:gd name="T9" fmla="*/ 44 h 1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8"/>
                <a:gd name="T16" fmla="*/ 0 h 100"/>
                <a:gd name="T17" fmla="*/ 258 w 258"/>
                <a:gd name="T18" fmla="*/ 100 h 10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8" h="100">
                  <a:moveTo>
                    <a:pt x="0" y="44"/>
                  </a:moveTo>
                  <a:lnTo>
                    <a:pt x="75" y="0"/>
                  </a:lnTo>
                  <a:lnTo>
                    <a:pt x="258" y="50"/>
                  </a:lnTo>
                  <a:lnTo>
                    <a:pt x="183" y="100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730" name="Freeform 1043"/>
            <p:cNvSpPr>
              <a:spLocks/>
            </p:cNvSpPr>
            <p:nvPr/>
          </p:nvSpPr>
          <p:spPr bwMode="auto">
            <a:xfrm>
              <a:off x="1799" y="2816"/>
              <a:ext cx="194" cy="63"/>
            </a:xfrm>
            <a:custGeom>
              <a:avLst/>
              <a:gdLst>
                <a:gd name="T0" fmla="*/ 12 w 194"/>
                <a:gd name="T1" fmla="*/ 0 h 63"/>
                <a:gd name="T2" fmla="*/ 194 w 194"/>
                <a:gd name="T3" fmla="*/ 53 h 63"/>
                <a:gd name="T4" fmla="*/ 180 w 194"/>
                <a:gd name="T5" fmla="*/ 63 h 63"/>
                <a:gd name="T6" fmla="*/ 0 w 194"/>
                <a:gd name="T7" fmla="*/ 9 h 63"/>
                <a:gd name="T8" fmla="*/ 12 w 194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"/>
                <a:gd name="T16" fmla="*/ 0 h 63"/>
                <a:gd name="T17" fmla="*/ 194 w 194"/>
                <a:gd name="T18" fmla="*/ 63 h 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731" name="Freeform 1044"/>
            <p:cNvSpPr>
              <a:spLocks/>
            </p:cNvSpPr>
            <p:nvPr/>
          </p:nvSpPr>
          <p:spPr bwMode="auto">
            <a:xfrm>
              <a:off x="2020" y="2834"/>
              <a:ext cx="258" cy="102"/>
            </a:xfrm>
            <a:custGeom>
              <a:avLst/>
              <a:gdLst>
                <a:gd name="T0" fmla="*/ 0 w 258"/>
                <a:gd name="T1" fmla="*/ 46 h 102"/>
                <a:gd name="T2" fmla="*/ 71 w 258"/>
                <a:gd name="T3" fmla="*/ 0 h 102"/>
                <a:gd name="T4" fmla="*/ 258 w 258"/>
                <a:gd name="T5" fmla="*/ 52 h 102"/>
                <a:gd name="T6" fmla="*/ 183 w 258"/>
                <a:gd name="T7" fmla="*/ 102 h 102"/>
                <a:gd name="T8" fmla="*/ 0 w 258"/>
                <a:gd name="T9" fmla="*/ 46 h 1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8"/>
                <a:gd name="T16" fmla="*/ 0 h 102"/>
                <a:gd name="T17" fmla="*/ 258 w 258"/>
                <a:gd name="T18" fmla="*/ 102 h 10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8" h="102">
                  <a:moveTo>
                    <a:pt x="0" y="46"/>
                  </a:moveTo>
                  <a:lnTo>
                    <a:pt x="71" y="0"/>
                  </a:lnTo>
                  <a:lnTo>
                    <a:pt x="258" y="52"/>
                  </a:lnTo>
                  <a:lnTo>
                    <a:pt x="183" y="102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732" name="Freeform 1045"/>
            <p:cNvSpPr>
              <a:spLocks/>
            </p:cNvSpPr>
            <p:nvPr/>
          </p:nvSpPr>
          <p:spPr bwMode="auto">
            <a:xfrm>
              <a:off x="2011" y="2882"/>
              <a:ext cx="194" cy="63"/>
            </a:xfrm>
            <a:custGeom>
              <a:avLst/>
              <a:gdLst>
                <a:gd name="T0" fmla="*/ 12 w 194"/>
                <a:gd name="T1" fmla="*/ 0 h 63"/>
                <a:gd name="T2" fmla="*/ 194 w 194"/>
                <a:gd name="T3" fmla="*/ 53 h 63"/>
                <a:gd name="T4" fmla="*/ 180 w 194"/>
                <a:gd name="T5" fmla="*/ 63 h 63"/>
                <a:gd name="T6" fmla="*/ 0 w 194"/>
                <a:gd name="T7" fmla="*/ 9 h 63"/>
                <a:gd name="T8" fmla="*/ 12 w 194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"/>
                <a:gd name="T16" fmla="*/ 0 h 63"/>
                <a:gd name="T17" fmla="*/ 194 w 194"/>
                <a:gd name="T18" fmla="*/ 63 h 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2621" name="Freeform 1046"/>
          <p:cNvSpPr>
            <a:spLocks/>
          </p:cNvSpPr>
          <p:nvPr/>
        </p:nvSpPr>
        <p:spPr bwMode="auto">
          <a:xfrm>
            <a:off x="7169150" y="5807075"/>
            <a:ext cx="106363" cy="80963"/>
          </a:xfrm>
          <a:custGeom>
            <a:avLst/>
            <a:gdLst>
              <a:gd name="T0" fmla="*/ 2147483647 w 990"/>
              <a:gd name="T1" fmla="*/ 2147483647 h 792"/>
              <a:gd name="T2" fmla="*/ 2147483647 w 990"/>
              <a:gd name="T3" fmla="*/ 0 h 792"/>
              <a:gd name="T4" fmla="*/ 2147483647 w 990"/>
              <a:gd name="T5" fmla="*/ 2147483647 h 792"/>
              <a:gd name="T6" fmla="*/ 0 w 990"/>
              <a:gd name="T7" fmla="*/ 2147483647 h 792"/>
              <a:gd name="T8" fmla="*/ 2147483647 w 990"/>
              <a:gd name="T9" fmla="*/ 2147483647 h 79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990"/>
              <a:gd name="T16" fmla="*/ 0 h 792"/>
              <a:gd name="T17" fmla="*/ 990 w 990"/>
              <a:gd name="T18" fmla="*/ 792 h 79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990" h="792">
                <a:moveTo>
                  <a:pt x="3" y="738"/>
                </a:moveTo>
                <a:lnTo>
                  <a:pt x="990" y="0"/>
                </a:lnTo>
                <a:lnTo>
                  <a:pt x="987" y="60"/>
                </a:lnTo>
                <a:lnTo>
                  <a:pt x="0" y="792"/>
                </a:lnTo>
                <a:lnTo>
                  <a:pt x="3" y="738"/>
                </a:lnTo>
                <a:close/>
              </a:path>
            </a:pathLst>
          </a:custGeom>
          <a:solidFill>
            <a:srgbClr val="000099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622" name="Freeform 1047"/>
          <p:cNvSpPr>
            <a:spLocks/>
          </p:cNvSpPr>
          <p:nvPr/>
        </p:nvSpPr>
        <p:spPr bwMode="auto">
          <a:xfrm>
            <a:off x="6897688" y="5813425"/>
            <a:ext cx="271462" cy="73025"/>
          </a:xfrm>
          <a:custGeom>
            <a:avLst/>
            <a:gdLst>
              <a:gd name="T0" fmla="*/ 2147483647 w 2532"/>
              <a:gd name="T1" fmla="*/ 0 h 723"/>
              <a:gd name="T2" fmla="*/ 2147483647 w 2532"/>
              <a:gd name="T3" fmla="*/ 0 h 723"/>
              <a:gd name="T4" fmla="*/ 2147483647 w 2532"/>
              <a:gd name="T5" fmla="*/ 2147483647 h 723"/>
              <a:gd name="T6" fmla="*/ 2147483647 w 2532"/>
              <a:gd name="T7" fmla="*/ 2147483647 h 723"/>
              <a:gd name="T8" fmla="*/ 0 w 2532"/>
              <a:gd name="T9" fmla="*/ 2147483647 h 723"/>
              <a:gd name="T10" fmla="*/ 2147483647 w 2532"/>
              <a:gd name="T11" fmla="*/ 0 h 72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32"/>
              <a:gd name="T19" fmla="*/ 0 h 723"/>
              <a:gd name="T20" fmla="*/ 2532 w 2532"/>
              <a:gd name="T21" fmla="*/ 723 h 72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32" h="723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623" name="Freeform 1048"/>
          <p:cNvSpPr>
            <a:spLocks/>
          </p:cNvSpPr>
          <p:nvPr/>
        </p:nvSpPr>
        <p:spPr bwMode="auto">
          <a:xfrm>
            <a:off x="6899275" y="5799138"/>
            <a:ext cx="1588" cy="15875"/>
          </a:xfrm>
          <a:custGeom>
            <a:avLst/>
            <a:gdLst>
              <a:gd name="T0" fmla="*/ 2147483647 w 26"/>
              <a:gd name="T1" fmla="*/ 2147483647 h 147"/>
              <a:gd name="T2" fmla="*/ 2147483647 w 26"/>
              <a:gd name="T3" fmla="*/ 2147483647 h 147"/>
              <a:gd name="T4" fmla="*/ 0 w 26"/>
              <a:gd name="T5" fmla="*/ 2147483647 h 147"/>
              <a:gd name="T6" fmla="*/ 2147483647 w 26"/>
              <a:gd name="T7" fmla="*/ 0 h 147"/>
              <a:gd name="T8" fmla="*/ 2147483647 w 26"/>
              <a:gd name="T9" fmla="*/ 2147483647 h 14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6"/>
              <a:gd name="T16" fmla="*/ 0 h 147"/>
              <a:gd name="T17" fmla="*/ 26 w 26"/>
              <a:gd name="T18" fmla="*/ 147 h 147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6" h="147">
                <a:moveTo>
                  <a:pt x="26" y="10"/>
                </a:moveTo>
                <a:lnTo>
                  <a:pt x="23" y="147"/>
                </a:lnTo>
                <a:lnTo>
                  <a:pt x="0" y="144"/>
                </a:lnTo>
                <a:lnTo>
                  <a:pt x="3" y="0"/>
                </a:lnTo>
                <a:lnTo>
                  <a:pt x="26" y="10"/>
                </a:lnTo>
                <a:close/>
              </a:path>
            </a:pathLst>
          </a:custGeom>
          <a:solidFill>
            <a:srgbClr val="000099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624" name="Freeform 1049"/>
          <p:cNvSpPr>
            <a:spLocks/>
          </p:cNvSpPr>
          <p:nvPr/>
        </p:nvSpPr>
        <p:spPr bwMode="auto">
          <a:xfrm>
            <a:off x="6899275" y="5738813"/>
            <a:ext cx="125413" cy="61912"/>
          </a:xfrm>
          <a:custGeom>
            <a:avLst/>
            <a:gdLst>
              <a:gd name="T0" fmla="*/ 2147483647 w 1176"/>
              <a:gd name="T1" fmla="*/ 0 h 606"/>
              <a:gd name="T2" fmla="*/ 0 w 1176"/>
              <a:gd name="T3" fmla="*/ 2147483647 h 606"/>
              <a:gd name="T4" fmla="*/ 2147483647 w 1176"/>
              <a:gd name="T5" fmla="*/ 2147483647 h 606"/>
              <a:gd name="T6" fmla="*/ 2147483647 w 1176"/>
              <a:gd name="T7" fmla="*/ 2147483647 h 606"/>
              <a:gd name="T8" fmla="*/ 2147483647 w 1176"/>
              <a:gd name="T9" fmla="*/ 0 h 60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176"/>
              <a:gd name="T16" fmla="*/ 0 h 606"/>
              <a:gd name="T17" fmla="*/ 1176 w 1176"/>
              <a:gd name="T18" fmla="*/ 606 h 60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176" h="606">
                <a:moveTo>
                  <a:pt x="1170" y="0"/>
                </a:moveTo>
                <a:lnTo>
                  <a:pt x="0" y="597"/>
                </a:lnTo>
                <a:lnTo>
                  <a:pt x="30" y="606"/>
                </a:lnTo>
                <a:lnTo>
                  <a:pt x="1176" y="18"/>
                </a:lnTo>
                <a:lnTo>
                  <a:pt x="1170" y="0"/>
                </a:lnTo>
                <a:close/>
              </a:path>
            </a:pathLst>
          </a:custGeom>
          <a:solidFill>
            <a:srgbClr val="000099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625" name="Freeform 1050"/>
          <p:cNvSpPr>
            <a:spLocks/>
          </p:cNvSpPr>
          <p:nvPr/>
        </p:nvSpPr>
        <p:spPr bwMode="auto">
          <a:xfrm>
            <a:off x="6907213" y="5802313"/>
            <a:ext cx="257175" cy="71437"/>
          </a:xfrm>
          <a:custGeom>
            <a:avLst/>
            <a:gdLst>
              <a:gd name="T0" fmla="*/ 2147483647 w 2532"/>
              <a:gd name="T1" fmla="*/ 0 h 723"/>
              <a:gd name="T2" fmla="*/ 2147483647 w 2532"/>
              <a:gd name="T3" fmla="*/ 0 h 723"/>
              <a:gd name="T4" fmla="*/ 2147483647 w 2532"/>
              <a:gd name="T5" fmla="*/ 2147483647 h 723"/>
              <a:gd name="T6" fmla="*/ 2147483647 w 2532"/>
              <a:gd name="T7" fmla="*/ 2147483647 h 723"/>
              <a:gd name="T8" fmla="*/ 0 w 2532"/>
              <a:gd name="T9" fmla="*/ 2147483647 h 723"/>
              <a:gd name="T10" fmla="*/ 2147483647 w 2532"/>
              <a:gd name="T11" fmla="*/ 0 h 72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32"/>
              <a:gd name="T19" fmla="*/ 0 h 723"/>
              <a:gd name="T20" fmla="*/ 2532 w 2532"/>
              <a:gd name="T21" fmla="*/ 723 h 72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32" h="723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626" name="Freeform 1051"/>
          <p:cNvSpPr>
            <a:spLocks/>
          </p:cNvSpPr>
          <p:nvPr/>
        </p:nvSpPr>
        <p:spPr bwMode="auto">
          <a:xfrm flipV="1">
            <a:off x="7164388" y="5797550"/>
            <a:ext cx="104775" cy="74613"/>
          </a:xfrm>
          <a:custGeom>
            <a:avLst/>
            <a:gdLst>
              <a:gd name="T0" fmla="*/ 2147483647 w 2532"/>
              <a:gd name="T1" fmla="*/ 0 h 723"/>
              <a:gd name="T2" fmla="*/ 2147483647 w 2532"/>
              <a:gd name="T3" fmla="*/ 0 h 723"/>
              <a:gd name="T4" fmla="*/ 2147483647 w 2532"/>
              <a:gd name="T5" fmla="*/ 2147483647 h 723"/>
              <a:gd name="T6" fmla="*/ 2147483647 w 2532"/>
              <a:gd name="T7" fmla="*/ 2147483647 h 723"/>
              <a:gd name="T8" fmla="*/ 0 w 2532"/>
              <a:gd name="T9" fmla="*/ 2147483647 h 723"/>
              <a:gd name="T10" fmla="*/ 2147483647 w 2532"/>
              <a:gd name="T11" fmla="*/ 0 h 72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32"/>
              <a:gd name="T19" fmla="*/ 0 h 723"/>
              <a:gd name="T20" fmla="*/ 2532 w 2532"/>
              <a:gd name="T21" fmla="*/ 723 h 72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32" h="723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pic>
        <p:nvPicPr>
          <p:cNvPr id="22627" name="Picture 1054" descr="laptop_keyboard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 rot="109064" flipH="1">
            <a:off x="5581650" y="3290888"/>
            <a:ext cx="363538" cy="15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628" name="Freeform 1055"/>
          <p:cNvSpPr>
            <a:spLocks/>
          </p:cNvSpPr>
          <p:nvPr/>
        </p:nvSpPr>
        <p:spPr bwMode="auto">
          <a:xfrm>
            <a:off x="5702300" y="3135313"/>
            <a:ext cx="292100" cy="207962"/>
          </a:xfrm>
          <a:custGeom>
            <a:avLst/>
            <a:gdLst>
              <a:gd name="T0" fmla="*/ 2147483647 w 2982"/>
              <a:gd name="T1" fmla="*/ 0 h 2442"/>
              <a:gd name="T2" fmla="*/ 0 w 2982"/>
              <a:gd name="T3" fmla="*/ 2147483647 h 2442"/>
              <a:gd name="T4" fmla="*/ 2147483647 w 2982"/>
              <a:gd name="T5" fmla="*/ 2147483647 h 2442"/>
              <a:gd name="T6" fmla="*/ 2147483647 w 2982"/>
              <a:gd name="T7" fmla="*/ 2147483647 h 2442"/>
              <a:gd name="T8" fmla="*/ 2147483647 w 2982"/>
              <a:gd name="T9" fmla="*/ 0 h 244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982"/>
              <a:gd name="T16" fmla="*/ 0 h 2442"/>
              <a:gd name="T17" fmla="*/ 2982 w 2982"/>
              <a:gd name="T18" fmla="*/ 2442 h 244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982" h="2442">
                <a:moveTo>
                  <a:pt x="540" y="0"/>
                </a:moveTo>
                <a:lnTo>
                  <a:pt x="0" y="1734"/>
                </a:lnTo>
                <a:lnTo>
                  <a:pt x="2394" y="2442"/>
                </a:lnTo>
                <a:lnTo>
                  <a:pt x="2982" y="318"/>
                </a:lnTo>
                <a:lnTo>
                  <a:pt x="540" y="0"/>
                </a:lnTo>
                <a:close/>
              </a:path>
            </a:pathLst>
          </a:cu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pic>
        <p:nvPicPr>
          <p:cNvPr id="22629" name="Picture 1056" descr="screen"/>
          <p:cNvPicPr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5716588" y="3140075"/>
            <a:ext cx="266700" cy="19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630" name="Freeform 1057"/>
          <p:cNvSpPr>
            <a:spLocks/>
          </p:cNvSpPr>
          <p:nvPr/>
        </p:nvSpPr>
        <p:spPr bwMode="auto">
          <a:xfrm>
            <a:off x="5756275" y="3128963"/>
            <a:ext cx="247650" cy="39687"/>
          </a:xfrm>
          <a:custGeom>
            <a:avLst/>
            <a:gdLst>
              <a:gd name="T0" fmla="*/ 2147483647 w 2528"/>
              <a:gd name="T1" fmla="*/ 0 h 455"/>
              <a:gd name="T2" fmla="*/ 2147483647 w 2528"/>
              <a:gd name="T3" fmla="*/ 2147483647 h 455"/>
              <a:gd name="T4" fmla="*/ 2147483647 w 2528"/>
              <a:gd name="T5" fmla="*/ 2147483647 h 455"/>
              <a:gd name="T6" fmla="*/ 0 w 2528"/>
              <a:gd name="T7" fmla="*/ 2147483647 h 455"/>
              <a:gd name="T8" fmla="*/ 2147483647 w 2528"/>
              <a:gd name="T9" fmla="*/ 0 h 45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528"/>
              <a:gd name="T16" fmla="*/ 0 h 455"/>
              <a:gd name="T17" fmla="*/ 2528 w 2528"/>
              <a:gd name="T18" fmla="*/ 455 h 45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528" h="455">
                <a:moveTo>
                  <a:pt x="14" y="0"/>
                </a:moveTo>
                <a:lnTo>
                  <a:pt x="2528" y="341"/>
                </a:lnTo>
                <a:lnTo>
                  <a:pt x="2480" y="455"/>
                </a:lnTo>
                <a:lnTo>
                  <a:pt x="0" y="86"/>
                </a:lnTo>
                <a:lnTo>
                  <a:pt x="14" y="0"/>
                </a:lnTo>
                <a:close/>
              </a:path>
            </a:pathLst>
          </a:custGeom>
          <a:gradFill rotWithShape="1">
            <a:gsLst>
              <a:gs pos="0">
                <a:srgbClr val="000099"/>
              </a:gs>
              <a:gs pos="100000">
                <a:srgbClr val="EAEAEA"/>
              </a:gs>
            </a:gsLst>
            <a:lin ang="0" scaled="1"/>
          </a:gra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631" name="Freeform 1058"/>
          <p:cNvSpPr>
            <a:spLocks/>
          </p:cNvSpPr>
          <p:nvPr/>
        </p:nvSpPr>
        <p:spPr bwMode="auto">
          <a:xfrm>
            <a:off x="5700713" y="3128963"/>
            <a:ext cx="68262" cy="161925"/>
          </a:xfrm>
          <a:custGeom>
            <a:avLst/>
            <a:gdLst>
              <a:gd name="T0" fmla="*/ 2147483647 w 702"/>
              <a:gd name="T1" fmla="*/ 0 h 1893"/>
              <a:gd name="T2" fmla="*/ 0 w 702"/>
              <a:gd name="T3" fmla="*/ 2147483647 h 1893"/>
              <a:gd name="T4" fmla="*/ 2147483647 w 702"/>
              <a:gd name="T5" fmla="*/ 2147483647 h 1893"/>
              <a:gd name="T6" fmla="*/ 2147483647 w 702"/>
              <a:gd name="T7" fmla="*/ 2147483647 h 1893"/>
              <a:gd name="T8" fmla="*/ 2147483647 w 702"/>
              <a:gd name="T9" fmla="*/ 0 h 189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02"/>
              <a:gd name="T16" fmla="*/ 0 h 1893"/>
              <a:gd name="T17" fmla="*/ 702 w 702"/>
              <a:gd name="T18" fmla="*/ 1893 h 189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02" h="1893">
                <a:moveTo>
                  <a:pt x="579" y="0"/>
                </a:moveTo>
                <a:lnTo>
                  <a:pt x="0" y="1869"/>
                </a:lnTo>
                <a:lnTo>
                  <a:pt x="114" y="1893"/>
                </a:lnTo>
                <a:lnTo>
                  <a:pt x="702" y="51"/>
                </a:lnTo>
                <a:lnTo>
                  <a:pt x="579" y="0"/>
                </a:lnTo>
                <a:close/>
              </a:path>
            </a:pathLst>
          </a:custGeom>
          <a:solidFill>
            <a:srgbClr val="000099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632" name="Freeform 1059"/>
          <p:cNvSpPr>
            <a:spLocks/>
          </p:cNvSpPr>
          <p:nvPr/>
        </p:nvSpPr>
        <p:spPr bwMode="auto">
          <a:xfrm>
            <a:off x="5927725" y="3157538"/>
            <a:ext cx="74613" cy="185737"/>
          </a:xfrm>
          <a:custGeom>
            <a:avLst/>
            <a:gdLst>
              <a:gd name="T0" fmla="*/ 2147483647 w 756"/>
              <a:gd name="T1" fmla="*/ 0 h 2184"/>
              <a:gd name="T2" fmla="*/ 2147483647 w 756"/>
              <a:gd name="T3" fmla="*/ 2147483647 h 2184"/>
              <a:gd name="T4" fmla="*/ 0 w 756"/>
              <a:gd name="T5" fmla="*/ 2147483647 h 2184"/>
              <a:gd name="T6" fmla="*/ 2147483647 w 756"/>
              <a:gd name="T7" fmla="*/ 2147483647 h 2184"/>
              <a:gd name="T8" fmla="*/ 2147483647 w 756"/>
              <a:gd name="T9" fmla="*/ 0 h 218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56"/>
              <a:gd name="T16" fmla="*/ 0 h 2184"/>
              <a:gd name="T17" fmla="*/ 756 w 756"/>
              <a:gd name="T18" fmla="*/ 2184 h 218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56" h="2184">
                <a:moveTo>
                  <a:pt x="756" y="0"/>
                </a:moveTo>
                <a:lnTo>
                  <a:pt x="138" y="2184"/>
                </a:lnTo>
                <a:lnTo>
                  <a:pt x="0" y="2148"/>
                </a:lnTo>
                <a:lnTo>
                  <a:pt x="606" y="78"/>
                </a:lnTo>
                <a:lnTo>
                  <a:pt x="756" y="0"/>
                </a:lnTo>
                <a:close/>
              </a:path>
            </a:pathLst>
          </a:custGeom>
          <a:gradFill rotWithShape="1">
            <a:gsLst>
              <a:gs pos="0">
                <a:srgbClr val="DDDDDD"/>
              </a:gs>
              <a:gs pos="100000">
                <a:schemeClr val="bg1"/>
              </a:gs>
            </a:gsLst>
            <a:lin ang="5400000" scaled="1"/>
          </a:gra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633" name="Freeform 1060"/>
          <p:cNvSpPr>
            <a:spLocks/>
          </p:cNvSpPr>
          <p:nvPr/>
        </p:nvSpPr>
        <p:spPr bwMode="auto">
          <a:xfrm>
            <a:off x="5699125" y="3281363"/>
            <a:ext cx="271463" cy="63500"/>
          </a:xfrm>
          <a:custGeom>
            <a:avLst/>
            <a:gdLst>
              <a:gd name="T0" fmla="*/ 2147483647 w 2773"/>
              <a:gd name="T1" fmla="*/ 0 h 738"/>
              <a:gd name="T2" fmla="*/ 0 w 2773"/>
              <a:gd name="T3" fmla="*/ 2147483647 h 738"/>
              <a:gd name="T4" fmla="*/ 2147483647 w 2773"/>
              <a:gd name="T5" fmla="*/ 2147483647 h 738"/>
              <a:gd name="T6" fmla="*/ 2147483647 w 2773"/>
              <a:gd name="T7" fmla="*/ 2147483647 h 738"/>
              <a:gd name="T8" fmla="*/ 2147483647 w 2773"/>
              <a:gd name="T9" fmla="*/ 0 h 73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773"/>
              <a:gd name="T16" fmla="*/ 0 h 738"/>
              <a:gd name="T17" fmla="*/ 2773 w 2773"/>
              <a:gd name="T18" fmla="*/ 738 h 73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773" h="738">
                <a:moveTo>
                  <a:pt x="33" y="0"/>
                </a:moveTo>
                <a:lnTo>
                  <a:pt x="0" y="99"/>
                </a:lnTo>
                <a:lnTo>
                  <a:pt x="2436" y="738"/>
                </a:lnTo>
                <a:cubicBezTo>
                  <a:pt x="2499" y="501"/>
                  <a:pt x="2773" y="727"/>
                  <a:pt x="2373" y="603"/>
                </a:cubicBezTo>
                <a:lnTo>
                  <a:pt x="33" y="0"/>
                </a:lnTo>
                <a:close/>
              </a:path>
            </a:pathLst>
          </a:custGeom>
          <a:gradFill rotWithShape="1">
            <a:gsLst>
              <a:gs pos="0">
                <a:srgbClr val="0000CC"/>
              </a:gs>
              <a:gs pos="100000">
                <a:schemeClr val="bg1"/>
              </a:gs>
            </a:gsLst>
            <a:lin ang="0" scaled="1"/>
          </a:gra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634" name="Freeform 1061"/>
          <p:cNvSpPr>
            <a:spLocks/>
          </p:cNvSpPr>
          <p:nvPr/>
        </p:nvSpPr>
        <p:spPr bwMode="auto">
          <a:xfrm>
            <a:off x="5935663" y="3159125"/>
            <a:ext cx="69850" cy="187325"/>
          </a:xfrm>
          <a:custGeom>
            <a:avLst/>
            <a:gdLst>
              <a:gd name="T0" fmla="*/ 2147483647 w 637"/>
              <a:gd name="T1" fmla="*/ 0 h 1659"/>
              <a:gd name="T2" fmla="*/ 2147483647 w 637"/>
              <a:gd name="T3" fmla="*/ 0 h 1659"/>
              <a:gd name="T4" fmla="*/ 2147483647 w 637"/>
              <a:gd name="T5" fmla="*/ 2147483647 h 1659"/>
              <a:gd name="T6" fmla="*/ 0 w 637"/>
              <a:gd name="T7" fmla="*/ 2147483647 h 1659"/>
              <a:gd name="T8" fmla="*/ 2147483647 w 637"/>
              <a:gd name="T9" fmla="*/ 0 h 165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37"/>
              <a:gd name="T16" fmla="*/ 0 h 1659"/>
              <a:gd name="T17" fmla="*/ 637 w 637"/>
              <a:gd name="T18" fmla="*/ 1659 h 165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37" h="1659">
                <a:moveTo>
                  <a:pt x="615" y="0"/>
                </a:moveTo>
                <a:lnTo>
                  <a:pt x="637" y="0"/>
                </a:lnTo>
                <a:lnTo>
                  <a:pt x="68" y="1659"/>
                </a:lnTo>
                <a:lnTo>
                  <a:pt x="0" y="1647"/>
                </a:lnTo>
                <a:lnTo>
                  <a:pt x="615" y="0"/>
                </a:lnTo>
                <a:close/>
              </a:path>
            </a:pathLst>
          </a:custGeom>
          <a:solidFill>
            <a:srgbClr val="4D4D4D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635" name="Freeform 1062"/>
          <p:cNvSpPr>
            <a:spLocks/>
          </p:cNvSpPr>
          <p:nvPr/>
        </p:nvSpPr>
        <p:spPr bwMode="auto">
          <a:xfrm>
            <a:off x="5699125" y="3290888"/>
            <a:ext cx="242888" cy="61912"/>
          </a:xfrm>
          <a:custGeom>
            <a:avLst/>
            <a:gdLst>
              <a:gd name="T0" fmla="*/ 0 w 2216"/>
              <a:gd name="T1" fmla="*/ 0 h 550"/>
              <a:gd name="T2" fmla="*/ 2147483647 w 2216"/>
              <a:gd name="T3" fmla="*/ 2147483647 h 550"/>
              <a:gd name="T4" fmla="*/ 2147483647 w 2216"/>
              <a:gd name="T5" fmla="*/ 2147483647 h 550"/>
              <a:gd name="T6" fmla="*/ 2147483647 w 2216"/>
              <a:gd name="T7" fmla="*/ 2147483647 h 550"/>
              <a:gd name="T8" fmla="*/ 0 w 2216"/>
              <a:gd name="T9" fmla="*/ 0 h 55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216"/>
              <a:gd name="T16" fmla="*/ 0 h 550"/>
              <a:gd name="T17" fmla="*/ 2216 w 2216"/>
              <a:gd name="T18" fmla="*/ 550 h 55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216" h="550">
                <a:moveTo>
                  <a:pt x="0" y="0"/>
                </a:moveTo>
                <a:lnTo>
                  <a:pt x="9" y="57"/>
                </a:lnTo>
                <a:lnTo>
                  <a:pt x="2164" y="550"/>
                </a:lnTo>
                <a:lnTo>
                  <a:pt x="2216" y="496"/>
                </a:lnTo>
                <a:lnTo>
                  <a:pt x="0" y="0"/>
                </a:lnTo>
                <a:close/>
              </a:path>
            </a:pathLst>
          </a:custGeom>
          <a:gradFill rotWithShape="1">
            <a:gsLst>
              <a:gs pos="0">
                <a:srgbClr val="000099"/>
              </a:gs>
              <a:gs pos="100000">
                <a:srgbClr val="808080"/>
              </a:gs>
            </a:gsLst>
            <a:lin ang="0" scaled="1"/>
          </a:gra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grpSp>
        <p:nvGrpSpPr>
          <p:cNvPr id="22636" name="Group 1063"/>
          <p:cNvGrpSpPr>
            <a:grpSpLocks/>
          </p:cNvGrpSpPr>
          <p:nvPr/>
        </p:nvGrpSpPr>
        <p:grpSpPr bwMode="auto">
          <a:xfrm>
            <a:off x="5695950" y="3355975"/>
            <a:ext cx="80963" cy="38100"/>
            <a:chOff x="1740" y="2642"/>
            <a:chExt cx="752" cy="327"/>
          </a:xfrm>
        </p:grpSpPr>
        <p:sp>
          <p:nvSpPr>
            <p:cNvPr id="22721" name="Freeform 1064"/>
            <p:cNvSpPr>
              <a:spLocks/>
            </p:cNvSpPr>
            <p:nvPr/>
          </p:nvSpPr>
          <p:spPr bwMode="auto">
            <a:xfrm>
              <a:off x="1740" y="2642"/>
              <a:ext cx="752" cy="327"/>
            </a:xfrm>
            <a:custGeom>
              <a:avLst/>
              <a:gdLst>
                <a:gd name="T0" fmla="*/ 293 w 752"/>
                <a:gd name="T1" fmla="*/ 0 h 327"/>
                <a:gd name="T2" fmla="*/ 752 w 752"/>
                <a:gd name="T3" fmla="*/ 124 h 327"/>
                <a:gd name="T4" fmla="*/ 470 w 752"/>
                <a:gd name="T5" fmla="*/ 327 h 327"/>
                <a:gd name="T6" fmla="*/ 0 w 752"/>
                <a:gd name="T7" fmla="*/ 183 h 327"/>
                <a:gd name="T8" fmla="*/ 293 w 752"/>
                <a:gd name="T9" fmla="*/ 0 h 3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2"/>
                <a:gd name="T16" fmla="*/ 0 h 327"/>
                <a:gd name="T17" fmla="*/ 752 w 752"/>
                <a:gd name="T18" fmla="*/ 327 h 32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2" h="327">
                  <a:moveTo>
                    <a:pt x="293" y="0"/>
                  </a:moveTo>
                  <a:lnTo>
                    <a:pt x="752" y="124"/>
                  </a:lnTo>
                  <a:lnTo>
                    <a:pt x="470" y="327"/>
                  </a:lnTo>
                  <a:lnTo>
                    <a:pt x="0" y="18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0000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722" name="Freeform 1065"/>
            <p:cNvSpPr>
              <a:spLocks/>
            </p:cNvSpPr>
            <p:nvPr/>
          </p:nvSpPr>
          <p:spPr bwMode="auto">
            <a:xfrm>
              <a:off x="1754" y="2649"/>
              <a:ext cx="726" cy="311"/>
            </a:xfrm>
            <a:custGeom>
              <a:avLst/>
              <a:gdLst>
                <a:gd name="T0" fmla="*/ 282 w 726"/>
                <a:gd name="T1" fmla="*/ 0 h 311"/>
                <a:gd name="T2" fmla="*/ 726 w 726"/>
                <a:gd name="T3" fmla="*/ 119 h 311"/>
                <a:gd name="T4" fmla="*/ 457 w 726"/>
                <a:gd name="T5" fmla="*/ 311 h 311"/>
                <a:gd name="T6" fmla="*/ 0 w 726"/>
                <a:gd name="T7" fmla="*/ 173 h 311"/>
                <a:gd name="T8" fmla="*/ 282 w 726"/>
                <a:gd name="T9" fmla="*/ 0 h 31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26"/>
                <a:gd name="T16" fmla="*/ 0 h 311"/>
                <a:gd name="T17" fmla="*/ 726 w 726"/>
                <a:gd name="T18" fmla="*/ 311 h 31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26" h="311">
                  <a:moveTo>
                    <a:pt x="282" y="0"/>
                  </a:moveTo>
                  <a:lnTo>
                    <a:pt x="726" y="119"/>
                  </a:lnTo>
                  <a:lnTo>
                    <a:pt x="457" y="311"/>
                  </a:lnTo>
                  <a:lnTo>
                    <a:pt x="0" y="173"/>
                  </a:lnTo>
                  <a:lnTo>
                    <a:pt x="282" y="0"/>
                  </a:lnTo>
                  <a:close/>
                </a:path>
              </a:pathLst>
            </a:custGeom>
            <a:gradFill rotWithShape="1">
              <a:gsLst>
                <a:gs pos="0">
                  <a:srgbClr val="4D4D4D"/>
                </a:gs>
                <a:gs pos="100000">
                  <a:srgbClr val="DDDDDD"/>
                </a:gs>
              </a:gsLst>
              <a:lin ang="189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723" name="Freeform 1066"/>
            <p:cNvSpPr>
              <a:spLocks/>
            </p:cNvSpPr>
            <p:nvPr/>
          </p:nvSpPr>
          <p:spPr bwMode="auto">
            <a:xfrm>
              <a:off x="1808" y="2770"/>
              <a:ext cx="258" cy="100"/>
            </a:xfrm>
            <a:custGeom>
              <a:avLst/>
              <a:gdLst>
                <a:gd name="T0" fmla="*/ 0 w 258"/>
                <a:gd name="T1" fmla="*/ 44 h 100"/>
                <a:gd name="T2" fmla="*/ 75 w 258"/>
                <a:gd name="T3" fmla="*/ 0 h 100"/>
                <a:gd name="T4" fmla="*/ 258 w 258"/>
                <a:gd name="T5" fmla="*/ 50 h 100"/>
                <a:gd name="T6" fmla="*/ 183 w 258"/>
                <a:gd name="T7" fmla="*/ 100 h 100"/>
                <a:gd name="T8" fmla="*/ 0 w 258"/>
                <a:gd name="T9" fmla="*/ 44 h 1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8"/>
                <a:gd name="T16" fmla="*/ 0 h 100"/>
                <a:gd name="T17" fmla="*/ 258 w 258"/>
                <a:gd name="T18" fmla="*/ 100 h 10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8" h="100">
                  <a:moveTo>
                    <a:pt x="0" y="44"/>
                  </a:moveTo>
                  <a:lnTo>
                    <a:pt x="75" y="0"/>
                  </a:lnTo>
                  <a:lnTo>
                    <a:pt x="258" y="50"/>
                  </a:lnTo>
                  <a:lnTo>
                    <a:pt x="183" y="100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724" name="Freeform 1067"/>
            <p:cNvSpPr>
              <a:spLocks/>
            </p:cNvSpPr>
            <p:nvPr/>
          </p:nvSpPr>
          <p:spPr bwMode="auto">
            <a:xfrm>
              <a:off x="1799" y="2816"/>
              <a:ext cx="194" cy="63"/>
            </a:xfrm>
            <a:custGeom>
              <a:avLst/>
              <a:gdLst>
                <a:gd name="T0" fmla="*/ 12 w 194"/>
                <a:gd name="T1" fmla="*/ 0 h 63"/>
                <a:gd name="T2" fmla="*/ 194 w 194"/>
                <a:gd name="T3" fmla="*/ 53 h 63"/>
                <a:gd name="T4" fmla="*/ 180 w 194"/>
                <a:gd name="T5" fmla="*/ 63 h 63"/>
                <a:gd name="T6" fmla="*/ 0 w 194"/>
                <a:gd name="T7" fmla="*/ 9 h 63"/>
                <a:gd name="T8" fmla="*/ 12 w 194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"/>
                <a:gd name="T16" fmla="*/ 0 h 63"/>
                <a:gd name="T17" fmla="*/ 194 w 194"/>
                <a:gd name="T18" fmla="*/ 63 h 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725" name="Freeform 1068"/>
            <p:cNvSpPr>
              <a:spLocks/>
            </p:cNvSpPr>
            <p:nvPr/>
          </p:nvSpPr>
          <p:spPr bwMode="auto">
            <a:xfrm>
              <a:off x="2020" y="2834"/>
              <a:ext cx="258" cy="102"/>
            </a:xfrm>
            <a:custGeom>
              <a:avLst/>
              <a:gdLst>
                <a:gd name="T0" fmla="*/ 0 w 258"/>
                <a:gd name="T1" fmla="*/ 46 h 102"/>
                <a:gd name="T2" fmla="*/ 71 w 258"/>
                <a:gd name="T3" fmla="*/ 0 h 102"/>
                <a:gd name="T4" fmla="*/ 258 w 258"/>
                <a:gd name="T5" fmla="*/ 52 h 102"/>
                <a:gd name="T6" fmla="*/ 183 w 258"/>
                <a:gd name="T7" fmla="*/ 102 h 102"/>
                <a:gd name="T8" fmla="*/ 0 w 258"/>
                <a:gd name="T9" fmla="*/ 46 h 1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8"/>
                <a:gd name="T16" fmla="*/ 0 h 102"/>
                <a:gd name="T17" fmla="*/ 258 w 258"/>
                <a:gd name="T18" fmla="*/ 102 h 10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8" h="102">
                  <a:moveTo>
                    <a:pt x="0" y="46"/>
                  </a:moveTo>
                  <a:lnTo>
                    <a:pt x="71" y="0"/>
                  </a:lnTo>
                  <a:lnTo>
                    <a:pt x="258" y="52"/>
                  </a:lnTo>
                  <a:lnTo>
                    <a:pt x="183" y="102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726" name="Freeform 1069"/>
            <p:cNvSpPr>
              <a:spLocks/>
            </p:cNvSpPr>
            <p:nvPr/>
          </p:nvSpPr>
          <p:spPr bwMode="auto">
            <a:xfrm>
              <a:off x="2011" y="2882"/>
              <a:ext cx="194" cy="63"/>
            </a:xfrm>
            <a:custGeom>
              <a:avLst/>
              <a:gdLst>
                <a:gd name="T0" fmla="*/ 12 w 194"/>
                <a:gd name="T1" fmla="*/ 0 h 63"/>
                <a:gd name="T2" fmla="*/ 194 w 194"/>
                <a:gd name="T3" fmla="*/ 53 h 63"/>
                <a:gd name="T4" fmla="*/ 180 w 194"/>
                <a:gd name="T5" fmla="*/ 63 h 63"/>
                <a:gd name="T6" fmla="*/ 0 w 194"/>
                <a:gd name="T7" fmla="*/ 9 h 63"/>
                <a:gd name="T8" fmla="*/ 12 w 194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"/>
                <a:gd name="T16" fmla="*/ 0 h 63"/>
                <a:gd name="T17" fmla="*/ 194 w 194"/>
                <a:gd name="T18" fmla="*/ 63 h 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2637" name="Freeform 1070"/>
          <p:cNvSpPr>
            <a:spLocks/>
          </p:cNvSpPr>
          <p:nvPr/>
        </p:nvSpPr>
        <p:spPr bwMode="auto">
          <a:xfrm>
            <a:off x="5835650" y="3362325"/>
            <a:ext cx="100013" cy="80963"/>
          </a:xfrm>
          <a:custGeom>
            <a:avLst/>
            <a:gdLst>
              <a:gd name="T0" fmla="*/ 2147483647 w 990"/>
              <a:gd name="T1" fmla="*/ 2147483647 h 792"/>
              <a:gd name="T2" fmla="*/ 2147483647 w 990"/>
              <a:gd name="T3" fmla="*/ 0 h 792"/>
              <a:gd name="T4" fmla="*/ 2147483647 w 990"/>
              <a:gd name="T5" fmla="*/ 2147483647 h 792"/>
              <a:gd name="T6" fmla="*/ 0 w 990"/>
              <a:gd name="T7" fmla="*/ 2147483647 h 792"/>
              <a:gd name="T8" fmla="*/ 2147483647 w 990"/>
              <a:gd name="T9" fmla="*/ 2147483647 h 79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990"/>
              <a:gd name="T16" fmla="*/ 0 h 792"/>
              <a:gd name="T17" fmla="*/ 990 w 990"/>
              <a:gd name="T18" fmla="*/ 792 h 79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990" h="792">
                <a:moveTo>
                  <a:pt x="3" y="738"/>
                </a:moveTo>
                <a:lnTo>
                  <a:pt x="990" y="0"/>
                </a:lnTo>
                <a:lnTo>
                  <a:pt x="987" y="60"/>
                </a:lnTo>
                <a:lnTo>
                  <a:pt x="0" y="792"/>
                </a:lnTo>
                <a:lnTo>
                  <a:pt x="3" y="738"/>
                </a:lnTo>
                <a:close/>
              </a:path>
            </a:pathLst>
          </a:custGeom>
          <a:solidFill>
            <a:srgbClr val="000099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638" name="Freeform 1071"/>
          <p:cNvSpPr>
            <a:spLocks/>
          </p:cNvSpPr>
          <p:nvPr/>
        </p:nvSpPr>
        <p:spPr bwMode="auto">
          <a:xfrm>
            <a:off x="5583238" y="3368675"/>
            <a:ext cx="254000" cy="73025"/>
          </a:xfrm>
          <a:custGeom>
            <a:avLst/>
            <a:gdLst>
              <a:gd name="T0" fmla="*/ 2147483647 w 2532"/>
              <a:gd name="T1" fmla="*/ 0 h 723"/>
              <a:gd name="T2" fmla="*/ 2147483647 w 2532"/>
              <a:gd name="T3" fmla="*/ 0 h 723"/>
              <a:gd name="T4" fmla="*/ 2147483647 w 2532"/>
              <a:gd name="T5" fmla="*/ 2147483647 h 723"/>
              <a:gd name="T6" fmla="*/ 2147483647 w 2532"/>
              <a:gd name="T7" fmla="*/ 2147483647 h 723"/>
              <a:gd name="T8" fmla="*/ 0 w 2532"/>
              <a:gd name="T9" fmla="*/ 2147483647 h 723"/>
              <a:gd name="T10" fmla="*/ 2147483647 w 2532"/>
              <a:gd name="T11" fmla="*/ 0 h 72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32"/>
              <a:gd name="T19" fmla="*/ 0 h 723"/>
              <a:gd name="T20" fmla="*/ 2532 w 2532"/>
              <a:gd name="T21" fmla="*/ 723 h 72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32" h="723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639" name="Freeform 1072"/>
          <p:cNvSpPr>
            <a:spLocks/>
          </p:cNvSpPr>
          <p:nvPr/>
        </p:nvSpPr>
        <p:spPr bwMode="auto">
          <a:xfrm>
            <a:off x="5583238" y="3354388"/>
            <a:ext cx="1587" cy="15875"/>
          </a:xfrm>
          <a:custGeom>
            <a:avLst/>
            <a:gdLst>
              <a:gd name="T0" fmla="*/ 2147483647 w 26"/>
              <a:gd name="T1" fmla="*/ 2147483647 h 147"/>
              <a:gd name="T2" fmla="*/ 2147483647 w 26"/>
              <a:gd name="T3" fmla="*/ 2147483647 h 147"/>
              <a:gd name="T4" fmla="*/ 0 w 26"/>
              <a:gd name="T5" fmla="*/ 2147483647 h 147"/>
              <a:gd name="T6" fmla="*/ 2147483647 w 26"/>
              <a:gd name="T7" fmla="*/ 0 h 147"/>
              <a:gd name="T8" fmla="*/ 2147483647 w 26"/>
              <a:gd name="T9" fmla="*/ 2147483647 h 14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6"/>
              <a:gd name="T16" fmla="*/ 0 h 147"/>
              <a:gd name="T17" fmla="*/ 26 w 26"/>
              <a:gd name="T18" fmla="*/ 147 h 147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6" h="147">
                <a:moveTo>
                  <a:pt x="26" y="10"/>
                </a:moveTo>
                <a:lnTo>
                  <a:pt x="23" y="147"/>
                </a:lnTo>
                <a:lnTo>
                  <a:pt x="0" y="144"/>
                </a:lnTo>
                <a:lnTo>
                  <a:pt x="3" y="0"/>
                </a:lnTo>
                <a:lnTo>
                  <a:pt x="26" y="10"/>
                </a:lnTo>
                <a:close/>
              </a:path>
            </a:pathLst>
          </a:custGeom>
          <a:solidFill>
            <a:srgbClr val="000099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640" name="Freeform 1073"/>
          <p:cNvSpPr>
            <a:spLocks/>
          </p:cNvSpPr>
          <p:nvPr/>
        </p:nvSpPr>
        <p:spPr bwMode="auto">
          <a:xfrm>
            <a:off x="5583238" y="3294063"/>
            <a:ext cx="117475" cy="61912"/>
          </a:xfrm>
          <a:custGeom>
            <a:avLst/>
            <a:gdLst>
              <a:gd name="T0" fmla="*/ 2147483647 w 1176"/>
              <a:gd name="T1" fmla="*/ 0 h 606"/>
              <a:gd name="T2" fmla="*/ 0 w 1176"/>
              <a:gd name="T3" fmla="*/ 2147483647 h 606"/>
              <a:gd name="T4" fmla="*/ 2147483647 w 1176"/>
              <a:gd name="T5" fmla="*/ 2147483647 h 606"/>
              <a:gd name="T6" fmla="*/ 2147483647 w 1176"/>
              <a:gd name="T7" fmla="*/ 2147483647 h 606"/>
              <a:gd name="T8" fmla="*/ 2147483647 w 1176"/>
              <a:gd name="T9" fmla="*/ 0 h 60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176"/>
              <a:gd name="T16" fmla="*/ 0 h 606"/>
              <a:gd name="T17" fmla="*/ 1176 w 1176"/>
              <a:gd name="T18" fmla="*/ 606 h 60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176" h="606">
                <a:moveTo>
                  <a:pt x="1170" y="0"/>
                </a:moveTo>
                <a:lnTo>
                  <a:pt x="0" y="597"/>
                </a:lnTo>
                <a:lnTo>
                  <a:pt x="30" y="606"/>
                </a:lnTo>
                <a:lnTo>
                  <a:pt x="1176" y="18"/>
                </a:lnTo>
                <a:lnTo>
                  <a:pt x="1170" y="0"/>
                </a:lnTo>
                <a:close/>
              </a:path>
            </a:pathLst>
          </a:custGeom>
          <a:solidFill>
            <a:srgbClr val="000099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641" name="Freeform 1074"/>
          <p:cNvSpPr>
            <a:spLocks/>
          </p:cNvSpPr>
          <p:nvPr/>
        </p:nvSpPr>
        <p:spPr bwMode="auto">
          <a:xfrm>
            <a:off x="5591175" y="3357563"/>
            <a:ext cx="241300" cy="71437"/>
          </a:xfrm>
          <a:custGeom>
            <a:avLst/>
            <a:gdLst>
              <a:gd name="T0" fmla="*/ 2147483647 w 2532"/>
              <a:gd name="T1" fmla="*/ 0 h 723"/>
              <a:gd name="T2" fmla="*/ 2147483647 w 2532"/>
              <a:gd name="T3" fmla="*/ 0 h 723"/>
              <a:gd name="T4" fmla="*/ 2147483647 w 2532"/>
              <a:gd name="T5" fmla="*/ 2147483647 h 723"/>
              <a:gd name="T6" fmla="*/ 2147483647 w 2532"/>
              <a:gd name="T7" fmla="*/ 2147483647 h 723"/>
              <a:gd name="T8" fmla="*/ 0 w 2532"/>
              <a:gd name="T9" fmla="*/ 2147483647 h 723"/>
              <a:gd name="T10" fmla="*/ 2147483647 w 2532"/>
              <a:gd name="T11" fmla="*/ 0 h 72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32"/>
              <a:gd name="T19" fmla="*/ 0 h 723"/>
              <a:gd name="T20" fmla="*/ 2532 w 2532"/>
              <a:gd name="T21" fmla="*/ 723 h 72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32" h="723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642" name="Freeform 1075"/>
          <p:cNvSpPr>
            <a:spLocks/>
          </p:cNvSpPr>
          <p:nvPr/>
        </p:nvSpPr>
        <p:spPr bwMode="auto">
          <a:xfrm flipV="1">
            <a:off x="5830888" y="3352800"/>
            <a:ext cx="98425" cy="74613"/>
          </a:xfrm>
          <a:custGeom>
            <a:avLst/>
            <a:gdLst>
              <a:gd name="T0" fmla="*/ 2147483647 w 2532"/>
              <a:gd name="T1" fmla="*/ 0 h 723"/>
              <a:gd name="T2" fmla="*/ 2147483647 w 2532"/>
              <a:gd name="T3" fmla="*/ 0 h 723"/>
              <a:gd name="T4" fmla="*/ 2147483647 w 2532"/>
              <a:gd name="T5" fmla="*/ 2147483647 h 723"/>
              <a:gd name="T6" fmla="*/ 2147483647 w 2532"/>
              <a:gd name="T7" fmla="*/ 2147483647 h 723"/>
              <a:gd name="T8" fmla="*/ 0 w 2532"/>
              <a:gd name="T9" fmla="*/ 2147483647 h 723"/>
              <a:gd name="T10" fmla="*/ 2147483647 w 2532"/>
              <a:gd name="T11" fmla="*/ 0 h 72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32"/>
              <a:gd name="T19" fmla="*/ 0 h 723"/>
              <a:gd name="T20" fmla="*/ 2532 w 2532"/>
              <a:gd name="T21" fmla="*/ 723 h 72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32" h="723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grpSp>
        <p:nvGrpSpPr>
          <p:cNvPr id="22643" name="Group 1076"/>
          <p:cNvGrpSpPr>
            <a:grpSpLocks/>
          </p:cNvGrpSpPr>
          <p:nvPr/>
        </p:nvGrpSpPr>
        <p:grpSpPr bwMode="auto">
          <a:xfrm flipH="1">
            <a:off x="5940425" y="3222625"/>
            <a:ext cx="414338" cy="373063"/>
            <a:chOff x="2839" y="3501"/>
            <a:chExt cx="755" cy="803"/>
          </a:xfrm>
        </p:grpSpPr>
        <p:pic>
          <p:nvPicPr>
            <p:cNvPr id="22719" name="Picture 1077" descr="desktop_computer_stylized_medium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2720" name="Freeform 1078"/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 w="9525" cap="flat" cmpd="sng">
              <a:noFill/>
              <a:prstDash val="solid"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</p:grpSp>
      <p:pic>
        <p:nvPicPr>
          <p:cNvPr id="22644" name="Picture 1081" descr="laptop_keyboard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 rot="109064" flipH="1">
            <a:off x="7329488" y="5672138"/>
            <a:ext cx="388937" cy="15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645" name="Freeform 1082"/>
          <p:cNvSpPr>
            <a:spLocks/>
          </p:cNvSpPr>
          <p:nvPr/>
        </p:nvSpPr>
        <p:spPr bwMode="auto">
          <a:xfrm>
            <a:off x="7458075" y="5516563"/>
            <a:ext cx="312738" cy="207962"/>
          </a:xfrm>
          <a:custGeom>
            <a:avLst/>
            <a:gdLst>
              <a:gd name="T0" fmla="*/ 2147483647 w 2982"/>
              <a:gd name="T1" fmla="*/ 0 h 2442"/>
              <a:gd name="T2" fmla="*/ 0 w 2982"/>
              <a:gd name="T3" fmla="*/ 2147483647 h 2442"/>
              <a:gd name="T4" fmla="*/ 2147483647 w 2982"/>
              <a:gd name="T5" fmla="*/ 2147483647 h 2442"/>
              <a:gd name="T6" fmla="*/ 2147483647 w 2982"/>
              <a:gd name="T7" fmla="*/ 2147483647 h 2442"/>
              <a:gd name="T8" fmla="*/ 2147483647 w 2982"/>
              <a:gd name="T9" fmla="*/ 0 h 244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982"/>
              <a:gd name="T16" fmla="*/ 0 h 2442"/>
              <a:gd name="T17" fmla="*/ 2982 w 2982"/>
              <a:gd name="T18" fmla="*/ 2442 h 244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982" h="2442">
                <a:moveTo>
                  <a:pt x="540" y="0"/>
                </a:moveTo>
                <a:lnTo>
                  <a:pt x="0" y="1734"/>
                </a:lnTo>
                <a:lnTo>
                  <a:pt x="2394" y="2442"/>
                </a:lnTo>
                <a:lnTo>
                  <a:pt x="2982" y="318"/>
                </a:lnTo>
                <a:lnTo>
                  <a:pt x="540" y="0"/>
                </a:lnTo>
                <a:close/>
              </a:path>
            </a:pathLst>
          </a:cu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pic>
        <p:nvPicPr>
          <p:cNvPr id="22646" name="Picture 1083" descr="screen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7473950" y="5521325"/>
            <a:ext cx="284163" cy="19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647" name="Freeform 1084"/>
          <p:cNvSpPr>
            <a:spLocks/>
          </p:cNvSpPr>
          <p:nvPr/>
        </p:nvSpPr>
        <p:spPr bwMode="auto">
          <a:xfrm>
            <a:off x="7515225" y="5510213"/>
            <a:ext cx="265113" cy="39687"/>
          </a:xfrm>
          <a:custGeom>
            <a:avLst/>
            <a:gdLst>
              <a:gd name="T0" fmla="*/ 2147483647 w 2528"/>
              <a:gd name="T1" fmla="*/ 0 h 455"/>
              <a:gd name="T2" fmla="*/ 2147483647 w 2528"/>
              <a:gd name="T3" fmla="*/ 2147483647 h 455"/>
              <a:gd name="T4" fmla="*/ 2147483647 w 2528"/>
              <a:gd name="T5" fmla="*/ 2147483647 h 455"/>
              <a:gd name="T6" fmla="*/ 0 w 2528"/>
              <a:gd name="T7" fmla="*/ 2147483647 h 455"/>
              <a:gd name="T8" fmla="*/ 2147483647 w 2528"/>
              <a:gd name="T9" fmla="*/ 0 h 45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528"/>
              <a:gd name="T16" fmla="*/ 0 h 455"/>
              <a:gd name="T17" fmla="*/ 2528 w 2528"/>
              <a:gd name="T18" fmla="*/ 455 h 45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528" h="455">
                <a:moveTo>
                  <a:pt x="14" y="0"/>
                </a:moveTo>
                <a:lnTo>
                  <a:pt x="2528" y="341"/>
                </a:lnTo>
                <a:lnTo>
                  <a:pt x="2480" y="455"/>
                </a:lnTo>
                <a:lnTo>
                  <a:pt x="0" y="86"/>
                </a:lnTo>
                <a:lnTo>
                  <a:pt x="14" y="0"/>
                </a:lnTo>
                <a:close/>
              </a:path>
            </a:pathLst>
          </a:custGeom>
          <a:gradFill rotWithShape="1">
            <a:gsLst>
              <a:gs pos="0">
                <a:srgbClr val="000099"/>
              </a:gs>
              <a:gs pos="100000">
                <a:srgbClr val="EAEAEA"/>
              </a:gs>
            </a:gsLst>
            <a:lin ang="0" scaled="1"/>
          </a:gra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648" name="Freeform 1085"/>
          <p:cNvSpPr>
            <a:spLocks/>
          </p:cNvSpPr>
          <p:nvPr/>
        </p:nvSpPr>
        <p:spPr bwMode="auto">
          <a:xfrm>
            <a:off x="7456488" y="5510213"/>
            <a:ext cx="73025" cy="161925"/>
          </a:xfrm>
          <a:custGeom>
            <a:avLst/>
            <a:gdLst>
              <a:gd name="T0" fmla="*/ 2147483647 w 702"/>
              <a:gd name="T1" fmla="*/ 0 h 1893"/>
              <a:gd name="T2" fmla="*/ 0 w 702"/>
              <a:gd name="T3" fmla="*/ 2147483647 h 1893"/>
              <a:gd name="T4" fmla="*/ 2147483647 w 702"/>
              <a:gd name="T5" fmla="*/ 2147483647 h 1893"/>
              <a:gd name="T6" fmla="*/ 2147483647 w 702"/>
              <a:gd name="T7" fmla="*/ 2147483647 h 1893"/>
              <a:gd name="T8" fmla="*/ 2147483647 w 702"/>
              <a:gd name="T9" fmla="*/ 0 h 189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02"/>
              <a:gd name="T16" fmla="*/ 0 h 1893"/>
              <a:gd name="T17" fmla="*/ 702 w 702"/>
              <a:gd name="T18" fmla="*/ 1893 h 189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02" h="1893">
                <a:moveTo>
                  <a:pt x="579" y="0"/>
                </a:moveTo>
                <a:lnTo>
                  <a:pt x="0" y="1869"/>
                </a:lnTo>
                <a:lnTo>
                  <a:pt x="114" y="1893"/>
                </a:lnTo>
                <a:lnTo>
                  <a:pt x="702" y="51"/>
                </a:lnTo>
                <a:lnTo>
                  <a:pt x="579" y="0"/>
                </a:lnTo>
                <a:close/>
              </a:path>
            </a:pathLst>
          </a:custGeom>
          <a:solidFill>
            <a:srgbClr val="000099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649" name="Freeform 1086"/>
          <p:cNvSpPr>
            <a:spLocks/>
          </p:cNvSpPr>
          <p:nvPr/>
        </p:nvSpPr>
        <p:spPr bwMode="auto">
          <a:xfrm>
            <a:off x="7699375" y="5538788"/>
            <a:ext cx="79375" cy="185737"/>
          </a:xfrm>
          <a:custGeom>
            <a:avLst/>
            <a:gdLst>
              <a:gd name="T0" fmla="*/ 2147483647 w 756"/>
              <a:gd name="T1" fmla="*/ 0 h 2184"/>
              <a:gd name="T2" fmla="*/ 2147483647 w 756"/>
              <a:gd name="T3" fmla="*/ 2147483647 h 2184"/>
              <a:gd name="T4" fmla="*/ 0 w 756"/>
              <a:gd name="T5" fmla="*/ 2147483647 h 2184"/>
              <a:gd name="T6" fmla="*/ 2147483647 w 756"/>
              <a:gd name="T7" fmla="*/ 2147483647 h 2184"/>
              <a:gd name="T8" fmla="*/ 2147483647 w 756"/>
              <a:gd name="T9" fmla="*/ 0 h 218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56"/>
              <a:gd name="T16" fmla="*/ 0 h 2184"/>
              <a:gd name="T17" fmla="*/ 756 w 756"/>
              <a:gd name="T18" fmla="*/ 2184 h 218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56" h="2184">
                <a:moveTo>
                  <a:pt x="756" y="0"/>
                </a:moveTo>
                <a:lnTo>
                  <a:pt x="138" y="2184"/>
                </a:lnTo>
                <a:lnTo>
                  <a:pt x="0" y="2148"/>
                </a:lnTo>
                <a:lnTo>
                  <a:pt x="606" y="78"/>
                </a:lnTo>
                <a:lnTo>
                  <a:pt x="756" y="0"/>
                </a:lnTo>
                <a:close/>
              </a:path>
            </a:pathLst>
          </a:custGeom>
          <a:gradFill rotWithShape="1">
            <a:gsLst>
              <a:gs pos="0">
                <a:srgbClr val="DDDDDD"/>
              </a:gs>
              <a:gs pos="100000">
                <a:schemeClr val="bg1"/>
              </a:gs>
            </a:gsLst>
            <a:lin ang="5400000" scaled="1"/>
          </a:gra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650" name="Freeform 1087"/>
          <p:cNvSpPr>
            <a:spLocks/>
          </p:cNvSpPr>
          <p:nvPr/>
        </p:nvSpPr>
        <p:spPr bwMode="auto">
          <a:xfrm>
            <a:off x="7454900" y="5662613"/>
            <a:ext cx="290513" cy="63500"/>
          </a:xfrm>
          <a:custGeom>
            <a:avLst/>
            <a:gdLst>
              <a:gd name="T0" fmla="*/ 2147483647 w 2773"/>
              <a:gd name="T1" fmla="*/ 0 h 738"/>
              <a:gd name="T2" fmla="*/ 0 w 2773"/>
              <a:gd name="T3" fmla="*/ 2147483647 h 738"/>
              <a:gd name="T4" fmla="*/ 2147483647 w 2773"/>
              <a:gd name="T5" fmla="*/ 2147483647 h 738"/>
              <a:gd name="T6" fmla="*/ 2147483647 w 2773"/>
              <a:gd name="T7" fmla="*/ 2147483647 h 738"/>
              <a:gd name="T8" fmla="*/ 2147483647 w 2773"/>
              <a:gd name="T9" fmla="*/ 0 h 73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773"/>
              <a:gd name="T16" fmla="*/ 0 h 738"/>
              <a:gd name="T17" fmla="*/ 2773 w 2773"/>
              <a:gd name="T18" fmla="*/ 738 h 73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773" h="738">
                <a:moveTo>
                  <a:pt x="33" y="0"/>
                </a:moveTo>
                <a:lnTo>
                  <a:pt x="0" y="99"/>
                </a:lnTo>
                <a:lnTo>
                  <a:pt x="2436" y="738"/>
                </a:lnTo>
                <a:cubicBezTo>
                  <a:pt x="2499" y="501"/>
                  <a:pt x="2773" y="727"/>
                  <a:pt x="2373" y="603"/>
                </a:cubicBezTo>
                <a:lnTo>
                  <a:pt x="33" y="0"/>
                </a:lnTo>
                <a:close/>
              </a:path>
            </a:pathLst>
          </a:custGeom>
          <a:gradFill rotWithShape="1">
            <a:gsLst>
              <a:gs pos="0">
                <a:srgbClr val="0000CC"/>
              </a:gs>
              <a:gs pos="100000">
                <a:schemeClr val="bg1"/>
              </a:gs>
            </a:gsLst>
            <a:lin ang="0" scaled="1"/>
          </a:gra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651" name="Freeform 1088"/>
          <p:cNvSpPr>
            <a:spLocks/>
          </p:cNvSpPr>
          <p:nvPr/>
        </p:nvSpPr>
        <p:spPr bwMode="auto">
          <a:xfrm>
            <a:off x="7707313" y="5540375"/>
            <a:ext cx="74612" cy="187325"/>
          </a:xfrm>
          <a:custGeom>
            <a:avLst/>
            <a:gdLst>
              <a:gd name="T0" fmla="*/ 2147483647 w 637"/>
              <a:gd name="T1" fmla="*/ 0 h 1659"/>
              <a:gd name="T2" fmla="*/ 2147483647 w 637"/>
              <a:gd name="T3" fmla="*/ 0 h 1659"/>
              <a:gd name="T4" fmla="*/ 2147483647 w 637"/>
              <a:gd name="T5" fmla="*/ 2147483647 h 1659"/>
              <a:gd name="T6" fmla="*/ 0 w 637"/>
              <a:gd name="T7" fmla="*/ 2147483647 h 1659"/>
              <a:gd name="T8" fmla="*/ 2147483647 w 637"/>
              <a:gd name="T9" fmla="*/ 0 h 165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37"/>
              <a:gd name="T16" fmla="*/ 0 h 1659"/>
              <a:gd name="T17" fmla="*/ 637 w 637"/>
              <a:gd name="T18" fmla="*/ 1659 h 165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37" h="1659">
                <a:moveTo>
                  <a:pt x="615" y="0"/>
                </a:moveTo>
                <a:lnTo>
                  <a:pt x="637" y="0"/>
                </a:lnTo>
                <a:lnTo>
                  <a:pt x="68" y="1659"/>
                </a:lnTo>
                <a:lnTo>
                  <a:pt x="0" y="1647"/>
                </a:lnTo>
                <a:lnTo>
                  <a:pt x="615" y="0"/>
                </a:lnTo>
                <a:close/>
              </a:path>
            </a:pathLst>
          </a:custGeom>
          <a:solidFill>
            <a:srgbClr val="4D4D4D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652" name="Freeform 1089"/>
          <p:cNvSpPr>
            <a:spLocks/>
          </p:cNvSpPr>
          <p:nvPr/>
        </p:nvSpPr>
        <p:spPr bwMode="auto">
          <a:xfrm>
            <a:off x="7454900" y="5672138"/>
            <a:ext cx="258763" cy="61912"/>
          </a:xfrm>
          <a:custGeom>
            <a:avLst/>
            <a:gdLst>
              <a:gd name="T0" fmla="*/ 0 w 2216"/>
              <a:gd name="T1" fmla="*/ 0 h 550"/>
              <a:gd name="T2" fmla="*/ 2147483647 w 2216"/>
              <a:gd name="T3" fmla="*/ 2147483647 h 550"/>
              <a:gd name="T4" fmla="*/ 2147483647 w 2216"/>
              <a:gd name="T5" fmla="*/ 2147483647 h 550"/>
              <a:gd name="T6" fmla="*/ 2147483647 w 2216"/>
              <a:gd name="T7" fmla="*/ 2147483647 h 550"/>
              <a:gd name="T8" fmla="*/ 0 w 2216"/>
              <a:gd name="T9" fmla="*/ 0 h 55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216"/>
              <a:gd name="T16" fmla="*/ 0 h 550"/>
              <a:gd name="T17" fmla="*/ 2216 w 2216"/>
              <a:gd name="T18" fmla="*/ 550 h 55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216" h="550">
                <a:moveTo>
                  <a:pt x="0" y="0"/>
                </a:moveTo>
                <a:lnTo>
                  <a:pt x="9" y="57"/>
                </a:lnTo>
                <a:lnTo>
                  <a:pt x="2164" y="550"/>
                </a:lnTo>
                <a:lnTo>
                  <a:pt x="2216" y="496"/>
                </a:lnTo>
                <a:lnTo>
                  <a:pt x="0" y="0"/>
                </a:lnTo>
                <a:close/>
              </a:path>
            </a:pathLst>
          </a:custGeom>
          <a:gradFill rotWithShape="1">
            <a:gsLst>
              <a:gs pos="0">
                <a:srgbClr val="000099"/>
              </a:gs>
              <a:gs pos="100000">
                <a:srgbClr val="808080"/>
              </a:gs>
            </a:gsLst>
            <a:lin ang="0" scaled="1"/>
          </a:gra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grpSp>
        <p:nvGrpSpPr>
          <p:cNvPr id="22653" name="Group 1090"/>
          <p:cNvGrpSpPr>
            <a:grpSpLocks/>
          </p:cNvGrpSpPr>
          <p:nvPr/>
        </p:nvGrpSpPr>
        <p:grpSpPr bwMode="auto">
          <a:xfrm>
            <a:off x="7451725" y="5737225"/>
            <a:ext cx="87313" cy="38100"/>
            <a:chOff x="1740" y="2642"/>
            <a:chExt cx="752" cy="327"/>
          </a:xfrm>
        </p:grpSpPr>
        <p:sp>
          <p:nvSpPr>
            <p:cNvPr id="22713" name="Freeform 1091"/>
            <p:cNvSpPr>
              <a:spLocks/>
            </p:cNvSpPr>
            <p:nvPr/>
          </p:nvSpPr>
          <p:spPr bwMode="auto">
            <a:xfrm>
              <a:off x="1740" y="2642"/>
              <a:ext cx="752" cy="327"/>
            </a:xfrm>
            <a:custGeom>
              <a:avLst/>
              <a:gdLst>
                <a:gd name="T0" fmla="*/ 293 w 752"/>
                <a:gd name="T1" fmla="*/ 0 h 327"/>
                <a:gd name="T2" fmla="*/ 752 w 752"/>
                <a:gd name="T3" fmla="*/ 124 h 327"/>
                <a:gd name="T4" fmla="*/ 470 w 752"/>
                <a:gd name="T5" fmla="*/ 327 h 327"/>
                <a:gd name="T6" fmla="*/ 0 w 752"/>
                <a:gd name="T7" fmla="*/ 183 h 327"/>
                <a:gd name="T8" fmla="*/ 293 w 752"/>
                <a:gd name="T9" fmla="*/ 0 h 3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2"/>
                <a:gd name="T16" fmla="*/ 0 h 327"/>
                <a:gd name="T17" fmla="*/ 752 w 752"/>
                <a:gd name="T18" fmla="*/ 327 h 32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2" h="327">
                  <a:moveTo>
                    <a:pt x="293" y="0"/>
                  </a:moveTo>
                  <a:lnTo>
                    <a:pt x="752" y="124"/>
                  </a:lnTo>
                  <a:lnTo>
                    <a:pt x="470" y="327"/>
                  </a:lnTo>
                  <a:lnTo>
                    <a:pt x="0" y="18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0000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714" name="Freeform 1092"/>
            <p:cNvSpPr>
              <a:spLocks/>
            </p:cNvSpPr>
            <p:nvPr/>
          </p:nvSpPr>
          <p:spPr bwMode="auto">
            <a:xfrm>
              <a:off x="1754" y="2649"/>
              <a:ext cx="726" cy="311"/>
            </a:xfrm>
            <a:custGeom>
              <a:avLst/>
              <a:gdLst>
                <a:gd name="T0" fmla="*/ 282 w 726"/>
                <a:gd name="T1" fmla="*/ 0 h 311"/>
                <a:gd name="T2" fmla="*/ 726 w 726"/>
                <a:gd name="T3" fmla="*/ 119 h 311"/>
                <a:gd name="T4" fmla="*/ 457 w 726"/>
                <a:gd name="T5" fmla="*/ 311 h 311"/>
                <a:gd name="T6" fmla="*/ 0 w 726"/>
                <a:gd name="T7" fmla="*/ 173 h 311"/>
                <a:gd name="T8" fmla="*/ 282 w 726"/>
                <a:gd name="T9" fmla="*/ 0 h 31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26"/>
                <a:gd name="T16" fmla="*/ 0 h 311"/>
                <a:gd name="T17" fmla="*/ 726 w 726"/>
                <a:gd name="T18" fmla="*/ 311 h 31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26" h="311">
                  <a:moveTo>
                    <a:pt x="282" y="0"/>
                  </a:moveTo>
                  <a:lnTo>
                    <a:pt x="726" y="119"/>
                  </a:lnTo>
                  <a:lnTo>
                    <a:pt x="457" y="311"/>
                  </a:lnTo>
                  <a:lnTo>
                    <a:pt x="0" y="173"/>
                  </a:lnTo>
                  <a:lnTo>
                    <a:pt x="282" y="0"/>
                  </a:lnTo>
                  <a:close/>
                </a:path>
              </a:pathLst>
            </a:custGeom>
            <a:gradFill rotWithShape="1">
              <a:gsLst>
                <a:gs pos="0">
                  <a:srgbClr val="4D4D4D"/>
                </a:gs>
                <a:gs pos="100000">
                  <a:srgbClr val="DDDDDD"/>
                </a:gs>
              </a:gsLst>
              <a:lin ang="189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715" name="Freeform 1093"/>
            <p:cNvSpPr>
              <a:spLocks/>
            </p:cNvSpPr>
            <p:nvPr/>
          </p:nvSpPr>
          <p:spPr bwMode="auto">
            <a:xfrm>
              <a:off x="1808" y="2770"/>
              <a:ext cx="258" cy="100"/>
            </a:xfrm>
            <a:custGeom>
              <a:avLst/>
              <a:gdLst>
                <a:gd name="T0" fmla="*/ 0 w 258"/>
                <a:gd name="T1" fmla="*/ 44 h 100"/>
                <a:gd name="T2" fmla="*/ 75 w 258"/>
                <a:gd name="T3" fmla="*/ 0 h 100"/>
                <a:gd name="T4" fmla="*/ 258 w 258"/>
                <a:gd name="T5" fmla="*/ 50 h 100"/>
                <a:gd name="T6" fmla="*/ 183 w 258"/>
                <a:gd name="T7" fmla="*/ 100 h 100"/>
                <a:gd name="T8" fmla="*/ 0 w 258"/>
                <a:gd name="T9" fmla="*/ 44 h 1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8"/>
                <a:gd name="T16" fmla="*/ 0 h 100"/>
                <a:gd name="T17" fmla="*/ 258 w 258"/>
                <a:gd name="T18" fmla="*/ 100 h 10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8" h="100">
                  <a:moveTo>
                    <a:pt x="0" y="44"/>
                  </a:moveTo>
                  <a:lnTo>
                    <a:pt x="75" y="0"/>
                  </a:lnTo>
                  <a:lnTo>
                    <a:pt x="258" y="50"/>
                  </a:lnTo>
                  <a:lnTo>
                    <a:pt x="183" y="100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716" name="Freeform 1094"/>
            <p:cNvSpPr>
              <a:spLocks/>
            </p:cNvSpPr>
            <p:nvPr/>
          </p:nvSpPr>
          <p:spPr bwMode="auto">
            <a:xfrm>
              <a:off x="1799" y="2816"/>
              <a:ext cx="194" cy="63"/>
            </a:xfrm>
            <a:custGeom>
              <a:avLst/>
              <a:gdLst>
                <a:gd name="T0" fmla="*/ 12 w 194"/>
                <a:gd name="T1" fmla="*/ 0 h 63"/>
                <a:gd name="T2" fmla="*/ 194 w 194"/>
                <a:gd name="T3" fmla="*/ 53 h 63"/>
                <a:gd name="T4" fmla="*/ 180 w 194"/>
                <a:gd name="T5" fmla="*/ 63 h 63"/>
                <a:gd name="T6" fmla="*/ 0 w 194"/>
                <a:gd name="T7" fmla="*/ 9 h 63"/>
                <a:gd name="T8" fmla="*/ 12 w 194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"/>
                <a:gd name="T16" fmla="*/ 0 h 63"/>
                <a:gd name="T17" fmla="*/ 194 w 194"/>
                <a:gd name="T18" fmla="*/ 63 h 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717" name="Freeform 1095"/>
            <p:cNvSpPr>
              <a:spLocks/>
            </p:cNvSpPr>
            <p:nvPr/>
          </p:nvSpPr>
          <p:spPr bwMode="auto">
            <a:xfrm>
              <a:off x="2020" y="2834"/>
              <a:ext cx="258" cy="102"/>
            </a:xfrm>
            <a:custGeom>
              <a:avLst/>
              <a:gdLst>
                <a:gd name="T0" fmla="*/ 0 w 258"/>
                <a:gd name="T1" fmla="*/ 46 h 102"/>
                <a:gd name="T2" fmla="*/ 71 w 258"/>
                <a:gd name="T3" fmla="*/ 0 h 102"/>
                <a:gd name="T4" fmla="*/ 258 w 258"/>
                <a:gd name="T5" fmla="*/ 52 h 102"/>
                <a:gd name="T6" fmla="*/ 183 w 258"/>
                <a:gd name="T7" fmla="*/ 102 h 102"/>
                <a:gd name="T8" fmla="*/ 0 w 258"/>
                <a:gd name="T9" fmla="*/ 46 h 1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8"/>
                <a:gd name="T16" fmla="*/ 0 h 102"/>
                <a:gd name="T17" fmla="*/ 258 w 258"/>
                <a:gd name="T18" fmla="*/ 102 h 10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8" h="102">
                  <a:moveTo>
                    <a:pt x="0" y="46"/>
                  </a:moveTo>
                  <a:lnTo>
                    <a:pt x="71" y="0"/>
                  </a:lnTo>
                  <a:lnTo>
                    <a:pt x="258" y="52"/>
                  </a:lnTo>
                  <a:lnTo>
                    <a:pt x="183" y="102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718" name="Freeform 1096"/>
            <p:cNvSpPr>
              <a:spLocks/>
            </p:cNvSpPr>
            <p:nvPr/>
          </p:nvSpPr>
          <p:spPr bwMode="auto">
            <a:xfrm>
              <a:off x="2011" y="2882"/>
              <a:ext cx="194" cy="63"/>
            </a:xfrm>
            <a:custGeom>
              <a:avLst/>
              <a:gdLst>
                <a:gd name="T0" fmla="*/ 12 w 194"/>
                <a:gd name="T1" fmla="*/ 0 h 63"/>
                <a:gd name="T2" fmla="*/ 194 w 194"/>
                <a:gd name="T3" fmla="*/ 53 h 63"/>
                <a:gd name="T4" fmla="*/ 180 w 194"/>
                <a:gd name="T5" fmla="*/ 63 h 63"/>
                <a:gd name="T6" fmla="*/ 0 w 194"/>
                <a:gd name="T7" fmla="*/ 9 h 63"/>
                <a:gd name="T8" fmla="*/ 12 w 194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"/>
                <a:gd name="T16" fmla="*/ 0 h 63"/>
                <a:gd name="T17" fmla="*/ 194 w 194"/>
                <a:gd name="T18" fmla="*/ 63 h 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2654" name="Freeform 1097"/>
          <p:cNvSpPr>
            <a:spLocks/>
          </p:cNvSpPr>
          <p:nvPr/>
        </p:nvSpPr>
        <p:spPr bwMode="auto">
          <a:xfrm>
            <a:off x="7600950" y="5743575"/>
            <a:ext cx="106363" cy="80963"/>
          </a:xfrm>
          <a:custGeom>
            <a:avLst/>
            <a:gdLst>
              <a:gd name="T0" fmla="*/ 2147483647 w 990"/>
              <a:gd name="T1" fmla="*/ 2147483647 h 792"/>
              <a:gd name="T2" fmla="*/ 2147483647 w 990"/>
              <a:gd name="T3" fmla="*/ 0 h 792"/>
              <a:gd name="T4" fmla="*/ 2147483647 w 990"/>
              <a:gd name="T5" fmla="*/ 2147483647 h 792"/>
              <a:gd name="T6" fmla="*/ 0 w 990"/>
              <a:gd name="T7" fmla="*/ 2147483647 h 792"/>
              <a:gd name="T8" fmla="*/ 2147483647 w 990"/>
              <a:gd name="T9" fmla="*/ 2147483647 h 79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990"/>
              <a:gd name="T16" fmla="*/ 0 h 792"/>
              <a:gd name="T17" fmla="*/ 990 w 990"/>
              <a:gd name="T18" fmla="*/ 792 h 79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990" h="792">
                <a:moveTo>
                  <a:pt x="3" y="738"/>
                </a:moveTo>
                <a:lnTo>
                  <a:pt x="990" y="0"/>
                </a:lnTo>
                <a:lnTo>
                  <a:pt x="987" y="60"/>
                </a:lnTo>
                <a:lnTo>
                  <a:pt x="0" y="792"/>
                </a:lnTo>
                <a:lnTo>
                  <a:pt x="3" y="738"/>
                </a:lnTo>
                <a:close/>
              </a:path>
            </a:pathLst>
          </a:custGeom>
          <a:solidFill>
            <a:srgbClr val="000099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655" name="Freeform 1098"/>
          <p:cNvSpPr>
            <a:spLocks/>
          </p:cNvSpPr>
          <p:nvPr/>
        </p:nvSpPr>
        <p:spPr bwMode="auto">
          <a:xfrm>
            <a:off x="7329488" y="5749925"/>
            <a:ext cx="271462" cy="73025"/>
          </a:xfrm>
          <a:custGeom>
            <a:avLst/>
            <a:gdLst>
              <a:gd name="T0" fmla="*/ 2147483647 w 2532"/>
              <a:gd name="T1" fmla="*/ 0 h 723"/>
              <a:gd name="T2" fmla="*/ 2147483647 w 2532"/>
              <a:gd name="T3" fmla="*/ 0 h 723"/>
              <a:gd name="T4" fmla="*/ 2147483647 w 2532"/>
              <a:gd name="T5" fmla="*/ 2147483647 h 723"/>
              <a:gd name="T6" fmla="*/ 2147483647 w 2532"/>
              <a:gd name="T7" fmla="*/ 2147483647 h 723"/>
              <a:gd name="T8" fmla="*/ 0 w 2532"/>
              <a:gd name="T9" fmla="*/ 2147483647 h 723"/>
              <a:gd name="T10" fmla="*/ 2147483647 w 2532"/>
              <a:gd name="T11" fmla="*/ 0 h 72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32"/>
              <a:gd name="T19" fmla="*/ 0 h 723"/>
              <a:gd name="T20" fmla="*/ 2532 w 2532"/>
              <a:gd name="T21" fmla="*/ 723 h 72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32" h="723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656" name="Freeform 1099"/>
          <p:cNvSpPr>
            <a:spLocks/>
          </p:cNvSpPr>
          <p:nvPr/>
        </p:nvSpPr>
        <p:spPr bwMode="auto">
          <a:xfrm>
            <a:off x="7331075" y="5735638"/>
            <a:ext cx="1588" cy="15875"/>
          </a:xfrm>
          <a:custGeom>
            <a:avLst/>
            <a:gdLst>
              <a:gd name="T0" fmla="*/ 2147483647 w 26"/>
              <a:gd name="T1" fmla="*/ 2147483647 h 147"/>
              <a:gd name="T2" fmla="*/ 2147483647 w 26"/>
              <a:gd name="T3" fmla="*/ 2147483647 h 147"/>
              <a:gd name="T4" fmla="*/ 0 w 26"/>
              <a:gd name="T5" fmla="*/ 2147483647 h 147"/>
              <a:gd name="T6" fmla="*/ 2147483647 w 26"/>
              <a:gd name="T7" fmla="*/ 0 h 147"/>
              <a:gd name="T8" fmla="*/ 2147483647 w 26"/>
              <a:gd name="T9" fmla="*/ 2147483647 h 14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6"/>
              <a:gd name="T16" fmla="*/ 0 h 147"/>
              <a:gd name="T17" fmla="*/ 26 w 26"/>
              <a:gd name="T18" fmla="*/ 147 h 147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6" h="147">
                <a:moveTo>
                  <a:pt x="26" y="10"/>
                </a:moveTo>
                <a:lnTo>
                  <a:pt x="23" y="147"/>
                </a:lnTo>
                <a:lnTo>
                  <a:pt x="0" y="144"/>
                </a:lnTo>
                <a:lnTo>
                  <a:pt x="3" y="0"/>
                </a:lnTo>
                <a:lnTo>
                  <a:pt x="26" y="10"/>
                </a:lnTo>
                <a:close/>
              </a:path>
            </a:pathLst>
          </a:custGeom>
          <a:solidFill>
            <a:srgbClr val="000099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657" name="Freeform 1100"/>
          <p:cNvSpPr>
            <a:spLocks/>
          </p:cNvSpPr>
          <p:nvPr/>
        </p:nvSpPr>
        <p:spPr bwMode="auto">
          <a:xfrm>
            <a:off x="7331075" y="5675313"/>
            <a:ext cx="125413" cy="61912"/>
          </a:xfrm>
          <a:custGeom>
            <a:avLst/>
            <a:gdLst>
              <a:gd name="T0" fmla="*/ 2147483647 w 1176"/>
              <a:gd name="T1" fmla="*/ 0 h 606"/>
              <a:gd name="T2" fmla="*/ 0 w 1176"/>
              <a:gd name="T3" fmla="*/ 2147483647 h 606"/>
              <a:gd name="T4" fmla="*/ 2147483647 w 1176"/>
              <a:gd name="T5" fmla="*/ 2147483647 h 606"/>
              <a:gd name="T6" fmla="*/ 2147483647 w 1176"/>
              <a:gd name="T7" fmla="*/ 2147483647 h 606"/>
              <a:gd name="T8" fmla="*/ 2147483647 w 1176"/>
              <a:gd name="T9" fmla="*/ 0 h 60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176"/>
              <a:gd name="T16" fmla="*/ 0 h 606"/>
              <a:gd name="T17" fmla="*/ 1176 w 1176"/>
              <a:gd name="T18" fmla="*/ 606 h 60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176" h="606">
                <a:moveTo>
                  <a:pt x="1170" y="0"/>
                </a:moveTo>
                <a:lnTo>
                  <a:pt x="0" y="597"/>
                </a:lnTo>
                <a:lnTo>
                  <a:pt x="30" y="606"/>
                </a:lnTo>
                <a:lnTo>
                  <a:pt x="1176" y="18"/>
                </a:lnTo>
                <a:lnTo>
                  <a:pt x="1170" y="0"/>
                </a:lnTo>
                <a:close/>
              </a:path>
            </a:pathLst>
          </a:custGeom>
          <a:solidFill>
            <a:srgbClr val="000099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658" name="Freeform 1101"/>
          <p:cNvSpPr>
            <a:spLocks/>
          </p:cNvSpPr>
          <p:nvPr/>
        </p:nvSpPr>
        <p:spPr bwMode="auto">
          <a:xfrm>
            <a:off x="7339013" y="5738813"/>
            <a:ext cx="257175" cy="71437"/>
          </a:xfrm>
          <a:custGeom>
            <a:avLst/>
            <a:gdLst>
              <a:gd name="T0" fmla="*/ 2147483647 w 2532"/>
              <a:gd name="T1" fmla="*/ 0 h 723"/>
              <a:gd name="T2" fmla="*/ 2147483647 w 2532"/>
              <a:gd name="T3" fmla="*/ 0 h 723"/>
              <a:gd name="T4" fmla="*/ 2147483647 w 2532"/>
              <a:gd name="T5" fmla="*/ 2147483647 h 723"/>
              <a:gd name="T6" fmla="*/ 2147483647 w 2532"/>
              <a:gd name="T7" fmla="*/ 2147483647 h 723"/>
              <a:gd name="T8" fmla="*/ 0 w 2532"/>
              <a:gd name="T9" fmla="*/ 2147483647 h 723"/>
              <a:gd name="T10" fmla="*/ 2147483647 w 2532"/>
              <a:gd name="T11" fmla="*/ 0 h 72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32"/>
              <a:gd name="T19" fmla="*/ 0 h 723"/>
              <a:gd name="T20" fmla="*/ 2532 w 2532"/>
              <a:gd name="T21" fmla="*/ 723 h 72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32" h="723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659" name="Freeform 1102"/>
          <p:cNvSpPr>
            <a:spLocks/>
          </p:cNvSpPr>
          <p:nvPr/>
        </p:nvSpPr>
        <p:spPr bwMode="auto">
          <a:xfrm flipV="1">
            <a:off x="7596188" y="5734050"/>
            <a:ext cx="104775" cy="74613"/>
          </a:xfrm>
          <a:custGeom>
            <a:avLst/>
            <a:gdLst>
              <a:gd name="T0" fmla="*/ 2147483647 w 2532"/>
              <a:gd name="T1" fmla="*/ 0 h 723"/>
              <a:gd name="T2" fmla="*/ 2147483647 w 2532"/>
              <a:gd name="T3" fmla="*/ 0 h 723"/>
              <a:gd name="T4" fmla="*/ 2147483647 w 2532"/>
              <a:gd name="T5" fmla="*/ 2147483647 h 723"/>
              <a:gd name="T6" fmla="*/ 2147483647 w 2532"/>
              <a:gd name="T7" fmla="*/ 2147483647 h 723"/>
              <a:gd name="T8" fmla="*/ 0 w 2532"/>
              <a:gd name="T9" fmla="*/ 2147483647 h 723"/>
              <a:gd name="T10" fmla="*/ 2147483647 w 2532"/>
              <a:gd name="T11" fmla="*/ 0 h 72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32"/>
              <a:gd name="T19" fmla="*/ 0 h 723"/>
              <a:gd name="T20" fmla="*/ 2532 w 2532"/>
              <a:gd name="T21" fmla="*/ 723 h 72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32" h="723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grpSp>
        <p:nvGrpSpPr>
          <p:cNvPr id="22660" name="Group 1103"/>
          <p:cNvGrpSpPr>
            <a:grpSpLocks/>
          </p:cNvGrpSpPr>
          <p:nvPr/>
        </p:nvGrpSpPr>
        <p:grpSpPr bwMode="auto">
          <a:xfrm>
            <a:off x="6351588" y="2493963"/>
            <a:ext cx="390525" cy="169862"/>
            <a:chOff x="4650" y="1129"/>
            <a:chExt cx="246" cy="95"/>
          </a:xfrm>
        </p:grpSpPr>
        <p:sp>
          <p:nvSpPr>
            <p:cNvPr id="22705" name="Oval 407"/>
            <p:cNvSpPr>
              <a:spLocks noChangeArrowheads="1"/>
            </p:cNvSpPr>
            <p:nvPr/>
          </p:nvSpPr>
          <p:spPr bwMode="auto">
            <a:xfrm>
              <a:off x="4651" y="1171"/>
              <a:ext cx="244" cy="53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22706" name="Rectangle 410"/>
            <p:cNvSpPr>
              <a:spLocks noChangeArrowheads="1"/>
            </p:cNvSpPr>
            <p:nvPr/>
          </p:nvSpPr>
          <p:spPr bwMode="auto">
            <a:xfrm>
              <a:off x="4651" y="1165"/>
              <a:ext cx="245" cy="33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>
                <a:latin typeface="Times New Roman" pitchFamily="18" charset="0"/>
              </a:endParaRPr>
            </a:p>
          </p:txBody>
        </p:sp>
        <p:sp>
          <p:nvSpPr>
            <p:cNvPr id="22707" name="Oval 411"/>
            <p:cNvSpPr>
              <a:spLocks noChangeArrowheads="1"/>
            </p:cNvSpPr>
            <p:nvPr/>
          </p:nvSpPr>
          <p:spPr bwMode="auto">
            <a:xfrm>
              <a:off x="4650" y="1129"/>
              <a:ext cx="244" cy="62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grpSp>
          <p:nvGrpSpPr>
            <p:cNvPr id="22708" name="Group 1107"/>
            <p:cNvGrpSpPr>
              <a:grpSpLocks/>
            </p:cNvGrpSpPr>
            <p:nvPr/>
          </p:nvGrpSpPr>
          <p:grpSpPr bwMode="auto">
            <a:xfrm>
              <a:off x="4699" y="1145"/>
              <a:ext cx="138" cy="29"/>
              <a:chOff x="2468" y="1332"/>
              <a:chExt cx="310" cy="60"/>
            </a:xfrm>
          </p:grpSpPr>
          <p:sp>
            <p:nvSpPr>
              <p:cNvPr id="22711" name="Freeform 1108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12700" cmpd="sng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712" name="Freeform 1109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12700" cmpd="sng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2709" name="Line 1110"/>
            <p:cNvSpPr>
              <a:spLocks noChangeShapeType="1"/>
            </p:cNvSpPr>
            <p:nvPr/>
          </p:nvSpPr>
          <p:spPr bwMode="auto">
            <a:xfrm>
              <a:off x="4651" y="1158"/>
              <a:ext cx="0" cy="4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710" name="Line 1111"/>
            <p:cNvSpPr>
              <a:spLocks noChangeShapeType="1"/>
            </p:cNvSpPr>
            <p:nvPr/>
          </p:nvSpPr>
          <p:spPr bwMode="auto">
            <a:xfrm>
              <a:off x="4894" y="1160"/>
              <a:ext cx="0" cy="4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2661" name="Group 1112"/>
          <p:cNvGrpSpPr>
            <a:grpSpLocks/>
          </p:cNvGrpSpPr>
          <p:nvPr/>
        </p:nvGrpSpPr>
        <p:grpSpPr bwMode="auto">
          <a:xfrm>
            <a:off x="6051550" y="3641725"/>
            <a:ext cx="390525" cy="169863"/>
            <a:chOff x="4650" y="1129"/>
            <a:chExt cx="246" cy="95"/>
          </a:xfrm>
        </p:grpSpPr>
        <p:sp>
          <p:nvSpPr>
            <p:cNvPr id="22697" name="Oval 407"/>
            <p:cNvSpPr>
              <a:spLocks noChangeArrowheads="1"/>
            </p:cNvSpPr>
            <p:nvPr/>
          </p:nvSpPr>
          <p:spPr bwMode="auto">
            <a:xfrm>
              <a:off x="4651" y="1171"/>
              <a:ext cx="244" cy="53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22698" name="Rectangle 410"/>
            <p:cNvSpPr>
              <a:spLocks noChangeArrowheads="1"/>
            </p:cNvSpPr>
            <p:nvPr/>
          </p:nvSpPr>
          <p:spPr bwMode="auto">
            <a:xfrm>
              <a:off x="4651" y="1165"/>
              <a:ext cx="245" cy="33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>
                <a:latin typeface="Times New Roman" pitchFamily="18" charset="0"/>
              </a:endParaRPr>
            </a:p>
          </p:txBody>
        </p:sp>
        <p:sp>
          <p:nvSpPr>
            <p:cNvPr id="22699" name="Oval 411"/>
            <p:cNvSpPr>
              <a:spLocks noChangeArrowheads="1"/>
            </p:cNvSpPr>
            <p:nvPr/>
          </p:nvSpPr>
          <p:spPr bwMode="auto">
            <a:xfrm>
              <a:off x="4650" y="1129"/>
              <a:ext cx="244" cy="62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grpSp>
          <p:nvGrpSpPr>
            <p:cNvPr id="22700" name="Group 1116"/>
            <p:cNvGrpSpPr>
              <a:grpSpLocks/>
            </p:cNvGrpSpPr>
            <p:nvPr/>
          </p:nvGrpSpPr>
          <p:grpSpPr bwMode="auto">
            <a:xfrm>
              <a:off x="4699" y="1145"/>
              <a:ext cx="138" cy="29"/>
              <a:chOff x="2468" y="1332"/>
              <a:chExt cx="310" cy="60"/>
            </a:xfrm>
          </p:grpSpPr>
          <p:sp>
            <p:nvSpPr>
              <p:cNvPr id="22703" name="Freeform 1117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12700" cmpd="sng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704" name="Freeform 1118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12700" cmpd="sng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2701" name="Line 1119"/>
            <p:cNvSpPr>
              <a:spLocks noChangeShapeType="1"/>
            </p:cNvSpPr>
            <p:nvPr/>
          </p:nvSpPr>
          <p:spPr bwMode="auto">
            <a:xfrm>
              <a:off x="4651" y="1158"/>
              <a:ext cx="0" cy="4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702" name="Line 1120"/>
            <p:cNvSpPr>
              <a:spLocks noChangeShapeType="1"/>
            </p:cNvSpPr>
            <p:nvPr/>
          </p:nvSpPr>
          <p:spPr bwMode="auto">
            <a:xfrm>
              <a:off x="4894" y="1160"/>
              <a:ext cx="0" cy="4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2662" name="Group 878"/>
          <p:cNvGrpSpPr>
            <a:grpSpLocks/>
          </p:cNvGrpSpPr>
          <p:nvPr/>
        </p:nvGrpSpPr>
        <p:grpSpPr bwMode="auto">
          <a:xfrm>
            <a:off x="5529263" y="3016250"/>
            <a:ext cx="519112" cy="128588"/>
            <a:chOff x="2199" y="955"/>
            <a:chExt cx="2547" cy="506"/>
          </a:xfrm>
        </p:grpSpPr>
        <p:sp>
          <p:nvSpPr>
            <p:cNvPr id="22691" name="Freeform 879"/>
            <p:cNvSpPr>
              <a:spLocks/>
            </p:cNvSpPr>
            <p:nvPr/>
          </p:nvSpPr>
          <p:spPr bwMode="auto">
            <a:xfrm>
              <a:off x="2199" y="1166"/>
              <a:ext cx="260" cy="281"/>
            </a:xfrm>
            <a:custGeom>
              <a:avLst/>
              <a:gdLst>
                <a:gd name="T0" fmla="*/ 260 w 260"/>
                <a:gd name="T1" fmla="*/ 0 h 281"/>
                <a:gd name="T2" fmla="*/ 42 w 260"/>
                <a:gd name="T3" fmla="*/ 112 h 281"/>
                <a:gd name="T4" fmla="*/ 35 w 260"/>
                <a:gd name="T5" fmla="*/ 211 h 281"/>
                <a:gd name="T6" fmla="*/ 253 w 260"/>
                <a:gd name="T7" fmla="*/ 281 h 28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60"/>
                <a:gd name="T13" fmla="*/ 0 h 281"/>
                <a:gd name="T14" fmla="*/ 260 w 260"/>
                <a:gd name="T15" fmla="*/ 281 h 28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60" h="281">
                  <a:moveTo>
                    <a:pt x="260" y="0"/>
                  </a:moveTo>
                  <a:cubicBezTo>
                    <a:pt x="224" y="19"/>
                    <a:pt x="79" y="77"/>
                    <a:pt x="42" y="112"/>
                  </a:cubicBezTo>
                  <a:cubicBezTo>
                    <a:pt x="5" y="143"/>
                    <a:pt x="0" y="183"/>
                    <a:pt x="35" y="211"/>
                  </a:cubicBezTo>
                  <a:cubicBezTo>
                    <a:pt x="70" y="239"/>
                    <a:pt x="208" y="266"/>
                    <a:pt x="253" y="281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692" name="Freeform 880"/>
            <p:cNvSpPr>
              <a:spLocks/>
            </p:cNvSpPr>
            <p:nvPr/>
          </p:nvSpPr>
          <p:spPr bwMode="auto">
            <a:xfrm>
              <a:off x="2482" y="1040"/>
              <a:ext cx="900" cy="421"/>
            </a:xfrm>
            <a:custGeom>
              <a:avLst/>
              <a:gdLst>
                <a:gd name="T0" fmla="*/ 531 w 900"/>
                <a:gd name="T1" fmla="*/ 0 h 421"/>
                <a:gd name="T2" fmla="*/ 279 w 900"/>
                <a:gd name="T3" fmla="*/ 77 h 421"/>
                <a:gd name="T4" fmla="*/ 68 w 900"/>
                <a:gd name="T5" fmla="*/ 182 h 421"/>
                <a:gd name="T6" fmla="*/ 33 w 900"/>
                <a:gd name="T7" fmla="*/ 323 h 421"/>
                <a:gd name="T8" fmla="*/ 328 w 900"/>
                <a:gd name="T9" fmla="*/ 400 h 421"/>
                <a:gd name="T10" fmla="*/ 812 w 900"/>
                <a:gd name="T11" fmla="*/ 421 h 421"/>
                <a:gd name="T12" fmla="*/ 855 w 900"/>
                <a:gd name="T13" fmla="*/ 400 h 42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00"/>
                <a:gd name="T22" fmla="*/ 0 h 421"/>
                <a:gd name="T23" fmla="*/ 900 w 900"/>
                <a:gd name="T24" fmla="*/ 421 h 42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00" h="421">
                  <a:moveTo>
                    <a:pt x="531" y="0"/>
                  </a:moveTo>
                  <a:cubicBezTo>
                    <a:pt x="489" y="13"/>
                    <a:pt x="356" y="47"/>
                    <a:pt x="279" y="77"/>
                  </a:cubicBezTo>
                  <a:cubicBezTo>
                    <a:pt x="202" y="107"/>
                    <a:pt x="109" y="141"/>
                    <a:pt x="68" y="182"/>
                  </a:cubicBezTo>
                  <a:cubicBezTo>
                    <a:pt x="31" y="213"/>
                    <a:pt x="0" y="292"/>
                    <a:pt x="33" y="323"/>
                  </a:cubicBezTo>
                  <a:cubicBezTo>
                    <a:pt x="76" y="359"/>
                    <a:pt x="198" y="384"/>
                    <a:pt x="328" y="400"/>
                  </a:cubicBezTo>
                  <a:cubicBezTo>
                    <a:pt x="458" y="416"/>
                    <a:pt x="724" y="421"/>
                    <a:pt x="812" y="421"/>
                  </a:cubicBezTo>
                  <a:cubicBezTo>
                    <a:pt x="900" y="421"/>
                    <a:pt x="846" y="404"/>
                    <a:pt x="855" y="400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693" name="Freeform 881"/>
            <p:cNvSpPr>
              <a:spLocks/>
            </p:cNvSpPr>
            <p:nvPr/>
          </p:nvSpPr>
          <p:spPr bwMode="auto">
            <a:xfrm>
              <a:off x="2782" y="1068"/>
              <a:ext cx="428" cy="269"/>
            </a:xfrm>
            <a:custGeom>
              <a:avLst/>
              <a:gdLst>
                <a:gd name="T0" fmla="*/ 428 w 428"/>
                <a:gd name="T1" fmla="*/ 0 h 269"/>
                <a:gd name="T2" fmla="*/ 217 w 428"/>
                <a:gd name="T3" fmla="*/ 35 h 269"/>
                <a:gd name="T4" fmla="*/ 21 w 428"/>
                <a:gd name="T5" fmla="*/ 140 h 269"/>
                <a:gd name="T6" fmla="*/ 91 w 428"/>
                <a:gd name="T7" fmla="*/ 246 h 269"/>
                <a:gd name="T8" fmla="*/ 231 w 428"/>
                <a:gd name="T9" fmla="*/ 267 h 269"/>
                <a:gd name="T10" fmla="*/ 414 w 428"/>
                <a:gd name="T11" fmla="*/ 260 h 26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28"/>
                <a:gd name="T19" fmla="*/ 0 h 269"/>
                <a:gd name="T20" fmla="*/ 428 w 428"/>
                <a:gd name="T21" fmla="*/ 269 h 26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28" h="269">
                  <a:moveTo>
                    <a:pt x="428" y="0"/>
                  </a:moveTo>
                  <a:cubicBezTo>
                    <a:pt x="428" y="0"/>
                    <a:pt x="217" y="35"/>
                    <a:pt x="217" y="35"/>
                  </a:cubicBezTo>
                  <a:cubicBezTo>
                    <a:pt x="217" y="35"/>
                    <a:pt x="42" y="105"/>
                    <a:pt x="21" y="140"/>
                  </a:cubicBezTo>
                  <a:cubicBezTo>
                    <a:pt x="0" y="175"/>
                    <a:pt x="14" y="217"/>
                    <a:pt x="91" y="246"/>
                  </a:cubicBezTo>
                  <a:cubicBezTo>
                    <a:pt x="126" y="267"/>
                    <a:pt x="177" y="265"/>
                    <a:pt x="231" y="267"/>
                  </a:cubicBezTo>
                  <a:cubicBezTo>
                    <a:pt x="285" y="269"/>
                    <a:pt x="376" y="262"/>
                    <a:pt x="414" y="260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694" name="Freeform 882"/>
            <p:cNvSpPr>
              <a:spLocks/>
            </p:cNvSpPr>
            <p:nvPr/>
          </p:nvSpPr>
          <p:spPr bwMode="auto">
            <a:xfrm>
              <a:off x="3554" y="1075"/>
              <a:ext cx="377" cy="239"/>
            </a:xfrm>
            <a:custGeom>
              <a:avLst/>
              <a:gdLst>
                <a:gd name="T0" fmla="*/ 42 w 377"/>
                <a:gd name="T1" fmla="*/ 239 h 239"/>
                <a:gd name="T2" fmla="*/ 335 w 377"/>
                <a:gd name="T3" fmla="*/ 146 h 239"/>
                <a:gd name="T4" fmla="*/ 342 w 377"/>
                <a:gd name="T5" fmla="*/ 47 h 239"/>
                <a:gd name="T6" fmla="*/ 0 w 377"/>
                <a:gd name="T7" fmla="*/ 0 h 23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77"/>
                <a:gd name="T13" fmla="*/ 0 h 239"/>
                <a:gd name="T14" fmla="*/ 377 w 377"/>
                <a:gd name="T15" fmla="*/ 239 h 23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77" h="239">
                  <a:moveTo>
                    <a:pt x="42" y="239"/>
                  </a:moveTo>
                  <a:cubicBezTo>
                    <a:pt x="89" y="224"/>
                    <a:pt x="285" y="178"/>
                    <a:pt x="335" y="146"/>
                  </a:cubicBezTo>
                  <a:cubicBezTo>
                    <a:pt x="372" y="115"/>
                    <a:pt x="377" y="75"/>
                    <a:pt x="342" y="47"/>
                  </a:cubicBezTo>
                  <a:cubicBezTo>
                    <a:pt x="286" y="23"/>
                    <a:pt x="71" y="10"/>
                    <a:pt x="0" y="0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695" name="Freeform 883"/>
            <p:cNvSpPr>
              <a:spLocks/>
            </p:cNvSpPr>
            <p:nvPr/>
          </p:nvSpPr>
          <p:spPr bwMode="auto">
            <a:xfrm>
              <a:off x="3646" y="997"/>
              <a:ext cx="660" cy="336"/>
            </a:xfrm>
            <a:custGeom>
              <a:avLst/>
              <a:gdLst>
                <a:gd name="T0" fmla="*/ 549 w 646"/>
                <a:gd name="T1" fmla="*/ 3630 h 300"/>
                <a:gd name="T2" fmla="*/ 783 w 646"/>
                <a:gd name="T3" fmla="*/ 3065 h 300"/>
                <a:gd name="T4" fmla="*/ 973 w 646"/>
                <a:gd name="T5" fmla="*/ 2316 h 300"/>
                <a:gd name="T6" fmla="*/ 1004 w 646"/>
                <a:gd name="T7" fmla="*/ 1296 h 300"/>
                <a:gd name="T8" fmla="*/ 736 w 646"/>
                <a:gd name="T9" fmla="*/ 724 h 300"/>
                <a:gd name="T10" fmla="*/ 0 w 646"/>
                <a:gd name="T11" fmla="*/ 0 h 3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46"/>
                <a:gd name="T19" fmla="*/ 0 h 300"/>
                <a:gd name="T20" fmla="*/ 646 w 646"/>
                <a:gd name="T21" fmla="*/ 300 h 3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46" h="300">
                  <a:moveTo>
                    <a:pt x="343" y="300"/>
                  </a:moveTo>
                  <a:cubicBezTo>
                    <a:pt x="367" y="292"/>
                    <a:pt x="443" y="272"/>
                    <a:pt x="487" y="254"/>
                  </a:cubicBezTo>
                  <a:cubicBezTo>
                    <a:pt x="531" y="236"/>
                    <a:pt x="584" y="216"/>
                    <a:pt x="607" y="191"/>
                  </a:cubicBezTo>
                  <a:cubicBezTo>
                    <a:pt x="628" y="173"/>
                    <a:pt x="646" y="125"/>
                    <a:pt x="627" y="107"/>
                  </a:cubicBezTo>
                  <a:cubicBezTo>
                    <a:pt x="603" y="85"/>
                    <a:pt x="563" y="79"/>
                    <a:pt x="459" y="61"/>
                  </a:cubicBezTo>
                  <a:cubicBezTo>
                    <a:pt x="355" y="43"/>
                    <a:pt x="76" y="10"/>
                    <a:pt x="0" y="0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696" name="Freeform 884"/>
            <p:cNvSpPr>
              <a:spLocks/>
            </p:cNvSpPr>
            <p:nvPr/>
          </p:nvSpPr>
          <p:spPr bwMode="auto">
            <a:xfrm>
              <a:off x="4116" y="955"/>
              <a:ext cx="630" cy="397"/>
            </a:xfrm>
            <a:custGeom>
              <a:avLst/>
              <a:gdLst>
                <a:gd name="T0" fmla="*/ 320 w 630"/>
                <a:gd name="T1" fmla="*/ 397 h 397"/>
                <a:gd name="T2" fmla="*/ 468 w 630"/>
                <a:gd name="T3" fmla="*/ 345 h 397"/>
                <a:gd name="T4" fmla="*/ 590 w 630"/>
                <a:gd name="T5" fmla="*/ 275 h 397"/>
                <a:gd name="T6" fmla="*/ 611 w 630"/>
                <a:gd name="T7" fmla="*/ 181 h 397"/>
                <a:gd name="T8" fmla="*/ 439 w 630"/>
                <a:gd name="T9" fmla="*/ 129 h 397"/>
                <a:gd name="T10" fmla="*/ 0 w 630"/>
                <a:gd name="T11" fmla="*/ 0 h 39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30"/>
                <a:gd name="T19" fmla="*/ 0 h 397"/>
                <a:gd name="T20" fmla="*/ 630 w 630"/>
                <a:gd name="T21" fmla="*/ 397 h 39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30" h="397">
                  <a:moveTo>
                    <a:pt x="320" y="397"/>
                  </a:moveTo>
                  <a:cubicBezTo>
                    <a:pt x="345" y="388"/>
                    <a:pt x="423" y="366"/>
                    <a:pt x="468" y="345"/>
                  </a:cubicBezTo>
                  <a:cubicBezTo>
                    <a:pt x="513" y="325"/>
                    <a:pt x="567" y="303"/>
                    <a:pt x="590" y="275"/>
                  </a:cubicBezTo>
                  <a:cubicBezTo>
                    <a:pt x="612" y="255"/>
                    <a:pt x="630" y="201"/>
                    <a:pt x="611" y="181"/>
                  </a:cubicBezTo>
                  <a:cubicBezTo>
                    <a:pt x="586" y="156"/>
                    <a:pt x="541" y="159"/>
                    <a:pt x="439" y="129"/>
                  </a:cubicBezTo>
                  <a:cubicBezTo>
                    <a:pt x="337" y="99"/>
                    <a:pt x="91" y="27"/>
                    <a:pt x="0" y="0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2663" name="Group 1121"/>
          <p:cNvGrpSpPr>
            <a:grpSpLocks/>
          </p:cNvGrpSpPr>
          <p:nvPr/>
        </p:nvGrpSpPr>
        <p:grpSpPr bwMode="auto">
          <a:xfrm>
            <a:off x="6248400" y="4852988"/>
            <a:ext cx="617538" cy="247650"/>
            <a:chOff x="2356" y="1300"/>
            <a:chExt cx="555" cy="194"/>
          </a:xfrm>
        </p:grpSpPr>
        <p:sp>
          <p:nvSpPr>
            <p:cNvPr id="22683" name="Oval 407"/>
            <p:cNvSpPr>
              <a:spLocks noChangeArrowheads="1"/>
            </p:cNvSpPr>
            <p:nvPr/>
          </p:nvSpPr>
          <p:spPr bwMode="auto">
            <a:xfrm>
              <a:off x="2357" y="1385"/>
              <a:ext cx="551" cy="109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22684" name="Rectangle 410"/>
            <p:cNvSpPr>
              <a:spLocks noChangeArrowheads="1"/>
            </p:cNvSpPr>
            <p:nvPr/>
          </p:nvSpPr>
          <p:spPr bwMode="auto">
            <a:xfrm>
              <a:off x="2357" y="1374"/>
              <a:ext cx="554" cy="66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>
                <a:latin typeface="Times New Roman" pitchFamily="18" charset="0"/>
              </a:endParaRPr>
            </a:p>
          </p:txBody>
        </p:sp>
        <p:sp>
          <p:nvSpPr>
            <p:cNvPr id="22685" name="Oval 411"/>
            <p:cNvSpPr>
              <a:spLocks noChangeArrowheads="1"/>
            </p:cNvSpPr>
            <p:nvPr/>
          </p:nvSpPr>
          <p:spPr bwMode="auto">
            <a:xfrm>
              <a:off x="2356" y="1300"/>
              <a:ext cx="551" cy="127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grpSp>
          <p:nvGrpSpPr>
            <p:cNvPr id="22686" name="Group 1125"/>
            <p:cNvGrpSpPr>
              <a:grpSpLocks/>
            </p:cNvGrpSpPr>
            <p:nvPr/>
          </p:nvGrpSpPr>
          <p:grpSpPr bwMode="auto">
            <a:xfrm>
              <a:off x="2468" y="1332"/>
              <a:ext cx="310" cy="60"/>
              <a:chOff x="2468" y="1332"/>
              <a:chExt cx="310" cy="60"/>
            </a:xfrm>
          </p:grpSpPr>
          <p:sp>
            <p:nvSpPr>
              <p:cNvPr id="22689" name="Freeform 1126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690" name="Freeform 1127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2687" name="Line 1128"/>
            <p:cNvSpPr>
              <a:spLocks noChangeShapeType="1"/>
            </p:cNvSpPr>
            <p:nvPr/>
          </p:nvSpPr>
          <p:spPr bwMode="auto">
            <a:xfrm>
              <a:off x="2357" y="1361"/>
              <a:ext cx="0" cy="8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688" name="Line 1129"/>
            <p:cNvSpPr>
              <a:spLocks noChangeShapeType="1"/>
            </p:cNvSpPr>
            <p:nvPr/>
          </p:nvSpPr>
          <p:spPr bwMode="auto">
            <a:xfrm>
              <a:off x="2907" y="1363"/>
              <a:ext cx="0" cy="8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2664" name="Group 1130"/>
          <p:cNvGrpSpPr>
            <a:grpSpLocks/>
          </p:cNvGrpSpPr>
          <p:nvPr/>
        </p:nvGrpSpPr>
        <p:grpSpPr bwMode="auto">
          <a:xfrm>
            <a:off x="6969125" y="4510088"/>
            <a:ext cx="617538" cy="247650"/>
            <a:chOff x="2356" y="1300"/>
            <a:chExt cx="555" cy="194"/>
          </a:xfrm>
        </p:grpSpPr>
        <p:sp>
          <p:nvSpPr>
            <p:cNvPr id="22675" name="Oval 407"/>
            <p:cNvSpPr>
              <a:spLocks noChangeArrowheads="1"/>
            </p:cNvSpPr>
            <p:nvPr/>
          </p:nvSpPr>
          <p:spPr bwMode="auto">
            <a:xfrm>
              <a:off x="2357" y="1385"/>
              <a:ext cx="551" cy="109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22676" name="Rectangle 410"/>
            <p:cNvSpPr>
              <a:spLocks noChangeArrowheads="1"/>
            </p:cNvSpPr>
            <p:nvPr/>
          </p:nvSpPr>
          <p:spPr bwMode="auto">
            <a:xfrm>
              <a:off x="2357" y="1374"/>
              <a:ext cx="554" cy="66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>
                <a:latin typeface="Times New Roman" pitchFamily="18" charset="0"/>
              </a:endParaRPr>
            </a:p>
          </p:txBody>
        </p:sp>
        <p:sp>
          <p:nvSpPr>
            <p:cNvPr id="22677" name="Oval 411"/>
            <p:cNvSpPr>
              <a:spLocks noChangeArrowheads="1"/>
            </p:cNvSpPr>
            <p:nvPr/>
          </p:nvSpPr>
          <p:spPr bwMode="auto">
            <a:xfrm>
              <a:off x="2356" y="1300"/>
              <a:ext cx="551" cy="127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grpSp>
          <p:nvGrpSpPr>
            <p:cNvPr id="22678" name="Group 1134"/>
            <p:cNvGrpSpPr>
              <a:grpSpLocks/>
            </p:cNvGrpSpPr>
            <p:nvPr/>
          </p:nvGrpSpPr>
          <p:grpSpPr bwMode="auto">
            <a:xfrm>
              <a:off x="2468" y="1332"/>
              <a:ext cx="310" cy="60"/>
              <a:chOff x="2468" y="1332"/>
              <a:chExt cx="310" cy="60"/>
            </a:xfrm>
          </p:grpSpPr>
          <p:sp>
            <p:nvSpPr>
              <p:cNvPr id="22681" name="Freeform 1135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682" name="Freeform 1136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2679" name="Line 1137"/>
            <p:cNvSpPr>
              <a:spLocks noChangeShapeType="1"/>
            </p:cNvSpPr>
            <p:nvPr/>
          </p:nvSpPr>
          <p:spPr bwMode="auto">
            <a:xfrm>
              <a:off x="2357" y="1361"/>
              <a:ext cx="0" cy="8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680" name="Line 1138"/>
            <p:cNvSpPr>
              <a:spLocks noChangeShapeType="1"/>
            </p:cNvSpPr>
            <p:nvPr/>
          </p:nvSpPr>
          <p:spPr bwMode="auto">
            <a:xfrm>
              <a:off x="2907" y="1363"/>
              <a:ext cx="0" cy="8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2665" name="Group 1139"/>
          <p:cNvGrpSpPr>
            <a:grpSpLocks/>
          </p:cNvGrpSpPr>
          <p:nvPr/>
        </p:nvGrpSpPr>
        <p:grpSpPr bwMode="auto">
          <a:xfrm>
            <a:off x="7585075" y="4811713"/>
            <a:ext cx="617538" cy="247650"/>
            <a:chOff x="2356" y="1300"/>
            <a:chExt cx="555" cy="194"/>
          </a:xfrm>
        </p:grpSpPr>
        <p:sp>
          <p:nvSpPr>
            <p:cNvPr id="22667" name="Oval 407"/>
            <p:cNvSpPr>
              <a:spLocks noChangeArrowheads="1"/>
            </p:cNvSpPr>
            <p:nvPr/>
          </p:nvSpPr>
          <p:spPr bwMode="auto">
            <a:xfrm>
              <a:off x="2357" y="1385"/>
              <a:ext cx="551" cy="109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22668" name="Rectangle 410"/>
            <p:cNvSpPr>
              <a:spLocks noChangeArrowheads="1"/>
            </p:cNvSpPr>
            <p:nvPr/>
          </p:nvSpPr>
          <p:spPr bwMode="auto">
            <a:xfrm>
              <a:off x="2357" y="1374"/>
              <a:ext cx="554" cy="66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>
                <a:latin typeface="Times New Roman" pitchFamily="18" charset="0"/>
              </a:endParaRPr>
            </a:p>
          </p:txBody>
        </p:sp>
        <p:sp>
          <p:nvSpPr>
            <p:cNvPr id="22669" name="Oval 411"/>
            <p:cNvSpPr>
              <a:spLocks noChangeArrowheads="1"/>
            </p:cNvSpPr>
            <p:nvPr/>
          </p:nvSpPr>
          <p:spPr bwMode="auto">
            <a:xfrm>
              <a:off x="2356" y="1300"/>
              <a:ext cx="551" cy="127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grpSp>
          <p:nvGrpSpPr>
            <p:cNvPr id="22670" name="Group 1143"/>
            <p:cNvGrpSpPr>
              <a:grpSpLocks/>
            </p:cNvGrpSpPr>
            <p:nvPr/>
          </p:nvGrpSpPr>
          <p:grpSpPr bwMode="auto">
            <a:xfrm>
              <a:off x="2468" y="1332"/>
              <a:ext cx="310" cy="60"/>
              <a:chOff x="2468" y="1332"/>
              <a:chExt cx="310" cy="60"/>
            </a:xfrm>
          </p:grpSpPr>
          <p:sp>
            <p:nvSpPr>
              <p:cNvPr id="22673" name="Freeform 1144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674" name="Freeform 1145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2671" name="Line 1146"/>
            <p:cNvSpPr>
              <a:spLocks noChangeShapeType="1"/>
            </p:cNvSpPr>
            <p:nvPr/>
          </p:nvSpPr>
          <p:spPr bwMode="auto">
            <a:xfrm>
              <a:off x="2357" y="1361"/>
              <a:ext cx="0" cy="8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672" name="Line 1147"/>
            <p:cNvSpPr>
              <a:spLocks noChangeShapeType="1"/>
            </p:cNvSpPr>
            <p:nvPr/>
          </p:nvSpPr>
          <p:spPr bwMode="auto">
            <a:xfrm>
              <a:off x="2907" y="1363"/>
              <a:ext cx="0" cy="8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2666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r>
              <a:rPr lang="en-US"/>
              <a:t>1-</a:t>
            </a:r>
            <a:fld id="{52362A9B-35AB-4ED7-987F-28235CDF1048}" type="slidenum">
              <a:rPr lang="en-US" smtClean="0"/>
              <a:pPr/>
              <a:t>14</a:t>
            </a:fld>
            <a:endParaRPr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Footer Placeholder 2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>
                <a:ea typeface="ＭＳ Ｐゴシック" pitchFamily="34" charset="-128"/>
              </a:rPr>
              <a:t>Introduction</a:t>
            </a:r>
          </a:p>
        </p:txBody>
      </p:sp>
      <p:pic>
        <p:nvPicPr>
          <p:cNvPr id="2052" name="Picture 4" descr="underline_base"/>
          <p:cNvPicPr>
            <a:picLocks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17513" y="860425"/>
            <a:ext cx="7313612" cy="173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53" name="Title 41"/>
          <p:cNvSpPr>
            <a:spLocks noGrp="1"/>
          </p:cNvSpPr>
          <p:nvPr>
            <p:ph type="title" idx="4294967295"/>
          </p:nvPr>
        </p:nvSpPr>
        <p:spPr>
          <a:xfrm>
            <a:off x="403225" y="228600"/>
            <a:ext cx="7772400" cy="835025"/>
          </a:xfrm>
        </p:spPr>
        <p:txBody>
          <a:bodyPr/>
          <a:lstStyle/>
          <a:p>
            <a:pPr eaLnBrk="1" hangingPunct="1"/>
            <a:r>
              <a:rPr lang="en-US" sz="3600">
                <a:ea typeface="ＭＳ Ｐゴシック" pitchFamily="34" charset="-128"/>
              </a:rPr>
              <a:t>Access net: digital subscriber line (DSL)</a:t>
            </a:r>
          </a:p>
        </p:txBody>
      </p:sp>
      <p:sp>
        <p:nvSpPr>
          <p:cNvPr id="2054" name="Freeform 3"/>
          <p:cNvSpPr>
            <a:spLocks/>
          </p:cNvSpPr>
          <p:nvPr/>
        </p:nvSpPr>
        <p:spPr bwMode="auto">
          <a:xfrm>
            <a:off x="4305300" y="1501775"/>
            <a:ext cx="2216150" cy="1477963"/>
          </a:xfrm>
          <a:custGeom>
            <a:avLst/>
            <a:gdLst>
              <a:gd name="T0" fmla="*/ 2147483647 w 1396"/>
              <a:gd name="T1" fmla="*/ 2147483647 h 931"/>
              <a:gd name="T2" fmla="*/ 2147483647 w 1396"/>
              <a:gd name="T3" fmla="*/ 2147483647 h 931"/>
              <a:gd name="T4" fmla="*/ 2147483647 w 1396"/>
              <a:gd name="T5" fmla="*/ 2147483647 h 931"/>
              <a:gd name="T6" fmla="*/ 2147483647 w 1396"/>
              <a:gd name="T7" fmla="*/ 2147483647 h 931"/>
              <a:gd name="T8" fmla="*/ 2147483647 w 1396"/>
              <a:gd name="T9" fmla="*/ 2147483647 h 931"/>
              <a:gd name="T10" fmla="*/ 2147483647 w 1396"/>
              <a:gd name="T11" fmla="*/ 2147483647 h 931"/>
              <a:gd name="T12" fmla="*/ 2147483647 w 1396"/>
              <a:gd name="T13" fmla="*/ 2147483647 h 931"/>
              <a:gd name="T14" fmla="*/ 2147483647 w 1396"/>
              <a:gd name="T15" fmla="*/ 2147483647 h 931"/>
              <a:gd name="T16" fmla="*/ 2147483647 w 1396"/>
              <a:gd name="T17" fmla="*/ 2147483647 h 931"/>
              <a:gd name="T18" fmla="*/ 2147483647 w 1396"/>
              <a:gd name="T19" fmla="*/ 2147483647 h 931"/>
              <a:gd name="T20" fmla="*/ 2147483647 w 1396"/>
              <a:gd name="T21" fmla="*/ 2147483647 h 931"/>
              <a:gd name="T22" fmla="*/ 2147483647 w 1396"/>
              <a:gd name="T23" fmla="*/ 2147483647 h 931"/>
              <a:gd name="T24" fmla="*/ 2147483647 w 1396"/>
              <a:gd name="T25" fmla="*/ 2147483647 h 931"/>
              <a:gd name="T26" fmla="*/ 2147483647 w 1396"/>
              <a:gd name="T27" fmla="*/ 2147483647 h 931"/>
              <a:gd name="T28" fmla="*/ 2147483647 w 1396"/>
              <a:gd name="T29" fmla="*/ 2147483647 h 931"/>
              <a:gd name="T30" fmla="*/ 2147483647 w 1396"/>
              <a:gd name="T31" fmla="*/ 2147483647 h 931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1396"/>
              <a:gd name="T49" fmla="*/ 0 h 931"/>
              <a:gd name="T50" fmla="*/ 1396 w 1396"/>
              <a:gd name="T51" fmla="*/ 931 h 931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1396" h="931">
                <a:moveTo>
                  <a:pt x="873" y="18"/>
                </a:moveTo>
                <a:cubicBezTo>
                  <a:pt x="787" y="32"/>
                  <a:pt x="625" y="55"/>
                  <a:pt x="526" y="89"/>
                </a:cubicBezTo>
                <a:cubicBezTo>
                  <a:pt x="426" y="122"/>
                  <a:pt x="346" y="184"/>
                  <a:pt x="278" y="216"/>
                </a:cubicBezTo>
                <a:cubicBezTo>
                  <a:pt x="210" y="248"/>
                  <a:pt x="159" y="236"/>
                  <a:pt x="118" y="283"/>
                </a:cubicBezTo>
                <a:cubicBezTo>
                  <a:pt x="77" y="330"/>
                  <a:pt x="46" y="416"/>
                  <a:pt x="30" y="497"/>
                </a:cubicBezTo>
                <a:cubicBezTo>
                  <a:pt x="14" y="578"/>
                  <a:pt x="0" y="714"/>
                  <a:pt x="24" y="768"/>
                </a:cubicBezTo>
                <a:cubicBezTo>
                  <a:pt x="49" y="821"/>
                  <a:pt x="112" y="796"/>
                  <a:pt x="178" y="818"/>
                </a:cubicBezTo>
                <a:cubicBezTo>
                  <a:pt x="244" y="840"/>
                  <a:pt x="318" y="886"/>
                  <a:pt x="421" y="902"/>
                </a:cubicBezTo>
                <a:cubicBezTo>
                  <a:pt x="524" y="918"/>
                  <a:pt x="681" y="916"/>
                  <a:pt x="793" y="916"/>
                </a:cubicBezTo>
                <a:cubicBezTo>
                  <a:pt x="905" y="916"/>
                  <a:pt x="1004" y="931"/>
                  <a:pt x="1095" y="902"/>
                </a:cubicBezTo>
                <a:cubicBezTo>
                  <a:pt x="1186" y="873"/>
                  <a:pt x="1291" y="813"/>
                  <a:pt x="1337" y="744"/>
                </a:cubicBezTo>
                <a:cubicBezTo>
                  <a:pt x="1383" y="675"/>
                  <a:pt x="1365" y="580"/>
                  <a:pt x="1372" y="487"/>
                </a:cubicBezTo>
                <a:cubicBezTo>
                  <a:pt x="1378" y="393"/>
                  <a:pt x="1396" y="256"/>
                  <a:pt x="1377" y="179"/>
                </a:cubicBezTo>
                <a:cubicBezTo>
                  <a:pt x="1358" y="102"/>
                  <a:pt x="1314" y="57"/>
                  <a:pt x="1259" y="28"/>
                </a:cubicBezTo>
                <a:cubicBezTo>
                  <a:pt x="1203" y="0"/>
                  <a:pt x="1110" y="7"/>
                  <a:pt x="1046" y="5"/>
                </a:cubicBezTo>
                <a:cubicBezTo>
                  <a:pt x="981" y="3"/>
                  <a:pt x="959" y="5"/>
                  <a:pt x="873" y="18"/>
                </a:cubicBezTo>
                <a:close/>
              </a:path>
            </a:pathLst>
          </a:custGeom>
          <a:solidFill>
            <a:srgbClr val="00CC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55" name="Oval 9"/>
          <p:cNvSpPr>
            <a:spLocks noChangeArrowheads="1"/>
          </p:cNvSpPr>
          <p:nvPr/>
        </p:nvSpPr>
        <p:spPr bwMode="auto">
          <a:xfrm>
            <a:off x="5305425" y="2208213"/>
            <a:ext cx="193675" cy="19367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Times New Roman" pitchFamily="18" charset="0"/>
            </a:endParaRPr>
          </a:p>
        </p:txBody>
      </p:sp>
      <p:sp>
        <p:nvSpPr>
          <p:cNvPr id="2056" name="Oval 12"/>
          <p:cNvSpPr>
            <a:spLocks noChangeArrowheads="1"/>
          </p:cNvSpPr>
          <p:nvPr/>
        </p:nvSpPr>
        <p:spPr bwMode="auto">
          <a:xfrm>
            <a:off x="5686425" y="1836738"/>
            <a:ext cx="193675" cy="19367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Times New Roman" pitchFamily="18" charset="0"/>
            </a:endParaRPr>
          </a:p>
        </p:txBody>
      </p:sp>
      <p:sp>
        <p:nvSpPr>
          <p:cNvPr id="2057" name="Line 15"/>
          <p:cNvSpPr>
            <a:spLocks noChangeShapeType="1"/>
          </p:cNvSpPr>
          <p:nvPr/>
        </p:nvSpPr>
        <p:spPr bwMode="auto">
          <a:xfrm flipV="1">
            <a:off x="5392738" y="1978025"/>
            <a:ext cx="317500" cy="3365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en-US"/>
          </a:p>
        </p:txBody>
      </p:sp>
      <p:sp>
        <p:nvSpPr>
          <p:cNvPr id="2058" name="Line 16"/>
          <p:cNvSpPr>
            <a:spLocks noChangeShapeType="1"/>
          </p:cNvSpPr>
          <p:nvPr/>
        </p:nvSpPr>
        <p:spPr bwMode="auto">
          <a:xfrm>
            <a:off x="5786438" y="1954213"/>
            <a:ext cx="400050" cy="59055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wrap="none"/>
          <a:lstStyle/>
          <a:p>
            <a:endParaRPr lang="en-US"/>
          </a:p>
        </p:txBody>
      </p:sp>
      <p:sp>
        <p:nvSpPr>
          <p:cNvPr id="2059" name="Rectangle 44"/>
          <p:cNvSpPr>
            <a:spLocks noChangeArrowheads="1"/>
          </p:cNvSpPr>
          <p:nvPr/>
        </p:nvSpPr>
        <p:spPr bwMode="auto">
          <a:xfrm>
            <a:off x="4584700" y="1957388"/>
            <a:ext cx="955675" cy="700087"/>
          </a:xfrm>
          <a:prstGeom prst="rect">
            <a:avLst/>
          </a:prstGeom>
          <a:noFill/>
          <a:ln w="9525">
            <a:solidFill>
              <a:schemeClr val="tx1"/>
            </a:solidFill>
            <a:prstDash val="dashDot"/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Times New Roman" pitchFamily="18" charset="0"/>
            </a:endParaRPr>
          </a:p>
        </p:txBody>
      </p:sp>
      <p:sp>
        <p:nvSpPr>
          <p:cNvPr id="2060" name="Text Box 45"/>
          <p:cNvSpPr txBox="1">
            <a:spLocks noChangeArrowheads="1"/>
          </p:cNvSpPr>
          <p:nvPr/>
        </p:nvSpPr>
        <p:spPr bwMode="auto">
          <a:xfrm>
            <a:off x="4040188" y="1476375"/>
            <a:ext cx="1925637" cy="287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600"/>
              <a:t>central office</a:t>
            </a:r>
          </a:p>
        </p:txBody>
      </p:sp>
      <p:grpSp>
        <p:nvGrpSpPr>
          <p:cNvPr id="2061" name="Group 137"/>
          <p:cNvGrpSpPr>
            <a:grpSpLocks/>
          </p:cNvGrpSpPr>
          <p:nvPr/>
        </p:nvGrpSpPr>
        <p:grpSpPr bwMode="auto">
          <a:xfrm>
            <a:off x="5143500" y="2905125"/>
            <a:ext cx="2178050" cy="1147763"/>
            <a:chOff x="3240" y="1830"/>
            <a:chExt cx="1372" cy="723"/>
          </a:xfrm>
        </p:grpSpPr>
        <p:sp>
          <p:nvSpPr>
            <p:cNvPr id="2105" name="Freeform 28"/>
            <p:cNvSpPr>
              <a:spLocks/>
            </p:cNvSpPr>
            <p:nvPr/>
          </p:nvSpPr>
          <p:spPr bwMode="auto">
            <a:xfrm>
              <a:off x="3240" y="1830"/>
              <a:ext cx="1372" cy="723"/>
            </a:xfrm>
            <a:custGeom>
              <a:avLst/>
              <a:gdLst>
                <a:gd name="T0" fmla="*/ 161522650 w 765"/>
                <a:gd name="T1" fmla="*/ 217100 h 459"/>
                <a:gd name="T2" fmla="*/ 109931650 w 765"/>
                <a:gd name="T3" fmla="*/ 1530851 h 459"/>
                <a:gd name="T4" fmla="*/ 36489765 w 765"/>
                <a:gd name="T5" fmla="*/ 2198925 h 459"/>
                <a:gd name="T6" fmla="*/ 5338454 w 765"/>
                <a:gd name="T7" fmla="*/ 7366530 h 459"/>
                <a:gd name="T8" fmla="*/ 68604569 w 765"/>
                <a:gd name="T9" fmla="*/ 9731492 h 459"/>
                <a:gd name="T10" fmla="*/ 132048900 w 765"/>
                <a:gd name="T11" fmla="*/ 9348337 h 459"/>
                <a:gd name="T12" fmla="*/ 222601875 w 765"/>
                <a:gd name="T13" fmla="*/ 9731492 h 459"/>
                <a:gd name="T14" fmla="*/ 266083751 w 765"/>
                <a:gd name="T15" fmla="*/ 9517793 h 459"/>
                <a:gd name="T16" fmla="*/ 286711394 w 765"/>
                <a:gd name="T17" fmla="*/ 8160626 h 459"/>
                <a:gd name="T18" fmla="*/ 285930419 w 765"/>
                <a:gd name="T19" fmla="*/ 3463665 h 459"/>
                <a:gd name="T20" fmla="*/ 252333826 w 765"/>
                <a:gd name="T21" fmla="*/ 751481 h 459"/>
                <a:gd name="T22" fmla="*/ 161522650 w 765"/>
                <a:gd name="T23" fmla="*/ 217100 h 459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765"/>
                <a:gd name="T37" fmla="*/ 0 h 459"/>
                <a:gd name="T38" fmla="*/ 765 w 765"/>
                <a:gd name="T39" fmla="*/ 459 h 459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765" h="459">
                  <a:moveTo>
                    <a:pt x="424" y="10"/>
                  </a:moveTo>
                  <a:cubicBezTo>
                    <a:pt x="362" y="16"/>
                    <a:pt x="343" y="55"/>
                    <a:pt x="288" y="70"/>
                  </a:cubicBezTo>
                  <a:cubicBezTo>
                    <a:pt x="233" y="85"/>
                    <a:pt x="142" y="56"/>
                    <a:pt x="96" y="100"/>
                  </a:cubicBezTo>
                  <a:cubicBezTo>
                    <a:pt x="50" y="144"/>
                    <a:pt x="0" y="279"/>
                    <a:pt x="14" y="336"/>
                  </a:cubicBezTo>
                  <a:cubicBezTo>
                    <a:pt x="28" y="393"/>
                    <a:pt x="125" y="429"/>
                    <a:pt x="180" y="444"/>
                  </a:cubicBezTo>
                  <a:cubicBezTo>
                    <a:pt x="235" y="459"/>
                    <a:pt x="279" y="426"/>
                    <a:pt x="346" y="426"/>
                  </a:cubicBezTo>
                  <a:cubicBezTo>
                    <a:pt x="413" y="426"/>
                    <a:pt x="525" y="443"/>
                    <a:pt x="584" y="444"/>
                  </a:cubicBezTo>
                  <a:cubicBezTo>
                    <a:pt x="643" y="445"/>
                    <a:pt x="670" y="446"/>
                    <a:pt x="698" y="434"/>
                  </a:cubicBezTo>
                  <a:cubicBezTo>
                    <a:pt x="726" y="422"/>
                    <a:pt x="743" y="418"/>
                    <a:pt x="752" y="372"/>
                  </a:cubicBezTo>
                  <a:cubicBezTo>
                    <a:pt x="761" y="326"/>
                    <a:pt x="765" y="214"/>
                    <a:pt x="750" y="158"/>
                  </a:cubicBezTo>
                  <a:cubicBezTo>
                    <a:pt x="735" y="102"/>
                    <a:pt x="716" y="58"/>
                    <a:pt x="662" y="34"/>
                  </a:cubicBezTo>
                  <a:cubicBezTo>
                    <a:pt x="608" y="10"/>
                    <a:pt x="505" y="0"/>
                    <a:pt x="424" y="1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CCFF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06" name="Line 31"/>
            <p:cNvSpPr>
              <a:spLocks noChangeShapeType="1"/>
            </p:cNvSpPr>
            <p:nvPr/>
          </p:nvSpPr>
          <p:spPr bwMode="auto">
            <a:xfrm flipV="1">
              <a:off x="3763" y="2053"/>
              <a:ext cx="106" cy="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07" name="Line 32"/>
            <p:cNvSpPr>
              <a:spLocks noChangeShapeType="1"/>
            </p:cNvSpPr>
            <p:nvPr/>
          </p:nvSpPr>
          <p:spPr bwMode="auto">
            <a:xfrm>
              <a:off x="3616" y="2204"/>
              <a:ext cx="0" cy="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08" name="Line 33"/>
            <p:cNvSpPr>
              <a:spLocks noChangeShapeType="1"/>
            </p:cNvSpPr>
            <p:nvPr/>
          </p:nvSpPr>
          <p:spPr bwMode="auto">
            <a:xfrm flipV="1">
              <a:off x="3763" y="2114"/>
              <a:ext cx="226" cy="2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09" name="Line 34"/>
            <p:cNvSpPr>
              <a:spLocks noChangeShapeType="1"/>
            </p:cNvSpPr>
            <p:nvPr/>
          </p:nvSpPr>
          <p:spPr bwMode="auto">
            <a:xfrm>
              <a:off x="4076" y="2113"/>
              <a:ext cx="0" cy="17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10" name="Line 35"/>
            <p:cNvSpPr>
              <a:spLocks noChangeShapeType="1"/>
            </p:cNvSpPr>
            <p:nvPr/>
          </p:nvSpPr>
          <p:spPr bwMode="auto">
            <a:xfrm>
              <a:off x="3779" y="2380"/>
              <a:ext cx="16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11" name="Line 36"/>
            <p:cNvSpPr>
              <a:spLocks noChangeShapeType="1"/>
            </p:cNvSpPr>
            <p:nvPr/>
          </p:nvSpPr>
          <p:spPr bwMode="auto">
            <a:xfrm>
              <a:off x="4255" y="2372"/>
              <a:ext cx="15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2112" name="Group 37"/>
            <p:cNvGrpSpPr>
              <a:grpSpLocks/>
            </p:cNvGrpSpPr>
            <p:nvPr/>
          </p:nvGrpSpPr>
          <p:grpSpPr bwMode="auto">
            <a:xfrm>
              <a:off x="3860" y="1969"/>
              <a:ext cx="335" cy="148"/>
              <a:chOff x="4650" y="1129"/>
              <a:chExt cx="246" cy="95"/>
            </a:xfrm>
          </p:grpSpPr>
          <p:sp>
            <p:nvSpPr>
              <p:cNvPr id="2142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2143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2144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2145" name="Group 41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148" name="Freeform 42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49" name="Freeform 43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146" name="Line 44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47" name="Line 45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113" name="Group 46"/>
            <p:cNvGrpSpPr>
              <a:grpSpLocks/>
            </p:cNvGrpSpPr>
            <p:nvPr/>
          </p:nvGrpSpPr>
          <p:grpSpPr bwMode="auto">
            <a:xfrm>
              <a:off x="3922" y="2284"/>
              <a:ext cx="336" cy="154"/>
              <a:chOff x="4650" y="1129"/>
              <a:chExt cx="246" cy="95"/>
            </a:xfrm>
          </p:grpSpPr>
          <p:sp>
            <p:nvSpPr>
              <p:cNvPr id="2134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2135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2136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2137" name="Group 50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140" name="Freeform 51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41" name="Freeform 52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138" name="Line 53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39" name="Line 54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114" name="Group 55"/>
            <p:cNvGrpSpPr>
              <a:grpSpLocks/>
            </p:cNvGrpSpPr>
            <p:nvPr/>
          </p:nvGrpSpPr>
          <p:grpSpPr bwMode="auto">
            <a:xfrm>
              <a:off x="3443" y="2054"/>
              <a:ext cx="335" cy="149"/>
              <a:chOff x="4650" y="1129"/>
              <a:chExt cx="246" cy="95"/>
            </a:xfrm>
          </p:grpSpPr>
          <p:sp>
            <p:nvSpPr>
              <p:cNvPr id="2126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2127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2128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2129" name="Group 59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132" name="Freeform 60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33" name="Freeform 61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130" name="Line 62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31" name="Line 63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115" name="Group 64"/>
            <p:cNvGrpSpPr>
              <a:grpSpLocks/>
            </p:cNvGrpSpPr>
            <p:nvPr/>
          </p:nvGrpSpPr>
          <p:grpSpPr bwMode="auto">
            <a:xfrm>
              <a:off x="3452" y="2284"/>
              <a:ext cx="336" cy="148"/>
              <a:chOff x="4650" y="1129"/>
              <a:chExt cx="246" cy="95"/>
            </a:xfrm>
          </p:grpSpPr>
          <p:sp>
            <p:nvSpPr>
              <p:cNvPr id="2118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2119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2120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2121" name="Group 68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124" name="Freeform 69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25" name="Freeform 70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122" name="Line 71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23" name="Line 72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116" name="Line 73"/>
            <p:cNvSpPr>
              <a:spLocks noChangeShapeType="1"/>
            </p:cNvSpPr>
            <p:nvPr/>
          </p:nvSpPr>
          <p:spPr bwMode="auto">
            <a:xfrm>
              <a:off x="4422" y="2370"/>
              <a:ext cx="153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17" name="Text Box 580"/>
            <p:cNvSpPr txBox="1">
              <a:spLocks noChangeArrowheads="1"/>
            </p:cNvSpPr>
            <p:nvPr/>
          </p:nvSpPr>
          <p:spPr bwMode="auto">
            <a:xfrm>
              <a:off x="4231" y="1988"/>
              <a:ext cx="348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800"/>
                <a:t>ISP</a:t>
              </a:r>
            </a:p>
          </p:txBody>
        </p:sp>
      </p:grpSp>
      <p:sp>
        <p:nvSpPr>
          <p:cNvPr id="2062" name="Line 14"/>
          <p:cNvSpPr>
            <a:spLocks noChangeShapeType="1"/>
          </p:cNvSpPr>
          <p:nvPr/>
        </p:nvSpPr>
        <p:spPr bwMode="auto">
          <a:xfrm flipV="1">
            <a:off x="2690813" y="2363788"/>
            <a:ext cx="193833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en-US"/>
          </a:p>
        </p:txBody>
      </p:sp>
      <p:sp>
        <p:nvSpPr>
          <p:cNvPr id="2063" name="Text Box 17"/>
          <p:cNvSpPr txBox="1">
            <a:spLocks noChangeArrowheads="1"/>
          </p:cNvSpPr>
          <p:nvPr/>
        </p:nvSpPr>
        <p:spPr bwMode="auto">
          <a:xfrm>
            <a:off x="5942013" y="1530350"/>
            <a:ext cx="1074737" cy="50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85000"/>
              </a:lnSpc>
            </a:pPr>
            <a:r>
              <a:rPr lang="en-US" sz="1600"/>
              <a:t>telephone</a:t>
            </a:r>
          </a:p>
          <a:p>
            <a:pPr>
              <a:lnSpc>
                <a:spcPct val="85000"/>
              </a:lnSpc>
            </a:pPr>
            <a:r>
              <a:rPr lang="en-US" sz="1600"/>
              <a:t>network</a:t>
            </a:r>
          </a:p>
        </p:txBody>
      </p:sp>
      <p:grpSp>
        <p:nvGrpSpPr>
          <p:cNvPr id="2064" name="Group 108"/>
          <p:cNvGrpSpPr>
            <a:grpSpLocks/>
          </p:cNvGrpSpPr>
          <p:nvPr/>
        </p:nvGrpSpPr>
        <p:grpSpPr bwMode="auto">
          <a:xfrm>
            <a:off x="4641850" y="2074863"/>
            <a:ext cx="368300" cy="519112"/>
            <a:chOff x="1852" y="2562"/>
            <a:chExt cx="355" cy="471"/>
          </a:xfrm>
        </p:grpSpPr>
        <p:sp>
          <p:nvSpPr>
            <p:cNvPr id="2099" name="Freeform 109"/>
            <p:cNvSpPr>
              <a:spLocks/>
            </p:cNvSpPr>
            <p:nvPr/>
          </p:nvSpPr>
          <p:spPr bwMode="auto">
            <a:xfrm>
              <a:off x="1852" y="2621"/>
              <a:ext cx="318" cy="412"/>
            </a:xfrm>
            <a:custGeom>
              <a:avLst/>
              <a:gdLst>
                <a:gd name="T0" fmla="*/ 0 w 318"/>
                <a:gd name="T1" fmla="*/ 412 h 412"/>
                <a:gd name="T2" fmla="*/ 3 w 318"/>
                <a:gd name="T3" fmla="*/ 1 h 412"/>
                <a:gd name="T4" fmla="*/ 74 w 318"/>
                <a:gd name="T5" fmla="*/ 0 h 412"/>
                <a:gd name="T6" fmla="*/ 254 w 318"/>
                <a:gd name="T7" fmla="*/ 111 h 412"/>
                <a:gd name="T8" fmla="*/ 318 w 318"/>
                <a:gd name="T9" fmla="*/ 115 h 412"/>
                <a:gd name="T10" fmla="*/ 318 w 318"/>
                <a:gd name="T11" fmla="*/ 308 h 412"/>
                <a:gd name="T12" fmla="*/ 246 w 318"/>
                <a:gd name="T13" fmla="*/ 308 h 412"/>
                <a:gd name="T14" fmla="*/ 74 w 318"/>
                <a:gd name="T15" fmla="*/ 412 h 412"/>
                <a:gd name="T16" fmla="*/ 0 w 318"/>
                <a:gd name="T17" fmla="*/ 412 h 41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318"/>
                <a:gd name="T28" fmla="*/ 0 h 412"/>
                <a:gd name="T29" fmla="*/ 318 w 318"/>
                <a:gd name="T30" fmla="*/ 412 h 412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318" h="412">
                  <a:moveTo>
                    <a:pt x="0" y="412"/>
                  </a:moveTo>
                  <a:lnTo>
                    <a:pt x="3" y="1"/>
                  </a:lnTo>
                  <a:lnTo>
                    <a:pt x="74" y="0"/>
                  </a:lnTo>
                  <a:lnTo>
                    <a:pt x="254" y="111"/>
                  </a:lnTo>
                  <a:lnTo>
                    <a:pt x="318" y="115"/>
                  </a:lnTo>
                  <a:lnTo>
                    <a:pt x="318" y="308"/>
                  </a:lnTo>
                  <a:lnTo>
                    <a:pt x="246" y="308"/>
                  </a:lnTo>
                  <a:lnTo>
                    <a:pt x="74" y="412"/>
                  </a:lnTo>
                  <a:lnTo>
                    <a:pt x="0" y="412"/>
                  </a:lnTo>
                  <a:close/>
                </a:path>
              </a:pathLst>
            </a:custGeom>
            <a:gradFill rotWithShape="1">
              <a:gsLst>
                <a:gs pos="0">
                  <a:schemeClr val="bg1"/>
                </a:gs>
                <a:gs pos="100000">
                  <a:schemeClr val="accent1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00" name="Freeform 110"/>
            <p:cNvSpPr>
              <a:spLocks/>
            </p:cNvSpPr>
            <p:nvPr/>
          </p:nvSpPr>
          <p:spPr bwMode="auto">
            <a:xfrm>
              <a:off x="1854" y="2562"/>
              <a:ext cx="353" cy="369"/>
            </a:xfrm>
            <a:custGeom>
              <a:avLst/>
              <a:gdLst>
                <a:gd name="T0" fmla="*/ 0 w 353"/>
                <a:gd name="T1" fmla="*/ 59 h 369"/>
                <a:gd name="T2" fmla="*/ 32 w 353"/>
                <a:gd name="T3" fmla="*/ 0 h 369"/>
                <a:gd name="T4" fmla="*/ 105 w 353"/>
                <a:gd name="T5" fmla="*/ 0 h 369"/>
                <a:gd name="T6" fmla="*/ 276 w 353"/>
                <a:gd name="T7" fmla="*/ 113 h 369"/>
                <a:gd name="T8" fmla="*/ 353 w 353"/>
                <a:gd name="T9" fmla="*/ 113 h 369"/>
                <a:gd name="T10" fmla="*/ 353 w 353"/>
                <a:gd name="T11" fmla="*/ 315 h 369"/>
                <a:gd name="T12" fmla="*/ 318 w 353"/>
                <a:gd name="T13" fmla="*/ 369 h 369"/>
                <a:gd name="T14" fmla="*/ 315 w 353"/>
                <a:gd name="T15" fmla="*/ 173 h 369"/>
                <a:gd name="T16" fmla="*/ 254 w 353"/>
                <a:gd name="T17" fmla="*/ 173 h 369"/>
                <a:gd name="T18" fmla="*/ 75 w 353"/>
                <a:gd name="T19" fmla="*/ 60 h 369"/>
                <a:gd name="T20" fmla="*/ 0 w 353"/>
                <a:gd name="T21" fmla="*/ 59 h 36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353"/>
                <a:gd name="T34" fmla="*/ 0 h 369"/>
                <a:gd name="T35" fmla="*/ 353 w 353"/>
                <a:gd name="T36" fmla="*/ 369 h 369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353" h="369">
                  <a:moveTo>
                    <a:pt x="0" y="59"/>
                  </a:moveTo>
                  <a:lnTo>
                    <a:pt x="32" y="0"/>
                  </a:lnTo>
                  <a:lnTo>
                    <a:pt x="105" y="0"/>
                  </a:lnTo>
                  <a:lnTo>
                    <a:pt x="276" y="113"/>
                  </a:lnTo>
                  <a:lnTo>
                    <a:pt x="353" y="113"/>
                  </a:lnTo>
                  <a:lnTo>
                    <a:pt x="353" y="315"/>
                  </a:lnTo>
                  <a:lnTo>
                    <a:pt x="318" y="369"/>
                  </a:lnTo>
                  <a:lnTo>
                    <a:pt x="315" y="173"/>
                  </a:lnTo>
                  <a:lnTo>
                    <a:pt x="254" y="173"/>
                  </a:lnTo>
                  <a:lnTo>
                    <a:pt x="75" y="60"/>
                  </a:lnTo>
                  <a:lnTo>
                    <a:pt x="0" y="59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01" name="Line 111"/>
            <p:cNvSpPr>
              <a:spLocks noChangeShapeType="1"/>
            </p:cNvSpPr>
            <p:nvPr/>
          </p:nvSpPr>
          <p:spPr bwMode="auto">
            <a:xfrm flipH="1">
              <a:off x="2167" y="2674"/>
              <a:ext cx="34" cy="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02" name="Line 112"/>
            <p:cNvSpPr>
              <a:spLocks noChangeShapeType="1"/>
            </p:cNvSpPr>
            <p:nvPr/>
          </p:nvSpPr>
          <p:spPr bwMode="auto">
            <a:xfrm>
              <a:off x="1880" y="2830"/>
              <a:ext cx="26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03" name="Freeform 113"/>
            <p:cNvSpPr>
              <a:spLocks/>
            </p:cNvSpPr>
            <p:nvPr/>
          </p:nvSpPr>
          <p:spPr bwMode="auto">
            <a:xfrm>
              <a:off x="1874" y="2670"/>
              <a:ext cx="264" cy="105"/>
            </a:xfrm>
            <a:custGeom>
              <a:avLst/>
              <a:gdLst>
                <a:gd name="T0" fmla="*/ 0 w 264"/>
                <a:gd name="T1" fmla="*/ 0 h 105"/>
                <a:gd name="T2" fmla="*/ 52 w 264"/>
                <a:gd name="T3" fmla="*/ 0 h 105"/>
                <a:gd name="T4" fmla="*/ 207 w 264"/>
                <a:gd name="T5" fmla="*/ 105 h 105"/>
                <a:gd name="T6" fmla="*/ 264 w 264"/>
                <a:gd name="T7" fmla="*/ 105 h 10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64"/>
                <a:gd name="T13" fmla="*/ 0 h 105"/>
                <a:gd name="T14" fmla="*/ 264 w 264"/>
                <a:gd name="T15" fmla="*/ 105 h 10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64" h="105">
                  <a:moveTo>
                    <a:pt x="0" y="0"/>
                  </a:moveTo>
                  <a:lnTo>
                    <a:pt x="52" y="0"/>
                  </a:lnTo>
                  <a:lnTo>
                    <a:pt x="207" y="105"/>
                  </a:lnTo>
                  <a:lnTo>
                    <a:pt x="264" y="105"/>
                  </a:ln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 type="none" w="med" len="med"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04" name="Freeform 114"/>
            <p:cNvSpPr>
              <a:spLocks/>
            </p:cNvSpPr>
            <p:nvPr/>
          </p:nvSpPr>
          <p:spPr bwMode="auto">
            <a:xfrm flipV="1">
              <a:off x="1874" y="2884"/>
              <a:ext cx="264" cy="105"/>
            </a:xfrm>
            <a:custGeom>
              <a:avLst/>
              <a:gdLst>
                <a:gd name="T0" fmla="*/ 0 w 264"/>
                <a:gd name="T1" fmla="*/ 0 h 105"/>
                <a:gd name="T2" fmla="*/ 52 w 264"/>
                <a:gd name="T3" fmla="*/ 0 h 105"/>
                <a:gd name="T4" fmla="*/ 207 w 264"/>
                <a:gd name="T5" fmla="*/ 105 h 105"/>
                <a:gd name="T6" fmla="*/ 264 w 264"/>
                <a:gd name="T7" fmla="*/ 105 h 10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64"/>
                <a:gd name="T13" fmla="*/ 0 h 105"/>
                <a:gd name="T14" fmla="*/ 264 w 264"/>
                <a:gd name="T15" fmla="*/ 105 h 10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64" h="105">
                  <a:moveTo>
                    <a:pt x="0" y="0"/>
                  </a:moveTo>
                  <a:lnTo>
                    <a:pt x="52" y="0"/>
                  </a:lnTo>
                  <a:lnTo>
                    <a:pt x="207" y="105"/>
                  </a:lnTo>
                  <a:lnTo>
                    <a:pt x="264" y="105"/>
                  </a:ln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 type="none" w="med" len="med"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065" name="Text Box 115"/>
          <p:cNvSpPr txBox="1">
            <a:spLocks noChangeArrowheads="1"/>
          </p:cNvSpPr>
          <p:nvPr/>
        </p:nvSpPr>
        <p:spPr bwMode="auto">
          <a:xfrm>
            <a:off x="4321175" y="2619375"/>
            <a:ext cx="950913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r>
              <a:rPr lang="en-US" sz="1600"/>
              <a:t>DSLAM</a:t>
            </a:r>
          </a:p>
        </p:txBody>
      </p:sp>
      <p:grpSp>
        <p:nvGrpSpPr>
          <p:cNvPr id="2066" name="Group 118"/>
          <p:cNvGrpSpPr>
            <a:grpSpLocks/>
          </p:cNvGrpSpPr>
          <p:nvPr/>
        </p:nvGrpSpPr>
        <p:grpSpPr bwMode="auto">
          <a:xfrm>
            <a:off x="3382963" y="1362075"/>
            <a:ext cx="796925" cy="658813"/>
            <a:chOff x="1671" y="1861"/>
            <a:chExt cx="502" cy="415"/>
          </a:xfrm>
        </p:grpSpPr>
        <p:sp>
          <p:nvSpPr>
            <p:cNvPr id="2097" name="Rectangle 116"/>
            <p:cNvSpPr>
              <a:spLocks noChangeArrowheads="1"/>
            </p:cNvSpPr>
            <p:nvPr/>
          </p:nvSpPr>
          <p:spPr bwMode="auto">
            <a:xfrm>
              <a:off x="1742" y="1966"/>
              <a:ext cx="360" cy="310"/>
            </a:xfrm>
            <a:prstGeom prst="rect">
              <a:avLst/>
            </a:prstGeom>
            <a:solidFill>
              <a:srgbClr val="DDDDDD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98" name="AutoShape 117"/>
            <p:cNvSpPr>
              <a:spLocks noChangeArrowheads="1"/>
            </p:cNvSpPr>
            <p:nvPr/>
          </p:nvSpPr>
          <p:spPr bwMode="auto">
            <a:xfrm>
              <a:off x="1671" y="1861"/>
              <a:ext cx="502" cy="129"/>
            </a:xfrm>
            <a:prstGeom prst="triangle">
              <a:avLst>
                <a:gd name="adj" fmla="val 50000"/>
              </a:avLst>
            </a:prstGeom>
            <a:solidFill>
              <a:srgbClr val="DDDDDD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067" name="Freeform 119"/>
          <p:cNvSpPr>
            <a:spLocks/>
          </p:cNvSpPr>
          <p:nvPr/>
        </p:nvSpPr>
        <p:spPr bwMode="auto">
          <a:xfrm>
            <a:off x="3986213" y="1951038"/>
            <a:ext cx="674687" cy="239712"/>
          </a:xfrm>
          <a:custGeom>
            <a:avLst/>
            <a:gdLst>
              <a:gd name="T0" fmla="*/ 0 w 425"/>
              <a:gd name="T1" fmla="*/ 0 h 151"/>
              <a:gd name="T2" fmla="*/ 0 w 425"/>
              <a:gd name="T3" fmla="*/ 2147483647 h 151"/>
              <a:gd name="T4" fmla="*/ 2147483647 w 425"/>
              <a:gd name="T5" fmla="*/ 2147483647 h 151"/>
              <a:gd name="T6" fmla="*/ 0 60000 65536"/>
              <a:gd name="T7" fmla="*/ 0 60000 65536"/>
              <a:gd name="T8" fmla="*/ 0 60000 65536"/>
              <a:gd name="T9" fmla="*/ 0 w 425"/>
              <a:gd name="T10" fmla="*/ 0 h 151"/>
              <a:gd name="T11" fmla="*/ 425 w 425"/>
              <a:gd name="T12" fmla="*/ 151 h 151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25" h="151">
                <a:moveTo>
                  <a:pt x="0" y="0"/>
                </a:moveTo>
                <a:lnTo>
                  <a:pt x="0" y="151"/>
                </a:lnTo>
                <a:lnTo>
                  <a:pt x="425" y="151"/>
                </a:lnTo>
              </a:path>
            </a:pathLst>
          </a:custGeom>
          <a:noFill/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68" name="Line 120"/>
          <p:cNvSpPr>
            <a:spLocks noChangeShapeType="1"/>
          </p:cNvSpPr>
          <p:nvPr/>
        </p:nvSpPr>
        <p:spPr bwMode="auto">
          <a:xfrm>
            <a:off x="5014913" y="2316163"/>
            <a:ext cx="3778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69" name="Freeform 123"/>
          <p:cNvSpPr>
            <a:spLocks/>
          </p:cNvSpPr>
          <p:nvPr/>
        </p:nvSpPr>
        <p:spPr bwMode="auto">
          <a:xfrm>
            <a:off x="5014913" y="2384425"/>
            <a:ext cx="463550" cy="1009650"/>
          </a:xfrm>
          <a:custGeom>
            <a:avLst/>
            <a:gdLst>
              <a:gd name="T0" fmla="*/ 0 w 292"/>
              <a:gd name="T1" fmla="*/ 0 h 636"/>
              <a:gd name="T2" fmla="*/ 2147483647 w 292"/>
              <a:gd name="T3" fmla="*/ 0 h 636"/>
              <a:gd name="T4" fmla="*/ 2147483647 w 292"/>
              <a:gd name="T5" fmla="*/ 2147483647 h 636"/>
              <a:gd name="T6" fmla="*/ 2147483647 w 292"/>
              <a:gd name="T7" fmla="*/ 2147483647 h 636"/>
              <a:gd name="T8" fmla="*/ 0 60000 65536"/>
              <a:gd name="T9" fmla="*/ 0 60000 65536"/>
              <a:gd name="T10" fmla="*/ 0 60000 65536"/>
              <a:gd name="T11" fmla="*/ 0 60000 65536"/>
              <a:gd name="T12" fmla="*/ 0 w 292"/>
              <a:gd name="T13" fmla="*/ 0 h 636"/>
              <a:gd name="T14" fmla="*/ 292 w 292"/>
              <a:gd name="T15" fmla="*/ 636 h 6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92" h="636">
                <a:moveTo>
                  <a:pt x="0" y="0"/>
                </a:moveTo>
                <a:lnTo>
                  <a:pt x="130" y="0"/>
                </a:lnTo>
                <a:lnTo>
                  <a:pt x="130" y="636"/>
                </a:lnTo>
                <a:lnTo>
                  <a:pt x="292" y="636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grpSp>
        <p:nvGrpSpPr>
          <p:cNvPr id="13" name="Group 135"/>
          <p:cNvGrpSpPr>
            <a:grpSpLocks/>
          </p:cNvGrpSpPr>
          <p:nvPr/>
        </p:nvGrpSpPr>
        <p:grpSpPr bwMode="auto">
          <a:xfrm>
            <a:off x="777875" y="2441575"/>
            <a:ext cx="3117850" cy="1611313"/>
            <a:chOff x="490" y="1538"/>
            <a:chExt cx="1964" cy="1015"/>
          </a:xfrm>
        </p:grpSpPr>
        <p:sp>
          <p:nvSpPr>
            <p:cNvPr id="2095" name="Text Box 124"/>
            <p:cNvSpPr txBox="1">
              <a:spLocks noChangeArrowheads="1"/>
            </p:cNvSpPr>
            <p:nvPr/>
          </p:nvSpPr>
          <p:spPr bwMode="auto">
            <a:xfrm>
              <a:off x="490" y="2102"/>
              <a:ext cx="1809" cy="45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r">
                <a:lnSpc>
                  <a:spcPct val="85000"/>
                </a:lnSpc>
              </a:pPr>
              <a:r>
                <a:rPr lang="en-US" sz="1600" i="1"/>
                <a:t>voice, data transmitted</a:t>
              </a:r>
            </a:p>
            <a:p>
              <a:pPr algn="r">
                <a:lnSpc>
                  <a:spcPct val="85000"/>
                </a:lnSpc>
              </a:pPr>
              <a:r>
                <a:rPr lang="en-US" sz="1600" i="1"/>
                <a:t>at different frequencies over</a:t>
              </a:r>
            </a:p>
            <a:p>
              <a:pPr algn="r">
                <a:lnSpc>
                  <a:spcPct val="85000"/>
                </a:lnSpc>
              </a:pPr>
              <a:r>
                <a:rPr lang="en-US" sz="1600" i="1">
                  <a:solidFill>
                    <a:srgbClr val="CC0000"/>
                  </a:solidFill>
                </a:rPr>
                <a:t>dedicated </a:t>
              </a:r>
              <a:r>
                <a:rPr lang="en-US" sz="1600" i="1"/>
                <a:t>line to central office</a:t>
              </a:r>
            </a:p>
          </p:txBody>
        </p:sp>
        <p:sp>
          <p:nvSpPr>
            <p:cNvPr id="2096" name="Line 125"/>
            <p:cNvSpPr>
              <a:spLocks noChangeShapeType="1"/>
            </p:cNvSpPr>
            <p:nvPr/>
          </p:nvSpPr>
          <p:spPr bwMode="auto">
            <a:xfrm flipV="1">
              <a:off x="2093" y="1538"/>
              <a:ext cx="361" cy="584"/>
            </a:xfrm>
            <a:prstGeom prst="line">
              <a:avLst/>
            </a:prstGeom>
            <a:noFill/>
            <a:ln w="9525">
              <a:solidFill>
                <a:srgbClr val="CC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24384" name="Rectangle 52"/>
          <p:cNvSpPr>
            <a:spLocks noChangeArrowheads="1"/>
          </p:cNvSpPr>
          <p:nvPr/>
        </p:nvSpPr>
        <p:spPr bwMode="auto">
          <a:xfrm>
            <a:off x="0" y="3995738"/>
            <a:ext cx="9118600" cy="2400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>
              <a:spcBef>
                <a:spcPct val="20000"/>
              </a:spcBef>
              <a:buClr>
                <a:schemeClr val="accent2"/>
              </a:buClr>
              <a:buSzPct val="85000"/>
            </a:pPr>
            <a:endParaRPr lang="en-US">
              <a:solidFill>
                <a:srgbClr val="FF0000"/>
              </a:solidFill>
              <a:latin typeface="Comic Sans MS" pitchFamily="66" charset="0"/>
            </a:endParaRPr>
          </a:p>
          <a:p>
            <a:pPr marL="742950" lvl="1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itchFamily="2" charset="2"/>
              <a:buChar char="v"/>
            </a:pPr>
            <a:r>
              <a:rPr lang="en-US">
                <a:latin typeface="Gill Sans MT" pitchFamily="34" charset="0"/>
              </a:rPr>
              <a:t>use </a:t>
            </a:r>
            <a:r>
              <a:rPr lang="en-US" i="1">
                <a:solidFill>
                  <a:srgbClr val="CC0000"/>
                </a:solidFill>
                <a:latin typeface="Gill Sans MT" pitchFamily="34" charset="0"/>
              </a:rPr>
              <a:t>existing</a:t>
            </a:r>
            <a:r>
              <a:rPr lang="en-US">
                <a:latin typeface="Gill Sans MT" pitchFamily="34" charset="0"/>
              </a:rPr>
              <a:t> telephone line to central office DSLAM</a:t>
            </a:r>
          </a:p>
          <a:p>
            <a:pPr marL="1143000" lvl="2" indent="-2286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itchFamily="2" charset="2"/>
              <a:buChar char="§"/>
            </a:pPr>
            <a:r>
              <a:rPr lang="en-US">
                <a:latin typeface="Gill Sans MT" pitchFamily="34" charset="0"/>
              </a:rPr>
              <a:t>data over DSL phone line goes to Internet</a:t>
            </a:r>
          </a:p>
          <a:p>
            <a:pPr marL="1143000" lvl="2" indent="-2286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itchFamily="2" charset="2"/>
              <a:buChar char="§"/>
            </a:pPr>
            <a:r>
              <a:rPr lang="en-US">
                <a:latin typeface="Gill Sans MT" pitchFamily="34" charset="0"/>
              </a:rPr>
              <a:t>voice over DSL phone line goes to telephone net</a:t>
            </a:r>
          </a:p>
          <a:p>
            <a:pPr marL="742950" lvl="1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itchFamily="2" charset="2"/>
              <a:buChar char="v"/>
            </a:pPr>
            <a:r>
              <a:rPr lang="en-US">
                <a:latin typeface="Gill Sans MT" pitchFamily="34" charset="0"/>
              </a:rPr>
              <a:t>&lt; 2.5 Mbps upstream transmission rate (typically &lt; 1 Mbps)</a:t>
            </a:r>
          </a:p>
          <a:p>
            <a:pPr marL="742950" lvl="1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itchFamily="2" charset="2"/>
              <a:buChar char="v"/>
            </a:pPr>
            <a:r>
              <a:rPr lang="en-US">
                <a:latin typeface="Gill Sans MT" pitchFamily="34" charset="0"/>
              </a:rPr>
              <a:t>&lt; 24 Mbps downstream transmission rate (typically &lt; 10 Mbps)</a:t>
            </a:r>
          </a:p>
        </p:txBody>
      </p:sp>
      <p:sp>
        <p:nvSpPr>
          <p:cNvPr id="2072" name="Rectangle 90"/>
          <p:cNvSpPr>
            <a:spLocks noChangeArrowheads="1"/>
          </p:cNvSpPr>
          <p:nvPr/>
        </p:nvSpPr>
        <p:spPr bwMode="auto">
          <a:xfrm>
            <a:off x="1238250" y="1814513"/>
            <a:ext cx="1978025" cy="1395412"/>
          </a:xfrm>
          <a:prstGeom prst="rect">
            <a:avLst/>
          </a:prstGeom>
          <a:solidFill>
            <a:srgbClr val="DDDDDD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73" name="Line 7"/>
          <p:cNvSpPr>
            <a:spLocks noChangeShapeType="1"/>
          </p:cNvSpPr>
          <p:nvPr/>
        </p:nvSpPr>
        <p:spPr bwMode="auto">
          <a:xfrm flipV="1">
            <a:off x="1724025" y="2365375"/>
            <a:ext cx="365125" cy="1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en-US"/>
          </a:p>
        </p:txBody>
      </p:sp>
      <p:sp>
        <p:nvSpPr>
          <p:cNvPr id="2074" name="Text Box 39"/>
          <p:cNvSpPr txBox="1">
            <a:spLocks noChangeArrowheads="1"/>
          </p:cNvSpPr>
          <p:nvPr/>
        </p:nvSpPr>
        <p:spPr bwMode="auto">
          <a:xfrm>
            <a:off x="1985963" y="2471738"/>
            <a:ext cx="774700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400"/>
              <a:t>DSL</a:t>
            </a:r>
          </a:p>
          <a:p>
            <a:pPr algn="ctr">
              <a:lnSpc>
                <a:spcPct val="80000"/>
              </a:lnSpc>
            </a:pPr>
            <a:r>
              <a:rPr lang="en-US" sz="1400"/>
              <a:t>modem</a:t>
            </a:r>
          </a:p>
        </p:txBody>
      </p:sp>
      <p:sp>
        <p:nvSpPr>
          <p:cNvPr id="2075" name="Text Box 41"/>
          <p:cNvSpPr txBox="1">
            <a:spLocks noChangeArrowheads="1"/>
          </p:cNvSpPr>
          <p:nvPr/>
        </p:nvSpPr>
        <p:spPr bwMode="auto">
          <a:xfrm>
            <a:off x="2663825" y="2495550"/>
            <a:ext cx="706438" cy="261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400"/>
              <a:t>splitter</a:t>
            </a:r>
          </a:p>
        </p:txBody>
      </p:sp>
      <p:grpSp>
        <p:nvGrpSpPr>
          <p:cNvPr id="2076" name="Group 94"/>
          <p:cNvGrpSpPr>
            <a:grpSpLocks/>
          </p:cNvGrpSpPr>
          <p:nvPr/>
        </p:nvGrpSpPr>
        <p:grpSpPr bwMode="auto">
          <a:xfrm>
            <a:off x="2079625" y="2252663"/>
            <a:ext cx="614363" cy="220662"/>
            <a:chOff x="322" y="890"/>
            <a:chExt cx="872" cy="339"/>
          </a:xfrm>
        </p:grpSpPr>
        <p:sp>
          <p:nvSpPr>
            <p:cNvPr id="2089" name="Rectangle 95"/>
            <p:cNvSpPr>
              <a:spLocks noChangeArrowheads="1"/>
            </p:cNvSpPr>
            <p:nvPr/>
          </p:nvSpPr>
          <p:spPr bwMode="auto">
            <a:xfrm>
              <a:off x="322" y="1005"/>
              <a:ext cx="872" cy="22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90" name="Rectangle 96"/>
            <p:cNvSpPr>
              <a:spLocks noChangeArrowheads="1"/>
            </p:cNvSpPr>
            <p:nvPr/>
          </p:nvSpPr>
          <p:spPr bwMode="auto">
            <a:xfrm>
              <a:off x="394" y="1073"/>
              <a:ext cx="54" cy="56"/>
            </a:xfrm>
            <a:prstGeom prst="rect">
              <a:avLst/>
            </a:prstGeom>
            <a:solidFill>
              <a:srgbClr val="FF0000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91" name="Rectangle 97"/>
            <p:cNvSpPr>
              <a:spLocks noChangeArrowheads="1"/>
            </p:cNvSpPr>
            <p:nvPr/>
          </p:nvSpPr>
          <p:spPr bwMode="auto">
            <a:xfrm>
              <a:off x="466" y="1073"/>
              <a:ext cx="56" cy="56"/>
            </a:xfrm>
            <a:prstGeom prst="rect">
              <a:avLst/>
            </a:prstGeom>
            <a:solidFill>
              <a:srgbClr val="33CC33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92" name="Rectangle 98"/>
            <p:cNvSpPr>
              <a:spLocks noChangeArrowheads="1"/>
            </p:cNvSpPr>
            <p:nvPr/>
          </p:nvSpPr>
          <p:spPr bwMode="auto">
            <a:xfrm>
              <a:off x="541" y="1070"/>
              <a:ext cx="56" cy="56"/>
            </a:xfrm>
            <a:prstGeom prst="rect">
              <a:avLst/>
            </a:prstGeom>
            <a:solidFill>
              <a:srgbClr val="FF0000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93" name="Rectangle 99"/>
            <p:cNvSpPr>
              <a:spLocks noChangeArrowheads="1"/>
            </p:cNvSpPr>
            <p:nvPr/>
          </p:nvSpPr>
          <p:spPr bwMode="auto">
            <a:xfrm>
              <a:off x="615" y="1070"/>
              <a:ext cx="56" cy="56"/>
            </a:xfrm>
            <a:prstGeom prst="rect">
              <a:avLst/>
            </a:prstGeom>
            <a:solidFill>
              <a:srgbClr val="FF0000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94" name="AutoShape 100"/>
            <p:cNvSpPr>
              <a:spLocks noChangeArrowheads="1"/>
            </p:cNvSpPr>
            <p:nvPr/>
          </p:nvSpPr>
          <p:spPr bwMode="auto">
            <a:xfrm rot="10800000" flipH="1">
              <a:off x="322" y="890"/>
              <a:ext cx="859" cy="11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4501 w 21600"/>
                <a:gd name="T13" fmla="*/ 4516 h 21600"/>
                <a:gd name="T14" fmla="*/ 17099 w 21600"/>
                <a:gd name="T15" fmla="*/ 17084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5400" y="21600"/>
                  </a:lnTo>
                  <a:lnTo>
                    <a:pt x="16200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077" name="AutoShape 102"/>
          <p:cNvSpPr>
            <a:spLocks noChangeArrowheads="1"/>
          </p:cNvSpPr>
          <p:nvPr/>
        </p:nvSpPr>
        <p:spPr bwMode="auto">
          <a:xfrm>
            <a:off x="955675" y="1403350"/>
            <a:ext cx="2498725" cy="468313"/>
          </a:xfrm>
          <a:prstGeom prst="triangle">
            <a:avLst>
              <a:gd name="adj" fmla="val 50000"/>
            </a:avLst>
          </a:prstGeom>
          <a:solidFill>
            <a:srgbClr val="DDDDDD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78" name="Rectangle 103"/>
          <p:cNvSpPr>
            <a:spLocks noChangeArrowheads="1"/>
          </p:cNvSpPr>
          <p:nvPr/>
        </p:nvSpPr>
        <p:spPr bwMode="auto">
          <a:xfrm>
            <a:off x="2933700" y="2303463"/>
            <a:ext cx="166688" cy="144462"/>
          </a:xfrm>
          <a:prstGeom prst="rect">
            <a:avLst/>
          </a:prstGeom>
          <a:solidFill>
            <a:srgbClr val="0000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79" name="Freeform 104"/>
          <p:cNvSpPr>
            <a:spLocks/>
          </p:cNvSpPr>
          <p:nvPr/>
        </p:nvSpPr>
        <p:spPr bwMode="auto">
          <a:xfrm>
            <a:off x="2409825" y="1858963"/>
            <a:ext cx="604838" cy="434975"/>
          </a:xfrm>
          <a:custGeom>
            <a:avLst/>
            <a:gdLst>
              <a:gd name="T0" fmla="*/ 2147483647 w 381"/>
              <a:gd name="T1" fmla="*/ 2147483647 h 274"/>
              <a:gd name="T2" fmla="*/ 2147483647 w 381"/>
              <a:gd name="T3" fmla="*/ 2147483647 h 274"/>
              <a:gd name="T4" fmla="*/ 0 w 381"/>
              <a:gd name="T5" fmla="*/ 0 h 274"/>
              <a:gd name="T6" fmla="*/ 0 60000 65536"/>
              <a:gd name="T7" fmla="*/ 0 60000 65536"/>
              <a:gd name="T8" fmla="*/ 0 60000 65536"/>
              <a:gd name="T9" fmla="*/ 0 w 381"/>
              <a:gd name="T10" fmla="*/ 0 h 274"/>
              <a:gd name="T11" fmla="*/ 381 w 381"/>
              <a:gd name="T12" fmla="*/ 274 h 27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81" h="274">
                <a:moveTo>
                  <a:pt x="381" y="274"/>
                </a:moveTo>
                <a:lnTo>
                  <a:pt x="381" y="130"/>
                </a:lnTo>
                <a:lnTo>
                  <a:pt x="0" y="0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graphicFrame>
        <p:nvGraphicFramePr>
          <p:cNvPr id="2050" name="Object 3"/>
          <p:cNvGraphicFramePr>
            <a:graphicFrameLocks noChangeAspect="1"/>
          </p:cNvGraphicFramePr>
          <p:nvPr/>
        </p:nvGraphicFramePr>
        <p:xfrm>
          <a:off x="2070100" y="1655763"/>
          <a:ext cx="490538" cy="369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3" imgW="681706" imgH="480401" progId="">
                  <p:embed/>
                </p:oleObj>
              </mc:Choice>
              <mc:Fallback>
                <p:oleObj name="Clip" r:id="rId3" imgW="681706" imgH="480401" progId="">
                  <p:embed/>
                  <p:pic>
                    <p:nvPicPr>
                      <p:cNvPr id="205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70100" y="1655763"/>
                        <a:ext cx="490538" cy="369887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80" name="Line 130"/>
          <p:cNvSpPr>
            <a:spLocks noChangeShapeType="1"/>
          </p:cNvSpPr>
          <p:nvPr/>
        </p:nvSpPr>
        <p:spPr bwMode="auto">
          <a:xfrm flipH="1">
            <a:off x="2697163" y="2365375"/>
            <a:ext cx="23971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81" name="AutoShape 131"/>
          <p:cNvSpPr>
            <a:spLocks noChangeArrowheads="1"/>
          </p:cNvSpPr>
          <p:nvPr/>
        </p:nvSpPr>
        <p:spPr bwMode="auto">
          <a:xfrm>
            <a:off x="4445000" y="1703388"/>
            <a:ext cx="1206500" cy="261937"/>
          </a:xfrm>
          <a:prstGeom prst="triangle">
            <a:avLst>
              <a:gd name="adj" fmla="val 50000"/>
            </a:avLst>
          </a:prstGeom>
          <a:noFill/>
          <a:ln w="9525">
            <a:solidFill>
              <a:schemeClr val="tx1"/>
            </a:solidFill>
            <a:prstDash val="dashDot"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5" name="Group 136"/>
          <p:cNvGrpSpPr>
            <a:grpSpLocks/>
          </p:cNvGrpSpPr>
          <p:nvPr/>
        </p:nvGrpSpPr>
        <p:grpSpPr bwMode="auto">
          <a:xfrm>
            <a:off x="3678238" y="2867025"/>
            <a:ext cx="1323975" cy="1174750"/>
            <a:chOff x="2317" y="1806"/>
            <a:chExt cx="834" cy="740"/>
          </a:xfrm>
        </p:grpSpPr>
        <p:sp>
          <p:nvSpPr>
            <p:cNvPr id="2087" name="Line 132"/>
            <p:cNvSpPr>
              <a:spLocks noChangeShapeType="1"/>
            </p:cNvSpPr>
            <p:nvPr/>
          </p:nvSpPr>
          <p:spPr bwMode="auto">
            <a:xfrm flipV="1">
              <a:off x="2671" y="1806"/>
              <a:ext cx="268" cy="433"/>
            </a:xfrm>
            <a:prstGeom prst="line">
              <a:avLst/>
            </a:prstGeom>
            <a:noFill/>
            <a:ln w="9525">
              <a:solidFill>
                <a:srgbClr val="CC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88" name="Text Box 133"/>
            <p:cNvSpPr txBox="1">
              <a:spLocks noChangeArrowheads="1"/>
            </p:cNvSpPr>
            <p:nvPr/>
          </p:nvSpPr>
          <p:spPr bwMode="auto">
            <a:xfrm>
              <a:off x="2317" y="2226"/>
              <a:ext cx="834" cy="3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r">
                <a:lnSpc>
                  <a:spcPct val="85000"/>
                </a:lnSpc>
              </a:pPr>
              <a:r>
                <a:rPr lang="en-US" sz="1600" i="1"/>
                <a:t>DSL access </a:t>
              </a:r>
            </a:p>
            <a:p>
              <a:pPr algn="r">
                <a:lnSpc>
                  <a:spcPct val="85000"/>
                </a:lnSpc>
              </a:pPr>
              <a:r>
                <a:rPr lang="en-US" sz="1600" i="1"/>
                <a:t>multiplexer</a:t>
              </a:r>
            </a:p>
          </p:txBody>
        </p:sp>
      </p:grpSp>
      <p:grpSp>
        <p:nvGrpSpPr>
          <p:cNvPr id="2083" name="Group 141"/>
          <p:cNvGrpSpPr>
            <a:grpSpLocks/>
          </p:cNvGrpSpPr>
          <p:nvPr/>
        </p:nvGrpSpPr>
        <p:grpSpPr bwMode="auto">
          <a:xfrm>
            <a:off x="1143000" y="2043113"/>
            <a:ext cx="642938" cy="644525"/>
            <a:chOff x="-44" y="1473"/>
            <a:chExt cx="981" cy="1105"/>
          </a:xfrm>
        </p:grpSpPr>
        <p:pic>
          <p:nvPicPr>
            <p:cNvPr id="2085" name="Picture 142" descr="desktop_computer_stylized_medium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086" name="Freeform 143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7350 w 356"/>
                <a:gd name="T3" fmla="*/ 15587 h 368"/>
                <a:gd name="T4" fmla="*/ 222251 w 356"/>
                <a:gd name="T5" fmla="*/ 324849 h 368"/>
                <a:gd name="T6" fmla="*/ 48981 w 356"/>
                <a:gd name="T7" fmla="*/ 40625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 w="9525" cap="flat" cmpd="sng">
              <a:noFill/>
              <a:prstDash val="solid"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2084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r>
              <a:rPr lang="en-US"/>
              <a:t>1-</a:t>
            </a:r>
            <a:fld id="{1034C443-B4E6-4B9A-8C92-E89BE52C06DC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24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438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Footer Placeholder 2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>
                <a:ea typeface="ＭＳ Ｐゴシック" pitchFamily="34" charset="-128"/>
              </a:rPr>
              <a:t>Introduction</a:t>
            </a:r>
          </a:p>
        </p:txBody>
      </p:sp>
      <p:sp>
        <p:nvSpPr>
          <p:cNvPr id="23555" name="Title 41"/>
          <p:cNvSpPr>
            <a:spLocks/>
          </p:cNvSpPr>
          <p:nvPr/>
        </p:nvSpPr>
        <p:spPr bwMode="auto">
          <a:xfrm>
            <a:off x="381000" y="239713"/>
            <a:ext cx="5622925" cy="835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1" hangingPunct="1"/>
            <a:r>
              <a:rPr lang="en-US" sz="3600">
                <a:solidFill>
                  <a:srgbClr val="000099"/>
                </a:solidFill>
                <a:latin typeface="Gill Sans MT" pitchFamily="34" charset="0"/>
              </a:rPr>
              <a:t>Access net: cable network</a:t>
            </a:r>
          </a:p>
        </p:txBody>
      </p:sp>
      <p:sp>
        <p:nvSpPr>
          <p:cNvPr id="23556" name="Rectangle 60"/>
          <p:cNvSpPr>
            <a:spLocks noChangeArrowheads="1"/>
          </p:cNvSpPr>
          <p:nvPr/>
        </p:nvSpPr>
        <p:spPr bwMode="auto">
          <a:xfrm>
            <a:off x="657225" y="1651000"/>
            <a:ext cx="1793875" cy="925513"/>
          </a:xfrm>
          <a:prstGeom prst="rect">
            <a:avLst/>
          </a:prstGeom>
          <a:solidFill>
            <a:srgbClr val="DDDDDD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557" name="Line 7"/>
          <p:cNvSpPr>
            <a:spLocks noChangeShapeType="1"/>
          </p:cNvSpPr>
          <p:nvPr/>
        </p:nvSpPr>
        <p:spPr bwMode="auto">
          <a:xfrm flipV="1">
            <a:off x="958850" y="2201863"/>
            <a:ext cx="365125" cy="15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en-US"/>
          </a:p>
        </p:txBody>
      </p:sp>
      <p:sp>
        <p:nvSpPr>
          <p:cNvPr id="23558" name="Text Box 39"/>
          <p:cNvSpPr txBox="1">
            <a:spLocks noChangeArrowheads="1"/>
          </p:cNvSpPr>
          <p:nvPr/>
        </p:nvSpPr>
        <p:spPr bwMode="auto">
          <a:xfrm>
            <a:off x="1120775" y="2352675"/>
            <a:ext cx="774700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400"/>
              <a:t>cable</a:t>
            </a:r>
          </a:p>
          <a:p>
            <a:pPr algn="ctr">
              <a:lnSpc>
                <a:spcPct val="80000"/>
              </a:lnSpc>
            </a:pPr>
            <a:r>
              <a:rPr lang="en-US" sz="1400"/>
              <a:t>modem</a:t>
            </a:r>
          </a:p>
        </p:txBody>
      </p:sp>
      <p:sp>
        <p:nvSpPr>
          <p:cNvPr id="23559" name="Text Box 41"/>
          <p:cNvSpPr txBox="1">
            <a:spLocks noChangeArrowheads="1"/>
          </p:cNvSpPr>
          <p:nvPr/>
        </p:nvSpPr>
        <p:spPr bwMode="auto">
          <a:xfrm>
            <a:off x="1787525" y="2354263"/>
            <a:ext cx="706438" cy="261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400"/>
              <a:t>splitter</a:t>
            </a:r>
          </a:p>
        </p:txBody>
      </p:sp>
      <p:grpSp>
        <p:nvGrpSpPr>
          <p:cNvPr id="23560" name="Group 64"/>
          <p:cNvGrpSpPr>
            <a:grpSpLocks/>
          </p:cNvGrpSpPr>
          <p:nvPr/>
        </p:nvGrpSpPr>
        <p:grpSpPr bwMode="auto">
          <a:xfrm>
            <a:off x="1304925" y="2078038"/>
            <a:ext cx="614363" cy="220662"/>
            <a:chOff x="322" y="890"/>
            <a:chExt cx="872" cy="339"/>
          </a:xfrm>
        </p:grpSpPr>
        <p:sp>
          <p:nvSpPr>
            <p:cNvPr id="23716" name="Rectangle 65"/>
            <p:cNvSpPr>
              <a:spLocks noChangeArrowheads="1"/>
            </p:cNvSpPr>
            <p:nvPr/>
          </p:nvSpPr>
          <p:spPr bwMode="auto">
            <a:xfrm>
              <a:off x="322" y="1005"/>
              <a:ext cx="872" cy="224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717" name="Rectangle 66"/>
            <p:cNvSpPr>
              <a:spLocks noChangeArrowheads="1"/>
            </p:cNvSpPr>
            <p:nvPr/>
          </p:nvSpPr>
          <p:spPr bwMode="auto">
            <a:xfrm>
              <a:off x="394" y="1073"/>
              <a:ext cx="54" cy="56"/>
            </a:xfrm>
            <a:prstGeom prst="rect">
              <a:avLst/>
            </a:prstGeom>
            <a:solidFill>
              <a:srgbClr val="FF0000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718" name="Rectangle 67"/>
            <p:cNvSpPr>
              <a:spLocks noChangeArrowheads="1"/>
            </p:cNvSpPr>
            <p:nvPr/>
          </p:nvSpPr>
          <p:spPr bwMode="auto">
            <a:xfrm>
              <a:off x="466" y="1073"/>
              <a:ext cx="56" cy="56"/>
            </a:xfrm>
            <a:prstGeom prst="rect">
              <a:avLst/>
            </a:prstGeom>
            <a:solidFill>
              <a:srgbClr val="33CC33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719" name="Rectangle 68"/>
            <p:cNvSpPr>
              <a:spLocks noChangeArrowheads="1"/>
            </p:cNvSpPr>
            <p:nvPr/>
          </p:nvSpPr>
          <p:spPr bwMode="auto">
            <a:xfrm>
              <a:off x="541" y="1070"/>
              <a:ext cx="56" cy="56"/>
            </a:xfrm>
            <a:prstGeom prst="rect">
              <a:avLst/>
            </a:prstGeom>
            <a:solidFill>
              <a:srgbClr val="FF0000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720" name="Rectangle 69"/>
            <p:cNvSpPr>
              <a:spLocks noChangeArrowheads="1"/>
            </p:cNvSpPr>
            <p:nvPr/>
          </p:nvSpPr>
          <p:spPr bwMode="auto">
            <a:xfrm>
              <a:off x="615" y="1070"/>
              <a:ext cx="56" cy="56"/>
            </a:xfrm>
            <a:prstGeom prst="rect">
              <a:avLst/>
            </a:prstGeom>
            <a:solidFill>
              <a:srgbClr val="FF0000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721" name="AutoShape 70"/>
            <p:cNvSpPr>
              <a:spLocks noChangeArrowheads="1"/>
            </p:cNvSpPr>
            <p:nvPr/>
          </p:nvSpPr>
          <p:spPr bwMode="auto">
            <a:xfrm rot="10800000" flipH="1">
              <a:off x="322" y="890"/>
              <a:ext cx="859" cy="11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4501 w 21600"/>
                <a:gd name="T13" fmla="*/ 4516 h 21600"/>
                <a:gd name="T14" fmla="*/ 17099 w 21600"/>
                <a:gd name="T15" fmla="*/ 17084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5400" y="21600"/>
                  </a:lnTo>
                  <a:lnTo>
                    <a:pt x="16200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3561" name="AutoShape 72"/>
          <p:cNvSpPr>
            <a:spLocks noChangeArrowheads="1"/>
          </p:cNvSpPr>
          <p:nvPr/>
        </p:nvSpPr>
        <p:spPr bwMode="auto">
          <a:xfrm>
            <a:off x="419100" y="1239838"/>
            <a:ext cx="2268538" cy="468312"/>
          </a:xfrm>
          <a:prstGeom prst="triangle">
            <a:avLst>
              <a:gd name="adj" fmla="val 50000"/>
            </a:avLst>
          </a:prstGeom>
          <a:solidFill>
            <a:srgbClr val="DDDDDD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562" name="Rectangle 73"/>
          <p:cNvSpPr>
            <a:spLocks noChangeArrowheads="1"/>
          </p:cNvSpPr>
          <p:nvPr/>
        </p:nvSpPr>
        <p:spPr bwMode="auto">
          <a:xfrm>
            <a:off x="2035175" y="2139950"/>
            <a:ext cx="166688" cy="144463"/>
          </a:xfrm>
          <a:prstGeom prst="rect">
            <a:avLst/>
          </a:prstGeom>
          <a:solidFill>
            <a:srgbClr val="0000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563" name="Freeform 74"/>
          <p:cNvSpPr>
            <a:spLocks/>
          </p:cNvSpPr>
          <p:nvPr/>
        </p:nvSpPr>
        <p:spPr bwMode="auto">
          <a:xfrm>
            <a:off x="1644650" y="1695450"/>
            <a:ext cx="479425" cy="434975"/>
          </a:xfrm>
          <a:custGeom>
            <a:avLst/>
            <a:gdLst>
              <a:gd name="T0" fmla="*/ 2147483647 w 381"/>
              <a:gd name="T1" fmla="*/ 2147483647 h 274"/>
              <a:gd name="T2" fmla="*/ 2147483647 w 381"/>
              <a:gd name="T3" fmla="*/ 2147483647 h 274"/>
              <a:gd name="T4" fmla="*/ 0 w 381"/>
              <a:gd name="T5" fmla="*/ 0 h 274"/>
              <a:gd name="T6" fmla="*/ 0 60000 65536"/>
              <a:gd name="T7" fmla="*/ 0 60000 65536"/>
              <a:gd name="T8" fmla="*/ 0 60000 65536"/>
              <a:gd name="T9" fmla="*/ 0 w 381"/>
              <a:gd name="T10" fmla="*/ 0 h 274"/>
              <a:gd name="T11" fmla="*/ 381 w 381"/>
              <a:gd name="T12" fmla="*/ 274 h 27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81" h="274">
                <a:moveTo>
                  <a:pt x="381" y="274"/>
                </a:moveTo>
                <a:lnTo>
                  <a:pt x="381" y="130"/>
                </a:lnTo>
                <a:lnTo>
                  <a:pt x="0" y="0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64" name="Line 95"/>
          <p:cNvSpPr>
            <a:spLocks noChangeShapeType="1"/>
          </p:cNvSpPr>
          <p:nvPr/>
        </p:nvSpPr>
        <p:spPr bwMode="auto">
          <a:xfrm flipH="1">
            <a:off x="1943100" y="2201863"/>
            <a:ext cx="23971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pic>
        <p:nvPicPr>
          <p:cNvPr id="23565" name="Picture 96" descr="tv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00150" y="1355725"/>
            <a:ext cx="755650" cy="674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3566" name="Group 117"/>
          <p:cNvGrpSpPr>
            <a:grpSpLocks/>
          </p:cNvGrpSpPr>
          <p:nvPr/>
        </p:nvGrpSpPr>
        <p:grpSpPr bwMode="auto">
          <a:xfrm>
            <a:off x="2676525" y="1470025"/>
            <a:ext cx="850900" cy="527050"/>
            <a:chOff x="-490" y="1664"/>
            <a:chExt cx="1429" cy="842"/>
          </a:xfrm>
        </p:grpSpPr>
        <p:sp>
          <p:nvSpPr>
            <p:cNvPr id="23700" name="AutoShape 111"/>
            <p:cNvSpPr>
              <a:spLocks noChangeArrowheads="1"/>
            </p:cNvSpPr>
            <p:nvPr/>
          </p:nvSpPr>
          <p:spPr bwMode="auto">
            <a:xfrm>
              <a:off x="-490" y="1664"/>
              <a:ext cx="1429" cy="294"/>
            </a:xfrm>
            <a:prstGeom prst="triangle">
              <a:avLst>
                <a:gd name="adj" fmla="val 50000"/>
              </a:avLst>
            </a:prstGeom>
            <a:solidFill>
              <a:srgbClr val="DDDDDD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23701" name="Group 116"/>
            <p:cNvGrpSpPr>
              <a:grpSpLocks/>
            </p:cNvGrpSpPr>
            <p:nvPr/>
          </p:nvGrpSpPr>
          <p:grpSpPr bwMode="auto">
            <a:xfrm>
              <a:off x="-427" y="1737"/>
              <a:ext cx="1217" cy="769"/>
              <a:chOff x="-427" y="1737"/>
              <a:chExt cx="1217" cy="769"/>
            </a:xfrm>
          </p:grpSpPr>
          <p:sp>
            <p:nvSpPr>
              <p:cNvPr id="23702" name="Rectangle 99"/>
              <p:cNvSpPr>
                <a:spLocks noChangeArrowheads="1"/>
              </p:cNvSpPr>
              <p:nvPr/>
            </p:nvSpPr>
            <p:spPr bwMode="auto">
              <a:xfrm>
                <a:off x="-338" y="1923"/>
                <a:ext cx="1128" cy="583"/>
              </a:xfrm>
              <a:prstGeom prst="rect">
                <a:avLst/>
              </a:prstGeom>
              <a:solidFill>
                <a:srgbClr val="DDDDD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3703" name="Line 7"/>
              <p:cNvSpPr>
                <a:spLocks noChangeShapeType="1"/>
              </p:cNvSpPr>
              <p:nvPr/>
            </p:nvSpPr>
            <p:spPr bwMode="auto">
              <a:xfrm flipV="1">
                <a:off x="-150" y="2270"/>
                <a:ext cx="230" cy="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en-US"/>
              </a:p>
            </p:txBody>
          </p:sp>
          <p:grpSp>
            <p:nvGrpSpPr>
              <p:cNvPr id="23704" name="Group 103"/>
              <p:cNvGrpSpPr>
                <a:grpSpLocks/>
              </p:cNvGrpSpPr>
              <p:nvPr/>
            </p:nvGrpSpPr>
            <p:grpSpPr bwMode="auto">
              <a:xfrm>
                <a:off x="68" y="2192"/>
                <a:ext cx="387" cy="139"/>
                <a:chOff x="322" y="890"/>
                <a:chExt cx="872" cy="339"/>
              </a:xfrm>
            </p:grpSpPr>
            <p:sp>
              <p:nvSpPr>
                <p:cNvPr id="23710" name="Rectangle 104"/>
                <p:cNvSpPr>
                  <a:spLocks noChangeArrowheads="1"/>
                </p:cNvSpPr>
                <p:nvPr/>
              </p:nvSpPr>
              <p:spPr bwMode="auto">
                <a:xfrm>
                  <a:off x="320" y="1000"/>
                  <a:ext cx="871" cy="229"/>
                </a:xfrm>
                <a:prstGeom prst="rect">
                  <a:avLst/>
                </a:pr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3711" name="Rectangle 105"/>
                <p:cNvSpPr>
                  <a:spLocks noChangeArrowheads="1"/>
                </p:cNvSpPr>
                <p:nvPr/>
              </p:nvSpPr>
              <p:spPr bwMode="auto">
                <a:xfrm>
                  <a:off x="392" y="1074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3712" name="Rectangle 106"/>
                <p:cNvSpPr>
                  <a:spLocks noChangeArrowheads="1"/>
                </p:cNvSpPr>
                <p:nvPr/>
              </p:nvSpPr>
              <p:spPr bwMode="auto">
                <a:xfrm>
                  <a:off x="464" y="1074"/>
                  <a:ext cx="54" cy="56"/>
                </a:xfrm>
                <a:prstGeom prst="rect">
                  <a:avLst/>
                </a:prstGeom>
                <a:solidFill>
                  <a:srgbClr val="33CC33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3713" name="Rectangle 107"/>
                <p:cNvSpPr>
                  <a:spLocks noChangeArrowheads="1"/>
                </p:cNvSpPr>
                <p:nvPr/>
              </p:nvSpPr>
              <p:spPr bwMode="auto">
                <a:xfrm>
                  <a:off x="536" y="1068"/>
                  <a:ext cx="60" cy="56"/>
                </a:xfrm>
                <a:prstGeom prst="rect">
                  <a:avLst/>
                </a:prstGeom>
                <a:solidFill>
                  <a:srgbClr val="FF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3714" name="Rectangle 108"/>
                <p:cNvSpPr>
                  <a:spLocks noChangeArrowheads="1"/>
                </p:cNvSpPr>
                <p:nvPr/>
              </p:nvSpPr>
              <p:spPr bwMode="auto">
                <a:xfrm>
                  <a:off x="615" y="1068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3715" name="AutoShape 109"/>
                <p:cNvSpPr>
                  <a:spLocks noChangeArrowheads="1"/>
                </p:cNvSpPr>
                <p:nvPr/>
              </p:nvSpPr>
              <p:spPr bwMode="auto">
                <a:xfrm rot="10800000" flipH="1">
                  <a:off x="322" y="890"/>
                  <a:ext cx="859" cy="11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01 w 21600"/>
                    <a:gd name="T13" fmla="*/ 4516 h 21600"/>
                    <a:gd name="T14" fmla="*/ 17099 w 21600"/>
                    <a:gd name="T15" fmla="*/ 17084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pic>
            <p:nvPicPr>
              <p:cNvPr id="23705" name="Picture 110" descr="desktop_computer_stylized_small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-427" y="2049"/>
                <a:ext cx="447" cy="41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3706" name="Rectangle 112"/>
              <p:cNvSpPr>
                <a:spLocks noChangeArrowheads="1"/>
              </p:cNvSpPr>
              <p:nvPr/>
            </p:nvSpPr>
            <p:spPr bwMode="auto">
              <a:xfrm>
                <a:off x="528" y="2232"/>
                <a:ext cx="104" cy="91"/>
              </a:xfrm>
              <a:prstGeom prst="rect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3707" name="Freeform 113"/>
              <p:cNvSpPr>
                <a:spLocks/>
              </p:cNvSpPr>
              <p:nvPr/>
            </p:nvSpPr>
            <p:spPr bwMode="auto">
              <a:xfrm>
                <a:off x="282" y="1951"/>
                <a:ext cx="302" cy="274"/>
              </a:xfrm>
              <a:custGeom>
                <a:avLst/>
                <a:gdLst>
                  <a:gd name="T0" fmla="*/ 2 w 381"/>
                  <a:gd name="T1" fmla="*/ 274 h 274"/>
                  <a:gd name="T2" fmla="*/ 2 w 381"/>
                  <a:gd name="T3" fmla="*/ 130 h 274"/>
                  <a:gd name="T4" fmla="*/ 0 w 381"/>
                  <a:gd name="T5" fmla="*/ 0 h 274"/>
                  <a:gd name="T6" fmla="*/ 0 60000 65536"/>
                  <a:gd name="T7" fmla="*/ 0 60000 65536"/>
                  <a:gd name="T8" fmla="*/ 0 60000 65536"/>
                  <a:gd name="T9" fmla="*/ 0 w 381"/>
                  <a:gd name="T10" fmla="*/ 0 h 274"/>
                  <a:gd name="T11" fmla="*/ 381 w 381"/>
                  <a:gd name="T12" fmla="*/ 274 h 27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81" h="274">
                    <a:moveTo>
                      <a:pt x="381" y="274"/>
                    </a:moveTo>
                    <a:lnTo>
                      <a:pt x="381" y="130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708" name="Line 114"/>
              <p:cNvSpPr>
                <a:spLocks noChangeShapeType="1"/>
              </p:cNvSpPr>
              <p:nvPr/>
            </p:nvSpPr>
            <p:spPr bwMode="auto">
              <a:xfrm flipH="1">
                <a:off x="470" y="2270"/>
                <a:ext cx="15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pic>
            <p:nvPicPr>
              <p:cNvPr id="23709" name="Picture 115" descr="tv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2" y="1737"/>
                <a:ext cx="476" cy="4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</p:grpSp>
      <p:grpSp>
        <p:nvGrpSpPr>
          <p:cNvPr id="23567" name="Group 118"/>
          <p:cNvGrpSpPr>
            <a:grpSpLocks/>
          </p:cNvGrpSpPr>
          <p:nvPr/>
        </p:nvGrpSpPr>
        <p:grpSpPr bwMode="auto">
          <a:xfrm>
            <a:off x="3578225" y="1463675"/>
            <a:ext cx="850900" cy="527050"/>
            <a:chOff x="-490" y="1664"/>
            <a:chExt cx="1429" cy="842"/>
          </a:xfrm>
        </p:grpSpPr>
        <p:sp>
          <p:nvSpPr>
            <p:cNvPr id="23684" name="AutoShape 119"/>
            <p:cNvSpPr>
              <a:spLocks noChangeArrowheads="1"/>
            </p:cNvSpPr>
            <p:nvPr/>
          </p:nvSpPr>
          <p:spPr bwMode="auto">
            <a:xfrm>
              <a:off x="-490" y="1664"/>
              <a:ext cx="1429" cy="294"/>
            </a:xfrm>
            <a:prstGeom prst="triangle">
              <a:avLst>
                <a:gd name="adj" fmla="val 50000"/>
              </a:avLst>
            </a:prstGeom>
            <a:solidFill>
              <a:srgbClr val="DDDDDD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23685" name="Group 120"/>
            <p:cNvGrpSpPr>
              <a:grpSpLocks/>
            </p:cNvGrpSpPr>
            <p:nvPr/>
          </p:nvGrpSpPr>
          <p:grpSpPr bwMode="auto">
            <a:xfrm>
              <a:off x="-427" y="1737"/>
              <a:ext cx="1217" cy="769"/>
              <a:chOff x="-427" y="1737"/>
              <a:chExt cx="1217" cy="769"/>
            </a:xfrm>
          </p:grpSpPr>
          <p:sp>
            <p:nvSpPr>
              <p:cNvPr id="23686" name="Rectangle 121"/>
              <p:cNvSpPr>
                <a:spLocks noChangeArrowheads="1"/>
              </p:cNvSpPr>
              <p:nvPr/>
            </p:nvSpPr>
            <p:spPr bwMode="auto">
              <a:xfrm>
                <a:off x="-338" y="1923"/>
                <a:ext cx="1128" cy="583"/>
              </a:xfrm>
              <a:prstGeom prst="rect">
                <a:avLst/>
              </a:prstGeom>
              <a:solidFill>
                <a:srgbClr val="DDDDD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3687" name="Line 7"/>
              <p:cNvSpPr>
                <a:spLocks noChangeShapeType="1"/>
              </p:cNvSpPr>
              <p:nvPr/>
            </p:nvSpPr>
            <p:spPr bwMode="auto">
              <a:xfrm flipV="1">
                <a:off x="-150" y="2270"/>
                <a:ext cx="230" cy="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en-US"/>
              </a:p>
            </p:txBody>
          </p:sp>
          <p:grpSp>
            <p:nvGrpSpPr>
              <p:cNvPr id="23688" name="Group 123"/>
              <p:cNvGrpSpPr>
                <a:grpSpLocks/>
              </p:cNvGrpSpPr>
              <p:nvPr/>
            </p:nvGrpSpPr>
            <p:grpSpPr bwMode="auto">
              <a:xfrm>
                <a:off x="68" y="2192"/>
                <a:ext cx="387" cy="139"/>
                <a:chOff x="322" y="890"/>
                <a:chExt cx="872" cy="339"/>
              </a:xfrm>
            </p:grpSpPr>
            <p:sp>
              <p:nvSpPr>
                <p:cNvPr id="23694" name="Rectangle 124"/>
                <p:cNvSpPr>
                  <a:spLocks noChangeArrowheads="1"/>
                </p:cNvSpPr>
                <p:nvPr/>
              </p:nvSpPr>
              <p:spPr bwMode="auto">
                <a:xfrm>
                  <a:off x="320" y="1000"/>
                  <a:ext cx="871" cy="229"/>
                </a:xfrm>
                <a:prstGeom prst="rect">
                  <a:avLst/>
                </a:pr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3695" name="Rectangle 125"/>
                <p:cNvSpPr>
                  <a:spLocks noChangeArrowheads="1"/>
                </p:cNvSpPr>
                <p:nvPr/>
              </p:nvSpPr>
              <p:spPr bwMode="auto">
                <a:xfrm>
                  <a:off x="392" y="1074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3696" name="Rectangle 126"/>
                <p:cNvSpPr>
                  <a:spLocks noChangeArrowheads="1"/>
                </p:cNvSpPr>
                <p:nvPr/>
              </p:nvSpPr>
              <p:spPr bwMode="auto">
                <a:xfrm>
                  <a:off x="464" y="1074"/>
                  <a:ext cx="54" cy="56"/>
                </a:xfrm>
                <a:prstGeom prst="rect">
                  <a:avLst/>
                </a:prstGeom>
                <a:solidFill>
                  <a:srgbClr val="33CC33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3697" name="Rectangle 127"/>
                <p:cNvSpPr>
                  <a:spLocks noChangeArrowheads="1"/>
                </p:cNvSpPr>
                <p:nvPr/>
              </p:nvSpPr>
              <p:spPr bwMode="auto">
                <a:xfrm>
                  <a:off x="536" y="1068"/>
                  <a:ext cx="60" cy="56"/>
                </a:xfrm>
                <a:prstGeom prst="rect">
                  <a:avLst/>
                </a:prstGeom>
                <a:solidFill>
                  <a:srgbClr val="FF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3698" name="Rectangle 128"/>
                <p:cNvSpPr>
                  <a:spLocks noChangeArrowheads="1"/>
                </p:cNvSpPr>
                <p:nvPr/>
              </p:nvSpPr>
              <p:spPr bwMode="auto">
                <a:xfrm>
                  <a:off x="615" y="1068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3699" name="AutoShape 129"/>
                <p:cNvSpPr>
                  <a:spLocks noChangeArrowheads="1"/>
                </p:cNvSpPr>
                <p:nvPr/>
              </p:nvSpPr>
              <p:spPr bwMode="auto">
                <a:xfrm rot="10800000" flipH="1">
                  <a:off x="322" y="890"/>
                  <a:ext cx="859" cy="11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01 w 21600"/>
                    <a:gd name="T13" fmla="*/ 4516 h 21600"/>
                    <a:gd name="T14" fmla="*/ 17099 w 21600"/>
                    <a:gd name="T15" fmla="*/ 17084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pic>
            <p:nvPicPr>
              <p:cNvPr id="23689" name="Picture 130" descr="desktop_computer_stylized_small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-427" y="2049"/>
                <a:ext cx="447" cy="41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3690" name="Rectangle 131"/>
              <p:cNvSpPr>
                <a:spLocks noChangeArrowheads="1"/>
              </p:cNvSpPr>
              <p:nvPr/>
            </p:nvSpPr>
            <p:spPr bwMode="auto">
              <a:xfrm>
                <a:off x="528" y="2232"/>
                <a:ext cx="104" cy="91"/>
              </a:xfrm>
              <a:prstGeom prst="rect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3691" name="Freeform 132"/>
              <p:cNvSpPr>
                <a:spLocks/>
              </p:cNvSpPr>
              <p:nvPr/>
            </p:nvSpPr>
            <p:spPr bwMode="auto">
              <a:xfrm>
                <a:off x="282" y="1951"/>
                <a:ext cx="302" cy="274"/>
              </a:xfrm>
              <a:custGeom>
                <a:avLst/>
                <a:gdLst>
                  <a:gd name="T0" fmla="*/ 2 w 381"/>
                  <a:gd name="T1" fmla="*/ 274 h 274"/>
                  <a:gd name="T2" fmla="*/ 2 w 381"/>
                  <a:gd name="T3" fmla="*/ 130 h 274"/>
                  <a:gd name="T4" fmla="*/ 0 w 381"/>
                  <a:gd name="T5" fmla="*/ 0 h 274"/>
                  <a:gd name="T6" fmla="*/ 0 60000 65536"/>
                  <a:gd name="T7" fmla="*/ 0 60000 65536"/>
                  <a:gd name="T8" fmla="*/ 0 60000 65536"/>
                  <a:gd name="T9" fmla="*/ 0 w 381"/>
                  <a:gd name="T10" fmla="*/ 0 h 274"/>
                  <a:gd name="T11" fmla="*/ 381 w 381"/>
                  <a:gd name="T12" fmla="*/ 274 h 27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81" h="274">
                    <a:moveTo>
                      <a:pt x="381" y="274"/>
                    </a:moveTo>
                    <a:lnTo>
                      <a:pt x="381" y="130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692" name="Line 133"/>
              <p:cNvSpPr>
                <a:spLocks noChangeShapeType="1"/>
              </p:cNvSpPr>
              <p:nvPr/>
            </p:nvSpPr>
            <p:spPr bwMode="auto">
              <a:xfrm flipH="1">
                <a:off x="470" y="2270"/>
                <a:ext cx="15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pic>
            <p:nvPicPr>
              <p:cNvPr id="23693" name="Picture 134" descr="tv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2" y="1737"/>
                <a:ext cx="476" cy="4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</p:grpSp>
      <p:grpSp>
        <p:nvGrpSpPr>
          <p:cNvPr id="23568" name="Group 135"/>
          <p:cNvGrpSpPr>
            <a:grpSpLocks/>
          </p:cNvGrpSpPr>
          <p:nvPr/>
        </p:nvGrpSpPr>
        <p:grpSpPr bwMode="auto">
          <a:xfrm>
            <a:off x="2763838" y="2309813"/>
            <a:ext cx="850900" cy="527050"/>
            <a:chOff x="-490" y="1664"/>
            <a:chExt cx="1429" cy="842"/>
          </a:xfrm>
        </p:grpSpPr>
        <p:sp>
          <p:nvSpPr>
            <p:cNvPr id="23668" name="AutoShape 136"/>
            <p:cNvSpPr>
              <a:spLocks noChangeArrowheads="1"/>
            </p:cNvSpPr>
            <p:nvPr/>
          </p:nvSpPr>
          <p:spPr bwMode="auto">
            <a:xfrm>
              <a:off x="-490" y="1664"/>
              <a:ext cx="1429" cy="294"/>
            </a:xfrm>
            <a:prstGeom prst="triangle">
              <a:avLst>
                <a:gd name="adj" fmla="val 50000"/>
              </a:avLst>
            </a:prstGeom>
            <a:solidFill>
              <a:srgbClr val="DDDDDD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23669" name="Group 137"/>
            <p:cNvGrpSpPr>
              <a:grpSpLocks/>
            </p:cNvGrpSpPr>
            <p:nvPr/>
          </p:nvGrpSpPr>
          <p:grpSpPr bwMode="auto">
            <a:xfrm>
              <a:off x="-427" y="1737"/>
              <a:ext cx="1217" cy="769"/>
              <a:chOff x="-427" y="1737"/>
              <a:chExt cx="1217" cy="769"/>
            </a:xfrm>
          </p:grpSpPr>
          <p:sp>
            <p:nvSpPr>
              <p:cNvPr id="23670" name="Rectangle 138"/>
              <p:cNvSpPr>
                <a:spLocks noChangeArrowheads="1"/>
              </p:cNvSpPr>
              <p:nvPr/>
            </p:nvSpPr>
            <p:spPr bwMode="auto">
              <a:xfrm>
                <a:off x="-338" y="1923"/>
                <a:ext cx="1128" cy="583"/>
              </a:xfrm>
              <a:prstGeom prst="rect">
                <a:avLst/>
              </a:prstGeom>
              <a:solidFill>
                <a:srgbClr val="DDDDD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3671" name="Line 7"/>
              <p:cNvSpPr>
                <a:spLocks noChangeShapeType="1"/>
              </p:cNvSpPr>
              <p:nvPr/>
            </p:nvSpPr>
            <p:spPr bwMode="auto">
              <a:xfrm flipV="1">
                <a:off x="-150" y="2270"/>
                <a:ext cx="230" cy="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en-US"/>
              </a:p>
            </p:txBody>
          </p:sp>
          <p:grpSp>
            <p:nvGrpSpPr>
              <p:cNvPr id="23672" name="Group 140"/>
              <p:cNvGrpSpPr>
                <a:grpSpLocks/>
              </p:cNvGrpSpPr>
              <p:nvPr/>
            </p:nvGrpSpPr>
            <p:grpSpPr bwMode="auto">
              <a:xfrm>
                <a:off x="68" y="2192"/>
                <a:ext cx="387" cy="139"/>
                <a:chOff x="322" y="890"/>
                <a:chExt cx="872" cy="339"/>
              </a:xfrm>
            </p:grpSpPr>
            <p:sp>
              <p:nvSpPr>
                <p:cNvPr id="23678" name="Rectangle 141"/>
                <p:cNvSpPr>
                  <a:spLocks noChangeArrowheads="1"/>
                </p:cNvSpPr>
                <p:nvPr/>
              </p:nvSpPr>
              <p:spPr bwMode="auto">
                <a:xfrm>
                  <a:off x="320" y="1000"/>
                  <a:ext cx="871" cy="229"/>
                </a:xfrm>
                <a:prstGeom prst="rect">
                  <a:avLst/>
                </a:pr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3679" name="Rectangle 142"/>
                <p:cNvSpPr>
                  <a:spLocks noChangeArrowheads="1"/>
                </p:cNvSpPr>
                <p:nvPr/>
              </p:nvSpPr>
              <p:spPr bwMode="auto">
                <a:xfrm>
                  <a:off x="392" y="1074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3680" name="Rectangle 143"/>
                <p:cNvSpPr>
                  <a:spLocks noChangeArrowheads="1"/>
                </p:cNvSpPr>
                <p:nvPr/>
              </p:nvSpPr>
              <p:spPr bwMode="auto">
                <a:xfrm>
                  <a:off x="464" y="1074"/>
                  <a:ext cx="54" cy="56"/>
                </a:xfrm>
                <a:prstGeom prst="rect">
                  <a:avLst/>
                </a:prstGeom>
                <a:solidFill>
                  <a:srgbClr val="33CC33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3681" name="Rectangle 144"/>
                <p:cNvSpPr>
                  <a:spLocks noChangeArrowheads="1"/>
                </p:cNvSpPr>
                <p:nvPr/>
              </p:nvSpPr>
              <p:spPr bwMode="auto">
                <a:xfrm>
                  <a:off x="536" y="1068"/>
                  <a:ext cx="60" cy="56"/>
                </a:xfrm>
                <a:prstGeom prst="rect">
                  <a:avLst/>
                </a:prstGeom>
                <a:solidFill>
                  <a:srgbClr val="FF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3682" name="Rectangle 145"/>
                <p:cNvSpPr>
                  <a:spLocks noChangeArrowheads="1"/>
                </p:cNvSpPr>
                <p:nvPr/>
              </p:nvSpPr>
              <p:spPr bwMode="auto">
                <a:xfrm>
                  <a:off x="615" y="1068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3683" name="AutoShape 146"/>
                <p:cNvSpPr>
                  <a:spLocks noChangeArrowheads="1"/>
                </p:cNvSpPr>
                <p:nvPr/>
              </p:nvSpPr>
              <p:spPr bwMode="auto">
                <a:xfrm rot="10800000" flipH="1">
                  <a:off x="322" y="890"/>
                  <a:ext cx="859" cy="11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01 w 21600"/>
                    <a:gd name="T13" fmla="*/ 4516 h 21600"/>
                    <a:gd name="T14" fmla="*/ 17099 w 21600"/>
                    <a:gd name="T15" fmla="*/ 17084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pic>
            <p:nvPicPr>
              <p:cNvPr id="23673" name="Picture 147" descr="desktop_computer_stylized_small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-427" y="2049"/>
                <a:ext cx="447" cy="41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3674" name="Rectangle 148"/>
              <p:cNvSpPr>
                <a:spLocks noChangeArrowheads="1"/>
              </p:cNvSpPr>
              <p:nvPr/>
            </p:nvSpPr>
            <p:spPr bwMode="auto">
              <a:xfrm>
                <a:off x="528" y="2232"/>
                <a:ext cx="104" cy="91"/>
              </a:xfrm>
              <a:prstGeom prst="rect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3675" name="Freeform 149"/>
              <p:cNvSpPr>
                <a:spLocks/>
              </p:cNvSpPr>
              <p:nvPr/>
            </p:nvSpPr>
            <p:spPr bwMode="auto">
              <a:xfrm>
                <a:off x="282" y="1951"/>
                <a:ext cx="302" cy="274"/>
              </a:xfrm>
              <a:custGeom>
                <a:avLst/>
                <a:gdLst>
                  <a:gd name="T0" fmla="*/ 2 w 381"/>
                  <a:gd name="T1" fmla="*/ 274 h 274"/>
                  <a:gd name="T2" fmla="*/ 2 w 381"/>
                  <a:gd name="T3" fmla="*/ 130 h 274"/>
                  <a:gd name="T4" fmla="*/ 0 w 381"/>
                  <a:gd name="T5" fmla="*/ 0 h 274"/>
                  <a:gd name="T6" fmla="*/ 0 60000 65536"/>
                  <a:gd name="T7" fmla="*/ 0 60000 65536"/>
                  <a:gd name="T8" fmla="*/ 0 60000 65536"/>
                  <a:gd name="T9" fmla="*/ 0 w 381"/>
                  <a:gd name="T10" fmla="*/ 0 h 274"/>
                  <a:gd name="T11" fmla="*/ 381 w 381"/>
                  <a:gd name="T12" fmla="*/ 274 h 27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81" h="274">
                    <a:moveTo>
                      <a:pt x="381" y="274"/>
                    </a:moveTo>
                    <a:lnTo>
                      <a:pt x="381" y="130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676" name="Line 150"/>
              <p:cNvSpPr>
                <a:spLocks noChangeShapeType="1"/>
              </p:cNvSpPr>
              <p:nvPr/>
            </p:nvSpPr>
            <p:spPr bwMode="auto">
              <a:xfrm flipH="1">
                <a:off x="470" y="2270"/>
                <a:ext cx="15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pic>
            <p:nvPicPr>
              <p:cNvPr id="23677" name="Picture 151" descr="tv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2" y="1737"/>
                <a:ext cx="476" cy="4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</p:grpSp>
      <p:grpSp>
        <p:nvGrpSpPr>
          <p:cNvPr id="23569" name="Group 152"/>
          <p:cNvGrpSpPr>
            <a:grpSpLocks/>
          </p:cNvGrpSpPr>
          <p:nvPr/>
        </p:nvGrpSpPr>
        <p:grpSpPr bwMode="auto">
          <a:xfrm>
            <a:off x="3630613" y="2319338"/>
            <a:ext cx="850900" cy="527050"/>
            <a:chOff x="-490" y="1664"/>
            <a:chExt cx="1429" cy="842"/>
          </a:xfrm>
        </p:grpSpPr>
        <p:sp>
          <p:nvSpPr>
            <p:cNvPr id="23652" name="AutoShape 153"/>
            <p:cNvSpPr>
              <a:spLocks noChangeArrowheads="1"/>
            </p:cNvSpPr>
            <p:nvPr/>
          </p:nvSpPr>
          <p:spPr bwMode="auto">
            <a:xfrm>
              <a:off x="-490" y="1664"/>
              <a:ext cx="1429" cy="294"/>
            </a:xfrm>
            <a:prstGeom prst="triangle">
              <a:avLst>
                <a:gd name="adj" fmla="val 50000"/>
              </a:avLst>
            </a:prstGeom>
            <a:solidFill>
              <a:srgbClr val="DDDDDD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23653" name="Group 154"/>
            <p:cNvGrpSpPr>
              <a:grpSpLocks/>
            </p:cNvGrpSpPr>
            <p:nvPr/>
          </p:nvGrpSpPr>
          <p:grpSpPr bwMode="auto">
            <a:xfrm>
              <a:off x="-427" y="1737"/>
              <a:ext cx="1217" cy="769"/>
              <a:chOff x="-427" y="1737"/>
              <a:chExt cx="1217" cy="769"/>
            </a:xfrm>
          </p:grpSpPr>
          <p:sp>
            <p:nvSpPr>
              <p:cNvPr id="23654" name="Rectangle 155"/>
              <p:cNvSpPr>
                <a:spLocks noChangeArrowheads="1"/>
              </p:cNvSpPr>
              <p:nvPr/>
            </p:nvSpPr>
            <p:spPr bwMode="auto">
              <a:xfrm>
                <a:off x="-338" y="1923"/>
                <a:ext cx="1128" cy="583"/>
              </a:xfrm>
              <a:prstGeom prst="rect">
                <a:avLst/>
              </a:prstGeom>
              <a:solidFill>
                <a:srgbClr val="DDDDD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3655" name="Line 7"/>
              <p:cNvSpPr>
                <a:spLocks noChangeShapeType="1"/>
              </p:cNvSpPr>
              <p:nvPr/>
            </p:nvSpPr>
            <p:spPr bwMode="auto">
              <a:xfrm flipV="1">
                <a:off x="-150" y="2270"/>
                <a:ext cx="230" cy="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en-US"/>
              </a:p>
            </p:txBody>
          </p:sp>
          <p:grpSp>
            <p:nvGrpSpPr>
              <p:cNvPr id="23656" name="Group 157"/>
              <p:cNvGrpSpPr>
                <a:grpSpLocks/>
              </p:cNvGrpSpPr>
              <p:nvPr/>
            </p:nvGrpSpPr>
            <p:grpSpPr bwMode="auto">
              <a:xfrm>
                <a:off x="68" y="2192"/>
                <a:ext cx="387" cy="139"/>
                <a:chOff x="322" y="890"/>
                <a:chExt cx="872" cy="339"/>
              </a:xfrm>
            </p:grpSpPr>
            <p:sp>
              <p:nvSpPr>
                <p:cNvPr id="23662" name="Rectangle 158"/>
                <p:cNvSpPr>
                  <a:spLocks noChangeArrowheads="1"/>
                </p:cNvSpPr>
                <p:nvPr/>
              </p:nvSpPr>
              <p:spPr bwMode="auto">
                <a:xfrm>
                  <a:off x="320" y="1000"/>
                  <a:ext cx="871" cy="229"/>
                </a:xfrm>
                <a:prstGeom prst="rect">
                  <a:avLst/>
                </a:pr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3663" name="Rectangle 159"/>
                <p:cNvSpPr>
                  <a:spLocks noChangeArrowheads="1"/>
                </p:cNvSpPr>
                <p:nvPr/>
              </p:nvSpPr>
              <p:spPr bwMode="auto">
                <a:xfrm>
                  <a:off x="392" y="1074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3664" name="Rectangle 160"/>
                <p:cNvSpPr>
                  <a:spLocks noChangeArrowheads="1"/>
                </p:cNvSpPr>
                <p:nvPr/>
              </p:nvSpPr>
              <p:spPr bwMode="auto">
                <a:xfrm>
                  <a:off x="464" y="1074"/>
                  <a:ext cx="54" cy="56"/>
                </a:xfrm>
                <a:prstGeom prst="rect">
                  <a:avLst/>
                </a:prstGeom>
                <a:solidFill>
                  <a:srgbClr val="33CC33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3665" name="Rectangle 161"/>
                <p:cNvSpPr>
                  <a:spLocks noChangeArrowheads="1"/>
                </p:cNvSpPr>
                <p:nvPr/>
              </p:nvSpPr>
              <p:spPr bwMode="auto">
                <a:xfrm>
                  <a:off x="536" y="1068"/>
                  <a:ext cx="60" cy="56"/>
                </a:xfrm>
                <a:prstGeom prst="rect">
                  <a:avLst/>
                </a:prstGeom>
                <a:solidFill>
                  <a:srgbClr val="FF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3666" name="Rectangle 162"/>
                <p:cNvSpPr>
                  <a:spLocks noChangeArrowheads="1"/>
                </p:cNvSpPr>
                <p:nvPr/>
              </p:nvSpPr>
              <p:spPr bwMode="auto">
                <a:xfrm>
                  <a:off x="615" y="1068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3667" name="AutoShape 163"/>
                <p:cNvSpPr>
                  <a:spLocks noChangeArrowheads="1"/>
                </p:cNvSpPr>
                <p:nvPr/>
              </p:nvSpPr>
              <p:spPr bwMode="auto">
                <a:xfrm rot="10800000" flipH="1">
                  <a:off x="322" y="890"/>
                  <a:ext cx="859" cy="11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01 w 21600"/>
                    <a:gd name="T13" fmla="*/ 4516 h 21600"/>
                    <a:gd name="T14" fmla="*/ 17099 w 21600"/>
                    <a:gd name="T15" fmla="*/ 17084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pic>
            <p:nvPicPr>
              <p:cNvPr id="23657" name="Picture 164" descr="desktop_computer_stylized_small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-427" y="2049"/>
                <a:ext cx="447" cy="41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3658" name="Rectangle 165"/>
              <p:cNvSpPr>
                <a:spLocks noChangeArrowheads="1"/>
              </p:cNvSpPr>
              <p:nvPr/>
            </p:nvSpPr>
            <p:spPr bwMode="auto">
              <a:xfrm>
                <a:off x="528" y="2232"/>
                <a:ext cx="104" cy="91"/>
              </a:xfrm>
              <a:prstGeom prst="rect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3659" name="Freeform 166"/>
              <p:cNvSpPr>
                <a:spLocks/>
              </p:cNvSpPr>
              <p:nvPr/>
            </p:nvSpPr>
            <p:spPr bwMode="auto">
              <a:xfrm>
                <a:off x="282" y="1951"/>
                <a:ext cx="302" cy="274"/>
              </a:xfrm>
              <a:custGeom>
                <a:avLst/>
                <a:gdLst>
                  <a:gd name="T0" fmla="*/ 2 w 381"/>
                  <a:gd name="T1" fmla="*/ 274 h 274"/>
                  <a:gd name="T2" fmla="*/ 2 w 381"/>
                  <a:gd name="T3" fmla="*/ 130 h 274"/>
                  <a:gd name="T4" fmla="*/ 0 w 381"/>
                  <a:gd name="T5" fmla="*/ 0 h 274"/>
                  <a:gd name="T6" fmla="*/ 0 60000 65536"/>
                  <a:gd name="T7" fmla="*/ 0 60000 65536"/>
                  <a:gd name="T8" fmla="*/ 0 60000 65536"/>
                  <a:gd name="T9" fmla="*/ 0 w 381"/>
                  <a:gd name="T10" fmla="*/ 0 h 274"/>
                  <a:gd name="T11" fmla="*/ 381 w 381"/>
                  <a:gd name="T12" fmla="*/ 274 h 27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81" h="274">
                    <a:moveTo>
                      <a:pt x="381" y="274"/>
                    </a:moveTo>
                    <a:lnTo>
                      <a:pt x="381" y="130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660" name="Line 167"/>
              <p:cNvSpPr>
                <a:spLocks noChangeShapeType="1"/>
              </p:cNvSpPr>
              <p:nvPr/>
            </p:nvSpPr>
            <p:spPr bwMode="auto">
              <a:xfrm flipH="1">
                <a:off x="470" y="2270"/>
                <a:ext cx="15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pic>
            <p:nvPicPr>
              <p:cNvPr id="23661" name="Picture 168" descr="tv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2" y="1737"/>
                <a:ext cx="476" cy="4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</p:grpSp>
      <p:sp>
        <p:nvSpPr>
          <p:cNvPr id="23570" name="Line 169"/>
          <p:cNvSpPr>
            <a:spLocks noChangeShapeType="1"/>
          </p:cNvSpPr>
          <p:nvPr/>
        </p:nvSpPr>
        <p:spPr bwMode="auto">
          <a:xfrm>
            <a:off x="2217738" y="2212975"/>
            <a:ext cx="3690937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grpSp>
        <p:nvGrpSpPr>
          <p:cNvPr id="23571" name="Group 170"/>
          <p:cNvGrpSpPr>
            <a:grpSpLocks/>
          </p:cNvGrpSpPr>
          <p:nvPr/>
        </p:nvGrpSpPr>
        <p:grpSpPr bwMode="auto">
          <a:xfrm>
            <a:off x="4719638" y="1471613"/>
            <a:ext cx="850900" cy="527050"/>
            <a:chOff x="-490" y="1664"/>
            <a:chExt cx="1429" cy="842"/>
          </a:xfrm>
        </p:grpSpPr>
        <p:sp>
          <p:nvSpPr>
            <p:cNvPr id="23636" name="AutoShape 171"/>
            <p:cNvSpPr>
              <a:spLocks noChangeArrowheads="1"/>
            </p:cNvSpPr>
            <p:nvPr/>
          </p:nvSpPr>
          <p:spPr bwMode="auto">
            <a:xfrm>
              <a:off x="-490" y="1664"/>
              <a:ext cx="1429" cy="294"/>
            </a:xfrm>
            <a:prstGeom prst="triangle">
              <a:avLst>
                <a:gd name="adj" fmla="val 50000"/>
              </a:avLst>
            </a:prstGeom>
            <a:solidFill>
              <a:srgbClr val="DDDDDD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23637" name="Group 172"/>
            <p:cNvGrpSpPr>
              <a:grpSpLocks/>
            </p:cNvGrpSpPr>
            <p:nvPr/>
          </p:nvGrpSpPr>
          <p:grpSpPr bwMode="auto">
            <a:xfrm>
              <a:off x="-427" y="1737"/>
              <a:ext cx="1217" cy="769"/>
              <a:chOff x="-427" y="1737"/>
              <a:chExt cx="1217" cy="769"/>
            </a:xfrm>
          </p:grpSpPr>
          <p:sp>
            <p:nvSpPr>
              <p:cNvPr id="23638" name="Rectangle 173"/>
              <p:cNvSpPr>
                <a:spLocks noChangeArrowheads="1"/>
              </p:cNvSpPr>
              <p:nvPr/>
            </p:nvSpPr>
            <p:spPr bwMode="auto">
              <a:xfrm>
                <a:off x="-338" y="1923"/>
                <a:ext cx="1128" cy="583"/>
              </a:xfrm>
              <a:prstGeom prst="rect">
                <a:avLst/>
              </a:prstGeom>
              <a:solidFill>
                <a:srgbClr val="DDDDD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3639" name="Line 7"/>
              <p:cNvSpPr>
                <a:spLocks noChangeShapeType="1"/>
              </p:cNvSpPr>
              <p:nvPr/>
            </p:nvSpPr>
            <p:spPr bwMode="auto">
              <a:xfrm flipV="1">
                <a:off x="-150" y="2270"/>
                <a:ext cx="230" cy="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en-US"/>
              </a:p>
            </p:txBody>
          </p:sp>
          <p:grpSp>
            <p:nvGrpSpPr>
              <p:cNvPr id="23640" name="Group 175"/>
              <p:cNvGrpSpPr>
                <a:grpSpLocks/>
              </p:cNvGrpSpPr>
              <p:nvPr/>
            </p:nvGrpSpPr>
            <p:grpSpPr bwMode="auto">
              <a:xfrm>
                <a:off x="68" y="2192"/>
                <a:ext cx="387" cy="139"/>
                <a:chOff x="322" y="890"/>
                <a:chExt cx="872" cy="339"/>
              </a:xfrm>
            </p:grpSpPr>
            <p:sp>
              <p:nvSpPr>
                <p:cNvPr id="23646" name="Rectangle 176"/>
                <p:cNvSpPr>
                  <a:spLocks noChangeArrowheads="1"/>
                </p:cNvSpPr>
                <p:nvPr/>
              </p:nvSpPr>
              <p:spPr bwMode="auto">
                <a:xfrm>
                  <a:off x="320" y="1000"/>
                  <a:ext cx="871" cy="229"/>
                </a:xfrm>
                <a:prstGeom prst="rect">
                  <a:avLst/>
                </a:pr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3647" name="Rectangle 177"/>
                <p:cNvSpPr>
                  <a:spLocks noChangeArrowheads="1"/>
                </p:cNvSpPr>
                <p:nvPr/>
              </p:nvSpPr>
              <p:spPr bwMode="auto">
                <a:xfrm>
                  <a:off x="392" y="1074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3648" name="Rectangle 178"/>
                <p:cNvSpPr>
                  <a:spLocks noChangeArrowheads="1"/>
                </p:cNvSpPr>
                <p:nvPr/>
              </p:nvSpPr>
              <p:spPr bwMode="auto">
                <a:xfrm>
                  <a:off x="464" y="1074"/>
                  <a:ext cx="54" cy="56"/>
                </a:xfrm>
                <a:prstGeom prst="rect">
                  <a:avLst/>
                </a:prstGeom>
                <a:solidFill>
                  <a:srgbClr val="33CC33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3649" name="Rectangle 179"/>
                <p:cNvSpPr>
                  <a:spLocks noChangeArrowheads="1"/>
                </p:cNvSpPr>
                <p:nvPr/>
              </p:nvSpPr>
              <p:spPr bwMode="auto">
                <a:xfrm>
                  <a:off x="536" y="1068"/>
                  <a:ext cx="60" cy="56"/>
                </a:xfrm>
                <a:prstGeom prst="rect">
                  <a:avLst/>
                </a:prstGeom>
                <a:solidFill>
                  <a:srgbClr val="FF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3650" name="Rectangle 180"/>
                <p:cNvSpPr>
                  <a:spLocks noChangeArrowheads="1"/>
                </p:cNvSpPr>
                <p:nvPr/>
              </p:nvSpPr>
              <p:spPr bwMode="auto">
                <a:xfrm>
                  <a:off x="615" y="1068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3651" name="AutoShape 181"/>
                <p:cNvSpPr>
                  <a:spLocks noChangeArrowheads="1"/>
                </p:cNvSpPr>
                <p:nvPr/>
              </p:nvSpPr>
              <p:spPr bwMode="auto">
                <a:xfrm rot="10800000" flipH="1">
                  <a:off x="322" y="890"/>
                  <a:ext cx="859" cy="11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01 w 21600"/>
                    <a:gd name="T13" fmla="*/ 4516 h 21600"/>
                    <a:gd name="T14" fmla="*/ 17099 w 21600"/>
                    <a:gd name="T15" fmla="*/ 17084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pic>
            <p:nvPicPr>
              <p:cNvPr id="23641" name="Picture 182" descr="desktop_computer_stylized_small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-427" y="2049"/>
                <a:ext cx="447" cy="41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3642" name="Rectangle 183"/>
              <p:cNvSpPr>
                <a:spLocks noChangeArrowheads="1"/>
              </p:cNvSpPr>
              <p:nvPr/>
            </p:nvSpPr>
            <p:spPr bwMode="auto">
              <a:xfrm>
                <a:off x="528" y="2232"/>
                <a:ext cx="104" cy="91"/>
              </a:xfrm>
              <a:prstGeom prst="rect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3643" name="Freeform 184"/>
              <p:cNvSpPr>
                <a:spLocks/>
              </p:cNvSpPr>
              <p:nvPr/>
            </p:nvSpPr>
            <p:spPr bwMode="auto">
              <a:xfrm>
                <a:off x="282" y="1951"/>
                <a:ext cx="302" cy="274"/>
              </a:xfrm>
              <a:custGeom>
                <a:avLst/>
                <a:gdLst>
                  <a:gd name="T0" fmla="*/ 2 w 381"/>
                  <a:gd name="T1" fmla="*/ 274 h 274"/>
                  <a:gd name="T2" fmla="*/ 2 w 381"/>
                  <a:gd name="T3" fmla="*/ 130 h 274"/>
                  <a:gd name="T4" fmla="*/ 0 w 381"/>
                  <a:gd name="T5" fmla="*/ 0 h 274"/>
                  <a:gd name="T6" fmla="*/ 0 60000 65536"/>
                  <a:gd name="T7" fmla="*/ 0 60000 65536"/>
                  <a:gd name="T8" fmla="*/ 0 60000 65536"/>
                  <a:gd name="T9" fmla="*/ 0 w 381"/>
                  <a:gd name="T10" fmla="*/ 0 h 274"/>
                  <a:gd name="T11" fmla="*/ 381 w 381"/>
                  <a:gd name="T12" fmla="*/ 274 h 27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81" h="274">
                    <a:moveTo>
                      <a:pt x="381" y="274"/>
                    </a:moveTo>
                    <a:lnTo>
                      <a:pt x="381" y="130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644" name="Line 185"/>
              <p:cNvSpPr>
                <a:spLocks noChangeShapeType="1"/>
              </p:cNvSpPr>
              <p:nvPr/>
            </p:nvSpPr>
            <p:spPr bwMode="auto">
              <a:xfrm flipH="1">
                <a:off x="470" y="2270"/>
                <a:ext cx="15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pic>
            <p:nvPicPr>
              <p:cNvPr id="23645" name="Picture 186" descr="tv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2" y="1737"/>
                <a:ext cx="476" cy="4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</p:grpSp>
      <p:sp>
        <p:nvSpPr>
          <p:cNvPr id="23572" name="Text Box 204"/>
          <p:cNvSpPr txBox="1">
            <a:spLocks noChangeArrowheads="1"/>
          </p:cNvSpPr>
          <p:nvPr/>
        </p:nvSpPr>
        <p:spPr bwMode="auto">
          <a:xfrm>
            <a:off x="4330700" y="1541463"/>
            <a:ext cx="4889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rgbClr val="969696"/>
                </a:solidFill>
                <a:latin typeface="Times New Roman" pitchFamily="18" charset="0"/>
              </a:rPr>
              <a:t>…</a:t>
            </a:r>
          </a:p>
        </p:txBody>
      </p:sp>
      <p:sp>
        <p:nvSpPr>
          <p:cNvPr id="23573" name="Line 205"/>
          <p:cNvSpPr>
            <a:spLocks noChangeShapeType="1"/>
          </p:cNvSpPr>
          <p:nvPr/>
        </p:nvSpPr>
        <p:spPr bwMode="auto">
          <a:xfrm flipH="1">
            <a:off x="3311525" y="1882775"/>
            <a:ext cx="3175" cy="3333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74" name="Line 206"/>
          <p:cNvSpPr>
            <a:spLocks noChangeShapeType="1"/>
          </p:cNvSpPr>
          <p:nvPr/>
        </p:nvSpPr>
        <p:spPr bwMode="auto">
          <a:xfrm flipH="1">
            <a:off x="4216400" y="1882775"/>
            <a:ext cx="3175" cy="3333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75" name="Line 207"/>
          <p:cNvSpPr>
            <a:spLocks noChangeShapeType="1"/>
          </p:cNvSpPr>
          <p:nvPr/>
        </p:nvSpPr>
        <p:spPr bwMode="auto">
          <a:xfrm flipH="1">
            <a:off x="5353050" y="1882775"/>
            <a:ext cx="3175" cy="3333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76" name="Freeform 208"/>
          <p:cNvSpPr>
            <a:spLocks/>
          </p:cNvSpPr>
          <p:nvPr/>
        </p:nvSpPr>
        <p:spPr bwMode="auto">
          <a:xfrm>
            <a:off x="4302125" y="2219325"/>
            <a:ext cx="127000" cy="476250"/>
          </a:xfrm>
          <a:custGeom>
            <a:avLst/>
            <a:gdLst>
              <a:gd name="T0" fmla="*/ 0 w 80"/>
              <a:gd name="T1" fmla="*/ 2147483647 h 300"/>
              <a:gd name="T2" fmla="*/ 2147483647 w 80"/>
              <a:gd name="T3" fmla="*/ 2147483647 h 300"/>
              <a:gd name="T4" fmla="*/ 2147483647 w 80"/>
              <a:gd name="T5" fmla="*/ 0 h 300"/>
              <a:gd name="T6" fmla="*/ 0 60000 65536"/>
              <a:gd name="T7" fmla="*/ 0 60000 65536"/>
              <a:gd name="T8" fmla="*/ 0 60000 65536"/>
              <a:gd name="T9" fmla="*/ 0 w 80"/>
              <a:gd name="T10" fmla="*/ 0 h 300"/>
              <a:gd name="T11" fmla="*/ 80 w 80"/>
              <a:gd name="T12" fmla="*/ 300 h 3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80" h="300">
                <a:moveTo>
                  <a:pt x="0" y="300"/>
                </a:moveTo>
                <a:lnTo>
                  <a:pt x="80" y="300"/>
                </a:lnTo>
                <a:lnTo>
                  <a:pt x="80" y="0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77" name="Freeform 209"/>
          <p:cNvSpPr>
            <a:spLocks/>
          </p:cNvSpPr>
          <p:nvPr/>
        </p:nvSpPr>
        <p:spPr bwMode="auto">
          <a:xfrm>
            <a:off x="3435350" y="2212975"/>
            <a:ext cx="127000" cy="476250"/>
          </a:xfrm>
          <a:custGeom>
            <a:avLst/>
            <a:gdLst>
              <a:gd name="T0" fmla="*/ 0 w 80"/>
              <a:gd name="T1" fmla="*/ 2147483647 h 300"/>
              <a:gd name="T2" fmla="*/ 2147483647 w 80"/>
              <a:gd name="T3" fmla="*/ 2147483647 h 300"/>
              <a:gd name="T4" fmla="*/ 2147483647 w 80"/>
              <a:gd name="T5" fmla="*/ 0 h 300"/>
              <a:gd name="T6" fmla="*/ 0 60000 65536"/>
              <a:gd name="T7" fmla="*/ 0 60000 65536"/>
              <a:gd name="T8" fmla="*/ 0 60000 65536"/>
              <a:gd name="T9" fmla="*/ 0 w 80"/>
              <a:gd name="T10" fmla="*/ 0 h 300"/>
              <a:gd name="T11" fmla="*/ 80 w 80"/>
              <a:gd name="T12" fmla="*/ 300 h 3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80" h="300">
                <a:moveTo>
                  <a:pt x="0" y="300"/>
                </a:moveTo>
                <a:lnTo>
                  <a:pt x="80" y="300"/>
                </a:lnTo>
                <a:lnTo>
                  <a:pt x="80" y="0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78" name="Rectangle 44"/>
          <p:cNvSpPr>
            <a:spLocks noChangeArrowheads="1"/>
          </p:cNvSpPr>
          <p:nvPr/>
        </p:nvSpPr>
        <p:spPr bwMode="auto">
          <a:xfrm>
            <a:off x="5646738" y="1787525"/>
            <a:ext cx="955675" cy="700088"/>
          </a:xfrm>
          <a:prstGeom prst="rect">
            <a:avLst/>
          </a:prstGeom>
          <a:noFill/>
          <a:ln w="9525">
            <a:solidFill>
              <a:schemeClr val="tx1"/>
            </a:solidFill>
            <a:prstDash val="dashDot"/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Times New Roman" pitchFamily="18" charset="0"/>
            </a:endParaRPr>
          </a:p>
        </p:txBody>
      </p:sp>
      <p:sp>
        <p:nvSpPr>
          <p:cNvPr id="23579" name="Text Box 45"/>
          <p:cNvSpPr txBox="1">
            <a:spLocks noChangeArrowheads="1"/>
          </p:cNvSpPr>
          <p:nvPr/>
        </p:nvSpPr>
        <p:spPr bwMode="auto">
          <a:xfrm>
            <a:off x="5157788" y="1250950"/>
            <a:ext cx="1925637" cy="287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600"/>
              <a:t>cable headend</a:t>
            </a:r>
          </a:p>
        </p:txBody>
      </p:sp>
      <p:sp>
        <p:nvSpPr>
          <p:cNvPr id="23580" name="Freeform 216"/>
          <p:cNvSpPr>
            <a:spLocks/>
          </p:cNvSpPr>
          <p:nvPr/>
        </p:nvSpPr>
        <p:spPr bwMode="auto">
          <a:xfrm>
            <a:off x="5903913" y="1970088"/>
            <a:ext cx="330200" cy="454025"/>
          </a:xfrm>
          <a:custGeom>
            <a:avLst/>
            <a:gdLst>
              <a:gd name="T0" fmla="*/ 0 w 318"/>
              <a:gd name="T1" fmla="*/ 2147483647 h 412"/>
              <a:gd name="T2" fmla="*/ 2147483647 w 318"/>
              <a:gd name="T3" fmla="*/ 2147483647 h 412"/>
              <a:gd name="T4" fmla="*/ 2147483647 w 318"/>
              <a:gd name="T5" fmla="*/ 0 h 412"/>
              <a:gd name="T6" fmla="*/ 2147483647 w 318"/>
              <a:gd name="T7" fmla="*/ 2147483647 h 412"/>
              <a:gd name="T8" fmla="*/ 2147483647 w 318"/>
              <a:gd name="T9" fmla="*/ 2147483647 h 412"/>
              <a:gd name="T10" fmla="*/ 2147483647 w 318"/>
              <a:gd name="T11" fmla="*/ 2147483647 h 412"/>
              <a:gd name="T12" fmla="*/ 2147483647 w 318"/>
              <a:gd name="T13" fmla="*/ 2147483647 h 412"/>
              <a:gd name="T14" fmla="*/ 2147483647 w 318"/>
              <a:gd name="T15" fmla="*/ 2147483647 h 412"/>
              <a:gd name="T16" fmla="*/ 0 w 318"/>
              <a:gd name="T17" fmla="*/ 2147483647 h 412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318"/>
              <a:gd name="T28" fmla="*/ 0 h 412"/>
              <a:gd name="T29" fmla="*/ 318 w 318"/>
              <a:gd name="T30" fmla="*/ 412 h 412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318" h="412">
                <a:moveTo>
                  <a:pt x="0" y="412"/>
                </a:moveTo>
                <a:lnTo>
                  <a:pt x="3" y="1"/>
                </a:lnTo>
                <a:lnTo>
                  <a:pt x="74" y="0"/>
                </a:lnTo>
                <a:lnTo>
                  <a:pt x="254" y="111"/>
                </a:lnTo>
                <a:lnTo>
                  <a:pt x="318" y="115"/>
                </a:lnTo>
                <a:lnTo>
                  <a:pt x="318" y="308"/>
                </a:lnTo>
                <a:lnTo>
                  <a:pt x="246" y="308"/>
                </a:lnTo>
                <a:lnTo>
                  <a:pt x="74" y="412"/>
                </a:lnTo>
                <a:lnTo>
                  <a:pt x="0" y="412"/>
                </a:lnTo>
                <a:close/>
              </a:path>
            </a:pathLst>
          </a:custGeom>
          <a:gradFill rotWithShape="1">
            <a:gsLst>
              <a:gs pos="0">
                <a:schemeClr val="bg1"/>
              </a:gs>
              <a:gs pos="100000">
                <a:srgbClr val="FFFF99"/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81" name="Freeform 217"/>
          <p:cNvSpPr>
            <a:spLocks/>
          </p:cNvSpPr>
          <p:nvPr/>
        </p:nvSpPr>
        <p:spPr bwMode="auto">
          <a:xfrm>
            <a:off x="5905500" y="1905000"/>
            <a:ext cx="366713" cy="406400"/>
          </a:xfrm>
          <a:custGeom>
            <a:avLst/>
            <a:gdLst>
              <a:gd name="T0" fmla="*/ 0 w 353"/>
              <a:gd name="T1" fmla="*/ 2147483647 h 369"/>
              <a:gd name="T2" fmla="*/ 2147483647 w 353"/>
              <a:gd name="T3" fmla="*/ 0 h 369"/>
              <a:gd name="T4" fmla="*/ 2147483647 w 353"/>
              <a:gd name="T5" fmla="*/ 0 h 369"/>
              <a:gd name="T6" fmla="*/ 2147483647 w 353"/>
              <a:gd name="T7" fmla="*/ 2147483647 h 369"/>
              <a:gd name="T8" fmla="*/ 2147483647 w 353"/>
              <a:gd name="T9" fmla="*/ 2147483647 h 369"/>
              <a:gd name="T10" fmla="*/ 2147483647 w 353"/>
              <a:gd name="T11" fmla="*/ 2147483647 h 369"/>
              <a:gd name="T12" fmla="*/ 2147483647 w 353"/>
              <a:gd name="T13" fmla="*/ 2147483647 h 369"/>
              <a:gd name="T14" fmla="*/ 2147483647 w 353"/>
              <a:gd name="T15" fmla="*/ 2147483647 h 369"/>
              <a:gd name="T16" fmla="*/ 2147483647 w 353"/>
              <a:gd name="T17" fmla="*/ 2147483647 h 369"/>
              <a:gd name="T18" fmla="*/ 2147483647 w 353"/>
              <a:gd name="T19" fmla="*/ 2147483647 h 369"/>
              <a:gd name="T20" fmla="*/ 0 w 353"/>
              <a:gd name="T21" fmla="*/ 2147483647 h 369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353"/>
              <a:gd name="T34" fmla="*/ 0 h 369"/>
              <a:gd name="T35" fmla="*/ 353 w 353"/>
              <a:gd name="T36" fmla="*/ 369 h 369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353" h="369">
                <a:moveTo>
                  <a:pt x="0" y="59"/>
                </a:moveTo>
                <a:lnTo>
                  <a:pt x="32" y="0"/>
                </a:lnTo>
                <a:lnTo>
                  <a:pt x="105" y="0"/>
                </a:lnTo>
                <a:lnTo>
                  <a:pt x="276" y="113"/>
                </a:lnTo>
                <a:lnTo>
                  <a:pt x="353" y="113"/>
                </a:lnTo>
                <a:lnTo>
                  <a:pt x="353" y="315"/>
                </a:lnTo>
                <a:lnTo>
                  <a:pt x="318" y="369"/>
                </a:lnTo>
                <a:lnTo>
                  <a:pt x="315" y="173"/>
                </a:lnTo>
                <a:lnTo>
                  <a:pt x="254" y="173"/>
                </a:lnTo>
                <a:lnTo>
                  <a:pt x="75" y="60"/>
                </a:lnTo>
                <a:lnTo>
                  <a:pt x="0" y="59"/>
                </a:lnTo>
                <a:close/>
              </a:path>
            </a:pathLst>
          </a:cu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82" name="Line 218"/>
          <p:cNvSpPr>
            <a:spLocks noChangeShapeType="1"/>
          </p:cNvSpPr>
          <p:nvPr/>
        </p:nvSpPr>
        <p:spPr bwMode="auto">
          <a:xfrm flipH="1">
            <a:off x="6230938" y="2028825"/>
            <a:ext cx="34925" cy="682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83" name="Line 219"/>
          <p:cNvSpPr>
            <a:spLocks noChangeShapeType="1"/>
          </p:cNvSpPr>
          <p:nvPr/>
        </p:nvSpPr>
        <p:spPr bwMode="auto">
          <a:xfrm>
            <a:off x="5932488" y="2200275"/>
            <a:ext cx="2682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3584" name="Freeform 220"/>
          <p:cNvSpPr>
            <a:spLocks/>
          </p:cNvSpPr>
          <p:nvPr/>
        </p:nvSpPr>
        <p:spPr bwMode="auto">
          <a:xfrm>
            <a:off x="5926138" y="2024063"/>
            <a:ext cx="274637" cy="115887"/>
          </a:xfrm>
          <a:custGeom>
            <a:avLst/>
            <a:gdLst>
              <a:gd name="T0" fmla="*/ 0 w 264"/>
              <a:gd name="T1" fmla="*/ 0 h 105"/>
              <a:gd name="T2" fmla="*/ 2147483647 w 264"/>
              <a:gd name="T3" fmla="*/ 0 h 105"/>
              <a:gd name="T4" fmla="*/ 2147483647 w 264"/>
              <a:gd name="T5" fmla="*/ 2147483647 h 105"/>
              <a:gd name="T6" fmla="*/ 2147483647 w 264"/>
              <a:gd name="T7" fmla="*/ 2147483647 h 105"/>
              <a:gd name="T8" fmla="*/ 0 60000 65536"/>
              <a:gd name="T9" fmla="*/ 0 60000 65536"/>
              <a:gd name="T10" fmla="*/ 0 60000 65536"/>
              <a:gd name="T11" fmla="*/ 0 60000 65536"/>
              <a:gd name="T12" fmla="*/ 0 w 264"/>
              <a:gd name="T13" fmla="*/ 0 h 105"/>
              <a:gd name="T14" fmla="*/ 264 w 264"/>
              <a:gd name="T15" fmla="*/ 105 h 10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64" h="105">
                <a:moveTo>
                  <a:pt x="0" y="0"/>
                </a:moveTo>
                <a:lnTo>
                  <a:pt x="52" y="0"/>
                </a:lnTo>
                <a:lnTo>
                  <a:pt x="207" y="105"/>
                </a:lnTo>
                <a:lnTo>
                  <a:pt x="264" y="105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3585" name="Freeform 221"/>
          <p:cNvSpPr>
            <a:spLocks/>
          </p:cNvSpPr>
          <p:nvPr/>
        </p:nvSpPr>
        <p:spPr bwMode="auto">
          <a:xfrm flipV="1">
            <a:off x="5926138" y="2260600"/>
            <a:ext cx="274637" cy="114300"/>
          </a:xfrm>
          <a:custGeom>
            <a:avLst/>
            <a:gdLst>
              <a:gd name="T0" fmla="*/ 0 w 264"/>
              <a:gd name="T1" fmla="*/ 0 h 105"/>
              <a:gd name="T2" fmla="*/ 2147483647 w 264"/>
              <a:gd name="T3" fmla="*/ 0 h 105"/>
              <a:gd name="T4" fmla="*/ 2147483647 w 264"/>
              <a:gd name="T5" fmla="*/ 2147483647 h 105"/>
              <a:gd name="T6" fmla="*/ 2147483647 w 264"/>
              <a:gd name="T7" fmla="*/ 2147483647 h 105"/>
              <a:gd name="T8" fmla="*/ 0 60000 65536"/>
              <a:gd name="T9" fmla="*/ 0 60000 65536"/>
              <a:gd name="T10" fmla="*/ 0 60000 65536"/>
              <a:gd name="T11" fmla="*/ 0 60000 65536"/>
              <a:gd name="T12" fmla="*/ 0 w 264"/>
              <a:gd name="T13" fmla="*/ 0 h 105"/>
              <a:gd name="T14" fmla="*/ 264 w 264"/>
              <a:gd name="T15" fmla="*/ 105 h 10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64" h="105">
                <a:moveTo>
                  <a:pt x="0" y="0"/>
                </a:moveTo>
                <a:lnTo>
                  <a:pt x="52" y="0"/>
                </a:lnTo>
                <a:lnTo>
                  <a:pt x="207" y="105"/>
                </a:lnTo>
                <a:lnTo>
                  <a:pt x="264" y="105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3586" name="AutoShape 225"/>
          <p:cNvSpPr>
            <a:spLocks noChangeArrowheads="1"/>
          </p:cNvSpPr>
          <p:nvPr/>
        </p:nvSpPr>
        <p:spPr bwMode="auto">
          <a:xfrm>
            <a:off x="5507038" y="1524000"/>
            <a:ext cx="1206500" cy="261938"/>
          </a:xfrm>
          <a:prstGeom prst="triangle">
            <a:avLst>
              <a:gd name="adj" fmla="val 50000"/>
            </a:avLst>
          </a:prstGeom>
          <a:noFill/>
          <a:ln w="9525">
            <a:solidFill>
              <a:schemeClr val="tx1"/>
            </a:solidFill>
            <a:prstDash val="dashDot"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8" name="Group 37"/>
          <p:cNvGrpSpPr>
            <a:grpSpLocks/>
          </p:cNvGrpSpPr>
          <p:nvPr/>
        </p:nvGrpSpPr>
        <p:grpSpPr bwMode="auto">
          <a:xfrm>
            <a:off x="3417888" y="3186113"/>
            <a:ext cx="2043112" cy="958850"/>
            <a:chOff x="2505" y="826"/>
            <a:chExt cx="1287" cy="604"/>
          </a:xfrm>
        </p:grpSpPr>
        <p:sp>
          <p:nvSpPr>
            <p:cNvPr id="23632" name="Line 38"/>
            <p:cNvSpPr>
              <a:spLocks noChangeShapeType="1"/>
            </p:cNvSpPr>
            <p:nvPr/>
          </p:nvSpPr>
          <p:spPr bwMode="auto">
            <a:xfrm flipH="1">
              <a:off x="2505" y="1115"/>
              <a:ext cx="128" cy="29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633" name="Freeform 39"/>
            <p:cNvSpPr>
              <a:spLocks/>
            </p:cNvSpPr>
            <p:nvPr/>
          </p:nvSpPr>
          <p:spPr bwMode="auto">
            <a:xfrm>
              <a:off x="2548" y="826"/>
              <a:ext cx="562" cy="266"/>
            </a:xfrm>
            <a:custGeom>
              <a:avLst/>
              <a:gdLst>
                <a:gd name="T0" fmla="*/ 4 w 562"/>
                <a:gd name="T1" fmla="*/ 264 h 266"/>
                <a:gd name="T2" fmla="*/ 52 w 562"/>
                <a:gd name="T3" fmla="*/ 6 h 266"/>
                <a:gd name="T4" fmla="*/ 108 w 562"/>
                <a:gd name="T5" fmla="*/ 266 h 266"/>
                <a:gd name="T6" fmla="*/ 174 w 562"/>
                <a:gd name="T7" fmla="*/ 0 h 266"/>
                <a:gd name="T8" fmla="*/ 228 w 562"/>
                <a:gd name="T9" fmla="*/ 264 h 266"/>
                <a:gd name="T10" fmla="*/ 288 w 562"/>
                <a:gd name="T11" fmla="*/ 8 h 266"/>
                <a:gd name="T12" fmla="*/ 354 w 562"/>
                <a:gd name="T13" fmla="*/ 266 h 266"/>
                <a:gd name="T14" fmla="*/ 402 w 562"/>
                <a:gd name="T15" fmla="*/ 8 h 266"/>
                <a:gd name="T16" fmla="*/ 464 w 562"/>
                <a:gd name="T17" fmla="*/ 264 h 266"/>
                <a:gd name="T18" fmla="*/ 506 w 562"/>
                <a:gd name="T19" fmla="*/ 6 h 266"/>
                <a:gd name="T20" fmla="*/ 556 w 562"/>
                <a:gd name="T21" fmla="*/ 266 h 26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562"/>
                <a:gd name="T34" fmla="*/ 0 h 266"/>
                <a:gd name="T35" fmla="*/ 562 w 562"/>
                <a:gd name="T36" fmla="*/ 266 h 26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562" h="266">
                  <a:moveTo>
                    <a:pt x="4" y="264"/>
                  </a:moveTo>
                  <a:cubicBezTo>
                    <a:pt x="4" y="212"/>
                    <a:pt x="0" y="4"/>
                    <a:pt x="52" y="6"/>
                  </a:cubicBezTo>
                  <a:cubicBezTo>
                    <a:pt x="106" y="4"/>
                    <a:pt x="58" y="266"/>
                    <a:pt x="108" y="266"/>
                  </a:cubicBezTo>
                  <a:cubicBezTo>
                    <a:pt x="158" y="266"/>
                    <a:pt x="126" y="0"/>
                    <a:pt x="174" y="0"/>
                  </a:cubicBezTo>
                  <a:cubicBezTo>
                    <a:pt x="222" y="0"/>
                    <a:pt x="184" y="266"/>
                    <a:pt x="228" y="264"/>
                  </a:cubicBezTo>
                  <a:cubicBezTo>
                    <a:pt x="272" y="262"/>
                    <a:pt x="244" y="8"/>
                    <a:pt x="288" y="8"/>
                  </a:cubicBezTo>
                  <a:cubicBezTo>
                    <a:pt x="332" y="8"/>
                    <a:pt x="304" y="266"/>
                    <a:pt x="354" y="266"/>
                  </a:cubicBezTo>
                  <a:cubicBezTo>
                    <a:pt x="404" y="266"/>
                    <a:pt x="336" y="8"/>
                    <a:pt x="402" y="8"/>
                  </a:cubicBezTo>
                  <a:cubicBezTo>
                    <a:pt x="468" y="8"/>
                    <a:pt x="416" y="266"/>
                    <a:pt x="464" y="264"/>
                  </a:cubicBezTo>
                  <a:cubicBezTo>
                    <a:pt x="512" y="262"/>
                    <a:pt x="450" y="4"/>
                    <a:pt x="506" y="6"/>
                  </a:cubicBezTo>
                  <a:cubicBezTo>
                    <a:pt x="562" y="8"/>
                    <a:pt x="546" y="192"/>
                    <a:pt x="556" y="266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634" name="Freeform 40"/>
            <p:cNvSpPr>
              <a:spLocks/>
            </p:cNvSpPr>
            <p:nvPr/>
          </p:nvSpPr>
          <p:spPr bwMode="auto">
            <a:xfrm>
              <a:off x="3523" y="830"/>
              <a:ext cx="269" cy="266"/>
            </a:xfrm>
            <a:custGeom>
              <a:avLst/>
              <a:gdLst>
                <a:gd name="T0" fmla="*/ 0 w 562"/>
                <a:gd name="T1" fmla="*/ 264 h 266"/>
                <a:gd name="T2" fmla="*/ 0 w 562"/>
                <a:gd name="T3" fmla="*/ 6 h 266"/>
                <a:gd name="T4" fmla="*/ 0 w 562"/>
                <a:gd name="T5" fmla="*/ 266 h 266"/>
                <a:gd name="T6" fmla="*/ 0 w 562"/>
                <a:gd name="T7" fmla="*/ 0 h 266"/>
                <a:gd name="T8" fmla="*/ 0 w 562"/>
                <a:gd name="T9" fmla="*/ 264 h 266"/>
                <a:gd name="T10" fmla="*/ 0 w 562"/>
                <a:gd name="T11" fmla="*/ 8 h 266"/>
                <a:gd name="T12" fmla="*/ 0 w 562"/>
                <a:gd name="T13" fmla="*/ 266 h 266"/>
                <a:gd name="T14" fmla="*/ 0 w 562"/>
                <a:gd name="T15" fmla="*/ 8 h 266"/>
                <a:gd name="T16" fmla="*/ 0 w 562"/>
                <a:gd name="T17" fmla="*/ 264 h 266"/>
                <a:gd name="T18" fmla="*/ 0 w 562"/>
                <a:gd name="T19" fmla="*/ 6 h 266"/>
                <a:gd name="T20" fmla="*/ 0 w 562"/>
                <a:gd name="T21" fmla="*/ 266 h 26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562"/>
                <a:gd name="T34" fmla="*/ 0 h 266"/>
                <a:gd name="T35" fmla="*/ 562 w 562"/>
                <a:gd name="T36" fmla="*/ 266 h 26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562" h="266">
                  <a:moveTo>
                    <a:pt x="4" y="264"/>
                  </a:moveTo>
                  <a:cubicBezTo>
                    <a:pt x="4" y="212"/>
                    <a:pt x="0" y="4"/>
                    <a:pt x="52" y="6"/>
                  </a:cubicBezTo>
                  <a:cubicBezTo>
                    <a:pt x="106" y="4"/>
                    <a:pt x="58" y="266"/>
                    <a:pt x="108" y="266"/>
                  </a:cubicBezTo>
                  <a:cubicBezTo>
                    <a:pt x="158" y="266"/>
                    <a:pt x="126" y="0"/>
                    <a:pt x="174" y="0"/>
                  </a:cubicBezTo>
                  <a:cubicBezTo>
                    <a:pt x="222" y="0"/>
                    <a:pt x="184" y="266"/>
                    <a:pt x="228" y="264"/>
                  </a:cubicBezTo>
                  <a:cubicBezTo>
                    <a:pt x="272" y="262"/>
                    <a:pt x="244" y="8"/>
                    <a:pt x="288" y="8"/>
                  </a:cubicBezTo>
                  <a:cubicBezTo>
                    <a:pt x="332" y="8"/>
                    <a:pt x="304" y="266"/>
                    <a:pt x="354" y="266"/>
                  </a:cubicBezTo>
                  <a:cubicBezTo>
                    <a:pt x="404" y="266"/>
                    <a:pt x="336" y="8"/>
                    <a:pt x="402" y="8"/>
                  </a:cubicBezTo>
                  <a:cubicBezTo>
                    <a:pt x="468" y="8"/>
                    <a:pt x="416" y="266"/>
                    <a:pt x="464" y="264"/>
                  </a:cubicBezTo>
                  <a:cubicBezTo>
                    <a:pt x="512" y="262"/>
                    <a:pt x="450" y="4"/>
                    <a:pt x="506" y="6"/>
                  </a:cubicBezTo>
                  <a:cubicBezTo>
                    <a:pt x="562" y="8"/>
                    <a:pt x="546" y="192"/>
                    <a:pt x="556" y="266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635" name="Line 41"/>
            <p:cNvSpPr>
              <a:spLocks noChangeShapeType="1"/>
            </p:cNvSpPr>
            <p:nvPr/>
          </p:nvSpPr>
          <p:spPr bwMode="auto">
            <a:xfrm flipH="1">
              <a:off x="3433" y="1137"/>
              <a:ext cx="128" cy="29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9" name="Group 42"/>
          <p:cNvGrpSpPr>
            <a:grpSpLocks/>
          </p:cNvGrpSpPr>
          <p:nvPr/>
        </p:nvGrpSpPr>
        <p:grpSpPr bwMode="auto">
          <a:xfrm>
            <a:off x="2708275" y="3343275"/>
            <a:ext cx="3021013" cy="2114550"/>
            <a:chOff x="2606" y="951"/>
            <a:chExt cx="1903" cy="1332"/>
          </a:xfrm>
        </p:grpSpPr>
        <p:sp>
          <p:nvSpPr>
            <p:cNvPr id="23602" name="Text Box 43"/>
            <p:cNvSpPr txBox="1">
              <a:spLocks noChangeArrowheads="1"/>
            </p:cNvSpPr>
            <p:nvPr/>
          </p:nvSpPr>
          <p:spPr bwMode="auto">
            <a:xfrm>
              <a:off x="3378" y="2071"/>
              <a:ext cx="655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1" hangingPunct="1"/>
              <a:r>
                <a:rPr lang="en-US" sz="1600"/>
                <a:t>Channels</a:t>
              </a:r>
            </a:p>
          </p:txBody>
        </p:sp>
        <p:sp>
          <p:nvSpPr>
            <p:cNvPr id="23603" name="Line 44"/>
            <p:cNvSpPr>
              <a:spLocks noChangeShapeType="1"/>
            </p:cNvSpPr>
            <p:nvPr/>
          </p:nvSpPr>
          <p:spPr bwMode="auto">
            <a:xfrm>
              <a:off x="2994" y="951"/>
              <a:ext cx="0" cy="97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604" name="Line 45"/>
            <p:cNvSpPr>
              <a:spLocks noChangeShapeType="1"/>
            </p:cNvSpPr>
            <p:nvPr/>
          </p:nvSpPr>
          <p:spPr bwMode="auto">
            <a:xfrm flipV="1">
              <a:off x="2988" y="1935"/>
              <a:ext cx="146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605" name="Text Box 46"/>
            <p:cNvSpPr txBox="1">
              <a:spLocks noChangeArrowheads="1"/>
            </p:cNvSpPr>
            <p:nvPr/>
          </p:nvSpPr>
          <p:spPr bwMode="auto">
            <a:xfrm>
              <a:off x="2978" y="1408"/>
              <a:ext cx="178" cy="5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1" hangingPunct="1"/>
              <a:r>
                <a:rPr lang="en-US" sz="1000"/>
                <a:t>V</a:t>
              </a:r>
            </a:p>
            <a:p>
              <a:pPr algn="ctr" eaLnBrk="1" hangingPunct="1"/>
              <a:r>
                <a:rPr lang="en-US" sz="1000"/>
                <a:t>I</a:t>
              </a:r>
            </a:p>
            <a:p>
              <a:pPr algn="ctr" eaLnBrk="1" hangingPunct="1"/>
              <a:r>
                <a:rPr lang="en-US" sz="1000"/>
                <a:t>D</a:t>
              </a:r>
            </a:p>
            <a:p>
              <a:pPr algn="ctr" eaLnBrk="1" hangingPunct="1"/>
              <a:r>
                <a:rPr lang="en-US" sz="1000"/>
                <a:t>E</a:t>
              </a:r>
            </a:p>
            <a:p>
              <a:pPr algn="ctr" eaLnBrk="1" hangingPunct="1"/>
              <a:r>
                <a:rPr lang="en-US" sz="1000"/>
                <a:t>O</a:t>
              </a:r>
            </a:p>
          </p:txBody>
        </p:sp>
        <p:sp>
          <p:nvSpPr>
            <p:cNvPr id="23606" name="Line 47"/>
            <p:cNvSpPr>
              <a:spLocks noChangeShapeType="1"/>
            </p:cNvSpPr>
            <p:nvPr/>
          </p:nvSpPr>
          <p:spPr bwMode="auto">
            <a:xfrm>
              <a:off x="3150" y="1863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607" name="Text Box 48"/>
            <p:cNvSpPr txBox="1">
              <a:spLocks noChangeArrowheads="1"/>
            </p:cNvSpPr>
            <p:nvPr/>
          </p:nvSpPr>
          <p:spPr bwMode="auto">
            <a:xfrm>
              <a:off x="3152" y="1408"/>
              <a:ext cx="178" cy="5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1" hangingPunct="1"/>
              <a:r>
                <a:rPr lang="en-US" sz="1000"/>
                <a:t>V</a:t>
              </a:r>
            </a:p>
            <a:p>
              <a:pPr algn="ctr" eaLnBrk="1" hangingPunct="1"/>
              <a:r>
                <a:rPr lang="en-US" sz="1000"/>
                <a:t>I</a:t>
              </a:r>
            </a:p>
            <a:p>
              <a:pPr algn="ctr" eaLnBrk="1" hangingPunct="1"/>
              <a:r>
                <a:rPr lang="en-US" sz="1000"/>
                <a:t>D</a:t>
              </a:r>
            </a:p>
            <a:p>
              <a:pPr algn="ctr" eaLnBrk="1" hangingPunct="1"/>
              <a:r>
                <a:rPr lang="en-US" sz="1000"/>
                <a:t>E</a:t>
              </a:r>
            </a:p>
            <a:p>
              <a:pPr algn="ctr" eaLnBrk="1" hangingPunct="1"/>
              <a:r>
                <a:rPr lang="en-US" sz="1000"/>
                <a:t>O</a:t>
              </a:r>
            </a:p>
          </p:txBody>
        </p:sp>
        <p:sp>
          <p:nvSpPr>
            <p:cNvPr id="23608" name="Text Box 49"/>
            <p:cNvSpPr txBox="1">
              <a:spLocks noChangeArrowheads="1"/>
            </p:cNvSpPr>
            <p:nvPr/>
          </p:nvSpPr>
          <p:spPr bwMode="auto">
            <a:xfrm>
              <a:off x="3338" y="1408"/>
              <a:ext cx="178" cy="5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1" hangingPunct="1"/>
              <a:r>
                <a:rPr lang="en-US" sz="1000"/>
                <a:t>V</a:t>
              </a:r>
            </a:p>
            <a:p>
              <a:pPr algn="ctr" eaLnBrk="1" hangingPunct="1"/>
              <a:r>
                <a:rPr lang="en-US" sz="1000"/>
                <a:t>I</a:t>
              </a:r>
            </a:p>
            <a:p>
              <a:pPr algn="ctr" eaLnBrk="1" hangingPunct="1"/>
              <a:r>
                <a:rPr lang="en-US" sz="1000"/>
                <a:t>D</a:t>
              </a:r>
            </a:p>
            <a:p>
              <a:pPr algn="ctr" eaLnBrk="1" hangingPunct="1"/>
              <a:r>
                <a:rPr lang="en-US" sz="1000"/>
                <a:t>E</a:t>
              </a:r>
            </a:p>
            <a:p>
              <a:pPr algn="ctr" eaLnBrk="1" hangingPunct="1"/>
              <a:r>
                <a:rPr lang="en-US" sz="1000"/>
                <a:t>O</a:t>
              </a:r>
            </a:p>
          </p:txBody>
        </p:sp>
        <p:sp>
          <p:nvSpPr>
            <p:cNvPr id="23609" name="Text Box 50"/>
            <p:cNvSpPr txBox="1">
              <a:spLocks noChangeArrowheads="1"/>
            </p:cNvSpPr>
            <p:nvPr/>
          </p:nvSpPr>
          <p:spPr bwMode="auto">
            <a:xfrm>
              <a:off x="3524" y="1408"/>
              <a:ext cx="178" cy="5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1" hangingPunct="1"/>
              <a:r>
                <a:rPr lang="en-US" sz="1000"/>
                <a:t>V</a:t>
              </a:r>
            </a:p>
            <a:p>
              <a:pPr algn="ctr" eaLnBrk="1" hangingPunct="1"/>
              <a:r>
                <a:rPr lang="en-US" sz="1000"/>
                <a:t>I</a:t>
              </a:r>
            </a:p>
            <a:p>
              <a:pPr algn="ctr" eaLnBrk="1" hangingPunct="1"/>
              <a:r>
                <a:rPr lang="en-US" sz="1000"/>
                <a:t>D</a:t>
              </a:r>
            </a:p>
            <a:p>
              <a:pPr algn="ctr" eaLnBrk="1" hangingPunct="1"/>
              <a:r>
                <a:rPr lang="en-US" sz="1000"/>
                <a:t>E</a:t>
              </a:r>
            </a:p>
            <a:p>
              <a:pPr algn="ctr" eaLnBrk="1" hangingPunct="1"/>
              <a:r>
                <a:rPr lang="en-US" sz="1000"/>
                <a:t>O</a:t>
              </a:r>
            </a:p>
          </p:txBody>
        </p:sp>
        <p:sp>
          <p:nvSpPr>
            <p:cNvPr id="23610" name="Text Box 51"/>
            <p:cNvSpPr txBox="1">
              <a:spLocks noChangeArrowheads="1"/>
            </p:cNvSpPr>
            <p:nvPr/>
          </p:nvSpPr>
          <p:spPr bwMode="auto">
            <a:xfrm>
              <a:off x="3710" y="1408"/>
              <a:ext cx="178" cy="5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1" hangingPunct="1"/>
              <a:r>
                <a:rPr lang="en-US" sz="1000"/>
                <a:t>V</a:t>
              </a:r>
            </a:p>
            <a:p>
              <a:pPr algn="ctr" eaLnBrk="1" hangingPunct="1"/>
              <a:r>
                <a:rPr lang="en-US" sz="1000"/>
                <a:t>I</a:t>
              </a:r>
            </a:p>
            <a:p>
              <a:pPr algn="ctr" eaLnBrk="1" hangingPunct="1"/>
              <a:r>
                <a:rPr lang="en-US" sz="1000"/>
                <a:t>D</a:t>
              </a:r>
            </a:p>
            <a:p>
              <a:pPr algn="ctr" eaLnBrk="1" hangingPunct="1"/>
              <a:r>
                <a:rPr lang="en-US" sz="1000"/>
                <a:t>E</a:t>
              </a:r>
            </a:p>
            <a:p>
              <a:pPr algn="ctr" eaLnBrk="1" hangingPunct="1"/>
              <a:r>
                <a:rPr lang="en-US" sz="1000"/>
                <a:t>O</a:t>
              </a:r>
            </a:p>
          </p:txBody>
        </p:sp>
        <p:sp>
          <p:nvSpPr>
            <p:cNvPr id="23611" name="Text Box 52"/>
            <p:cNvSpPr txBox="1">
              <a:spLocks noChangeArrowheads="1"/>
            </p:cNvSpPr>
            <p:nvPr/>
          </p:nvSpPr>
          <p:spPr bwMode="auto">
            <a:xfrm>
              <a:off x="3896" y="1408"/>
              <a:ext cx="178" cy="5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1" hangingPunct="1"/>
              <a:r>
                <a:rPr lang="en-US" sz="1000"/>
                <a:t>V</a:t>
              </a:r>
            </a:p>
            <a:p>
              <a:pPr algn="ctr" eaLnBrk="1" hangingPunct="1"/>
              <a:r>
                <a:rPr lang="en-US" sz="1000"/>
                <a:t>I</a:t>
              </a:r>
            </a:p>
            <a:p>
              <a:pPr algn="ctr" eaLnBrk="1" hangingPunct="1"/>
              <a:r>
                <a:rPr lang="en-US" sz="1000"/>
                <a:t>D</a:t>
              </a:r>
            </a:p>
            <a:p>
              <a:pPr algn="ctr" eaLnBrk="1" hangingPunct="1"/>
              <a:r>
                <a:rPr lang="en-US" sz="1000"/>
                <a:t>E</a:t>
              </a:r>
            </a:p>
            <a:p>
              <a:pPr algn="ctr" eaLnBrk="1" hangingPunct="1"/>
              <a:r>
                <a:rPr lang="en-US" sz="1000"/>
                <a:t>O</a:t>
              </a:r>
            </a:p>
          </p:txBody>
        </p:sp>
        <p:sp>
          <p:nvSpPr>
            <p:cNvPr id="23612" name="Text Box 53"/>
            <p:cNvSpPr txBox="1">
              <a:spLocks noChangeArrowheads="1"/>
            </p:cNvSpPr>
            <p:nvPr/>
          </p:nvSpPr>
          <p:spPr bwMode="auto">
            <a:xfrm>
              <a:off x="4058" y="1402"/>
              <a:ext cx="174" cy="5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1" hangingPunct="1"/>
              <a:endParaRPr lang="en-US" sz="1000"/>
            </a:p>
            <a:p>
              <a:pPr algn="ctr" eaLnBrk="1" hangingPunct="1"/>
              <a:r>
                <a:rPr lang="en-US" sz="1000"/>
                <a:t>D</a:t>
              </a:r>
            </a:p>
            <a:p>
              <a:pPr algn="ctr" eaLnBrk="1" hangingPunct="1"/>
              <a:r>
                <a:rPr lang="en-US" sz="1000"/>
                <a:t>A</a:t>
              </a:r>
            </a:p>
            <a:p>
              <a:pPr algn="ctr" eaLnBrk="1" hangingPunct="1"/>
              <a:r>
                <a:rPr lang="en-US" sz="1000"/>
                <a:t>T</a:t>
              </a:r>
            </a:p>
            <a:p>
              <a:pPr algn="ctr" eaLnBrk="1" hangingPunct="1"/>
              <a:r>
                <a:rPr lang="en-US" sz="1000"/>
                <a:t>A</a:t>
              </a:r>
            </a:p>
          </p:txBody>
        </p:sp>
        <p:sp>
          <p:nvSpPr>
            <p:cNvPr id="23613" name="Text Box 54"/>
            <p:cNvSpPr txBox="1">
              <a:spLocks noChangeArrowheads="1"/>
            </p:cNvSpPr>
            <p:nvPr/>
          </p:nvSpPr>
          <p:spPr bwMode="auto">
            <a:xfrm>
              <a:off x="4202" y="1402"/>
              <a:ext cx="174" cy="5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1" hangingPunct="1"/>
              <a:endParaRPr lang="en-US" sz="1000"/>
            </a:p>
            <a:p>
              <a:pPr algn="ctr" eaLnBrk="1" hangingPunct="1"/>
              <a:r>
                <a:rPr lang="en-US" sz="1000"/>
                <a:t>D</a:t>
              </a:r>
            </a:p>
            <a:p>
              <a:pPr algn="ctr" eaLnBrk="1" hangingPunct="1"/>
              <a:r>
                <a:rPr lang="en-US" sz="1000"/>
                <a:t>A</a:t>
              </a:r>
            </a:p>
            <a:p>
              <a:pPr algn="ctr" eaLnBrk="1" hangingPunct="1"/>
              <a:r>
                <a:rPr lang="en-US" sz="1000"/>
                <a:t>T</a:t>
              </a:r>
            </a:p>
            <a:p>
              <a:pPr algn="ctr" eaLnBrk="1" hangingPunct="1"/>
              <a:r>
                <a:rPr lang="en-US" sz="1000"/>
                <a:t>A</a:t>
              </a:r>
            </a:p>
          </p:txBody>
        </p:sp>
        <p:sp>
          <p:nvSpPr>
            <p:cNvPr id="23614" name="Text Box 55"/>
            <p:cNvSpPr txBox="1">
              <a:spLocks noChangeArrowheads="1"/>
            </p:cNvSpPr>
            <p:nvPr/>
          </p:nvSpPr>
          <p:spPr bwMode="auto">
            <a:xfrm>
              <a:off x="4330" y="1114"/>
              <a:ext cx="178" cy="8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1" hangingPunct="1"/>
              <a:endParaRPr lang="en-US" sz="1000"/>
            </a:p>
            <a:p>
              <a:pPr algn="ctr" eaLnBrk="1" hangingPunct="1"/>
              <a:r>
                <a:rPr lang="en-US" sz="1000"/>
                <a:t>C</a:t>
              </a:r>
            </a:p>
            <a:p>
              <a:pPr algn="ctr" eaLnBrk="1" hangingPunct="1"/>
              <a:r>
                <a:rPr lang="en-US" sz="1000"/>
                <a:t>O</a:t>
              </a:r>
            </a:p>
            <a:p>
              <a:pPr algn="ctr" eaLnBrk="1" hangingPunct="1"/>
              <a:r>
                <a:rPr lang="en-US" sz="1000"/>
                <a:t>N</a:t>
              </a:r>
            </a:p>
            <a:p>
              <a:pPr algn="ctr" eaLnBrk="1" hangingPunct="1"/>
              <a:r>
                <a:rPr lang="en-US" sz="1000"/>
                <a:t>T</a:t>
              </a:r>
            </a:p>
            <a:p>
              <a:pPr algn="ctr" eaLnBrk="1" hangingPunct="1"/>
              <a:r>
                <a:rPr lang="en-US" sz="1000"/>
                <a:t>R</a:t>
              </a:r>
            </a:p>
            <a:p>
              <a:pPr algn="ctr" eaLnBrk="1" hangingPunct="1"/>
              <a:r>
                <a:rPr lang="en-US" sz="1000"/>
                <a:t>O</a:t>
              </a:r>
            </a:p>
            <a:p>
              <a:pPr algn="ctr" eaLnBrk="1" hangingPunct="1"/>
              <a:r>
                <a:rPr lang="en-US" sz="1000"/>
                <a:t>L</a:t>
              </a:r>
            </a:p>
          </p:txBody>
        </p:sp>
        <p:sp>
          <p:nvSpPr>
            <p:cNvPr id="23615" name="Line 56"/>
            <p:cNvSpPr>
              <a:spLocks noChangeShapeType="1"/>
            </p:cNvSpPr>
            <p:nvPr/>
          </p:nvSpPr>
          <p:spPr bwMode="auto">
            <a:xfrm>
              <a:off x="3334" y="1863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616" name="Line 57"/>
            <p:cNvSpPr>
              <a:spLocks noChangeShapeType="1"/>
            </p:cNvSpPr>
            <p:nvPr/>
          </p:nvSpPr>
          <p:spPr bwMode="auto">
            <a:xfrm>
              <a:off x="3514" y="1863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617" name="Line 58"/>
            <p:cNvSpPr>
              <a:spLocks noChangeShapeType="1"/>
            </p:cNvSpPr>
            <p:nvPr/>
          </p:nvSpPr>
          <p:spPr bwMode="auto">
            <a:xfrm>
              <a:off x="3698" y="1863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618" name="Line 59"/>
            <p:cNvSpPr>
              <a:spLocks noChangeShapeType="1"/>
            </p:cNvSpPr>
            <p:nvPr/>
          </p:nvSpPr>
          <p:spPr bwMode="auto">
            <a:xfrm>
              <a:off x="3886" y="1863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619" name="Line 60"/>
            <p:cNvSpPr>
              <a:spLocks noChangeShapeType="1"/>
            </p:cNvSpPr>
            <p:nvPr/>
          </p:nvSpPr>
          <p:spPr bwMode="auto">
            <a:xfrm>
              <a:off x="4062" y="1871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620" name="Line 61"/>
            <p:cNvSpPr>
              <a:spLocks noChangeShapeType="1"/>
            </p:cNvSpPr>
            <p:nvPr/>
          </p:nvSpPr>
          <p:spPr bwMode="auto">
            <a:xfrm>
              <a:off x="4218" y="1867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621" name="Line 62"/>
            <p:cNvSpPr>
              <a:spLocks noChangeShapeType="1"/>
            </p:cNvSpPr>
            <p:nvPr/>
          </p:nvSpPr>
          <p:spPr bwMode="auto">
            <a:xfrm>
              <a:off x="4362" y="1859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622" name="Text Box 63"/>
            <p:cNvSpPr txBox="1">
              <a:spLocks noChangeArrowheads="1"/>
            </p:cNvSpPr>
            <p:nvPr/>
          </p:nvSpPr>
          <p:spPr bwMode="auto">
            <a:xfrm>
              <a:off x="2985" y="1960"/>
              <a:ext cx="1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1" hangingPunct="1"/>
              <a:r>
                <a:rPr lang="en-US" sz="1000"/>
                <a:t>1</a:t>
              </a:r>
            </a:p>
          </p:txBody>
        </p:sp>
        <p:sp>
          <p:nvSpPr>
            <p:cNvPr id="23623" name="Text Box 64"/>
            <p:cNvSpPr txBox="1">
              <a:spLocks noChangeArrowheads="1"/>
            </p:cNvSpPr>
            <p:nvPr/>
          </p:nvSpPr>
          <p:spPr bwMode="auto">
            <a:xfrm>
              <a:off x="3153" y="1960"/>
              <a:ext cx="1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1" hangingPunct="1"/>
              <a:r>
                <a:rPr lang="en-US" sz="1000"/>
                <a:t>2</a:t>
              </a:r>
            </a:p>
          </p:txBody>
        </p:sp>
        <p:sp>
          <p:nvSpPr>
            <p:cNvPr id="23624" name="Text Box 65"/>
            <p:cNvSpPr txBox="1">
              <a:spLocks noChangeArrowheads="1"/>
            </p:cNvSpPr>
            <p:nvPr/>
          </p:nvSpPr>
          <p:spPr bwMode="auto">
            <a:xfrm>
              <a:off x="3345" y="1960"/>
              <a:ext cx="1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1" hangingPunct="1"/>
              <a:r>
                <a:rPr lang="en-US" sz="1000"/>
                <a:t>3</a:t>
              </a:r>
            </a:p>
          </p:txBody>
        </p:sp>
        <p:sp>
          <p:nvSpPr>
            <p:cNvPr id="23625" name="Text Box 66"/>
            <p:cNvSpPr txBox="1">
              <a:spLocks noChangeArrowheads="1"/>
            </p:cNvSpPr>
            <p:nvPr/>
          </p:nvSpPr>
          <p:spPr bwMode="auto">
            <a:xfrm>
              <a:off x="3517" y="1960"/>
              <a:ext cx="1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1" hangingPunct="1"/>
              <a:r>
                <a:rPr lang="en-US" sz="1000"/>
                <a:t>4</a:t>
              </a:r>
            </a:p>
          </p:txBody>
        </p:sp>
        <p:sp>
          <p:nvSpPr>
            <p:cNvPr id="23626" name="Text Box 67"/>
            <p:cNvSpPr txBox="1">
              <a:spLocks noChangeArrowheads="1"/>
            </p:cNvSpPr>
            <p:nvPr/>
          </p:nvSpPr>
          <p:spPr bwMode="auto">
            <a:xfrm>
              <a:off x="3705" y="1956"/>
              <a:ext cx="1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1" hangingPunct="1"/>
              <a:r>
                <a:rPr lang="en-US" sz="1000"/>
                <a:t>5</a:t>
              </a:r>
            </a:p>
          </p:txBody>
        </p:sp>
        <p:sp>
          <p:nvSpPr>
            <p:cNvPr id="23627" name="Text Box 68"/>
            <p:cNvSpPr txBox="1">
              <a:spLocks noChangeArrowheads="1"/>
            </p:cNvSpPr>
            <p:nvPr/>
          </p:nvSpPr>
          <p:spPr bwMode="auto">
            <a:xfrm>
              <a:off x="3893" y="1956"/>
              <a:ext cx="1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1" hangingPunct="1"/>
              <a:r>
                <a:rPr lang="en-US" sz="1000"/>
                <a:t>6</a:t>
              </a:r>
            </a:p>
          </p:txBody>
        </p:sp>
        <p:sp>
          <p:nvSpPr>
            <p:cNvPr id="23628" name="Text Box 69"/>
            <p:cNvSpPr txBox="1">
              <a:spLocks noChangeArrowheads="1"/>
            </p:cNvSpPr>
            <p:nvPr/>
          </p:nvSpPr>
          <p:spPr bwMode="auto">
            <a:xfrm>
              <a:off x="4057" y="1956"/>
              <a:ext cx="1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1" hangingPunct="1"/>
              <a:r>
                <a:rPr lang="en-US" sz="1000"/>
                <a:t>7</a:t>
              </a:r>
            </a:p>
          </p:txBody>
        </p:sp>
        <p:sp>
          <p:nvSpPr>
            <p:cNvPr id="23629" name="Text Box 70"/>
            <p:cNvSpPr txBox="1">
              <a:spLocks noChangeArrowheads="1"/>
            </p:cNvSpPr>
            <p:nvPr/>
          </p:nvSpPr>
          <p:spPr bwMode="auto">
            <a:xfrm>
              <a:off x="4205" y="1956"/>
              <a:ext cx="1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1" hangingPunct="1"/>
              <a:r>
                <a:rPr lang="en-US" sz="1000"/>
                <a:t>8</a:t>
              </a:r>
            </a:p>
          </p:txBody>
        </p:sp>
        <p:sp>
          <p:nvSpPr>
            <p:cNvPr id="23630" name="Text Box 71"/>
            <p:cNvSpPr txBox="1">
              <a:spLocks noChangeArrowheads="1"/>
            </p:cNvSpPr>
            <p:nvPr/>
          </p:nvSpPr>
          <p:spPr bwMode="auto">
            <a:xfrm>
              <a:off x="4349" y="1956"/>
              <a:ext cx="1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1" hangingPunct="1"/>
              <a:r>
                <a:rPr lang="en-US" sz="1000"/>
                <a:t>9</a:t>
              </a:r>
            </a:p>
          </p:txBody>
        </p:sp>
        <p:sp>
          <p:nvSpPr>
            <p:cNvPr id="23631" name="Freeform 72"/>
            <p:cNvSpPr>
              <a:spLocks/>
            </p:cNvSpPr>
            <p:nvPr/>
          </p:nvSpPr>
          <p:spPr bwMode="auto">
            <a:xfrm>
              <a:off x="2606" y="969"/>
              <a:ext cx="375" cy="969"/>
            </a:xfrm>
            <a:custGeom>
              <a:avLst/>
              <a:gdLst>
                <a:gd name="T0" fmla="*/ 375 w 375"/>
                <a:gd name="T1" fmla="*/ 0 h 969"/>
                <a:gd name="T2" fmla="*/ 0 w 375"/>
                <a:gd name="T3" fmla="*/ 485 h 969"/>
                <a:gd name="T4" fmla="*/ 375 w 375"/>
                <a:gd name="T5" fmla="*/ 969 h 969"/>
                <a:gd name="T6" fmla="*/ 375 w 375"/>
                <a:gd name="T7" fmla="*/ 0 h 96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75"/>
                <a:gd name="T13" fmla="*/ 0 h 969"/>
                <a:gd name="T14" fmla="*/ 375 w 375"/>
                <a:gd name="T15" fmla="*/ 969 h 96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75" h="969">
                  <a:moveTo>
                    <a:pt x="375" y="0"/>
                  </a:moveTo>
                  <a:lnTo>
                    <a:pt x="0" y="485"/>
                  </a:lnTo>
                  <a:lnTo>
                    <a:pt x="375" y="969"/>
                  </a:lnTo>
                  <a:lnTo>
                    <a:pt x="375" y="0"/>
                  </a:lnTo>
                  <a:close/>
                </a:path>
              </a:pathLst>
            </a:custGeom>
            <a:gradFill rotWithShape="1">
              <a:gsLst>
                <a:gs pos="0">
                  <a:schemeClr val="tx1"/>
                </a:gs>
                <a:gs pos="100000">
                  <a:schemeClr val="bg1"/>
                </a:gs>
              </a:gsLst>
              <a:lin ang="0" scaled="1"/>
            </a:gradFill>
            <a:ln w="317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0" name="Group 73"/>
          <p:cNvGrpSpPr>
            <a:grpSpLocks/>
          </p:cNvGrpSpPr>
          <p:nvPr/>
        </p:nvGrpSpPr>
        <p:grpSpPr bwMode="auto">
          <a:xfrm flipV="1">
            <a:off x="1039813" y="2238375"/>
            <a:ext cx="1666875" cy="2062163"/>
            <a:chOff x="1511" y="1371"/>
            <a:chExt cx="1050" cy="1299"/>
          </a:xfrm>
        </p:grpSpPr>
        <p:grpSp>
          <p:nvGrpSpPr>
            <p:cNvPr id="23596" name="Group 74"/>
            <p:cNvGrpSpPr>
              <a:grpSpLocks/>
            </p:cNvGrpSpPr>
            <p:nvPr/>
          </p:nvGrpSpPr>
          <p:grpSpPr bwMode="auto">
            <a:xfrm>
              <a:off x="1511" y="1371"/>
              <a:ext cx="1050" cy="198"/>
              <a:chOff x="1614" y="1494"/>
              <a:chExt cx="1050" cy="198"/>
            </a:xfrm>
          </p:grpSpPr>
          <p:sp>
            <p:nvSpPr>
              <p:cNvPr id="23598" name="Rectangle 75"/>
              <p:cNvSpPr>
                <a:spLocks noChangeArrowheads="1"/>
              </p:cNvSpPr>
              <p:nvPr/>
            </p:nvSpPr>
            <p:spPr bwMode="auto">
              <a:xfrm>
                <a:off x="2358" y="1500"/>
                <a:ext cx="168" cy="174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rot="10800000"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235596" name="Freeform 76"/>
              <p:cNvSpPr>
                <a:spLocks/>
              </p:cNvSpPr>
              <p:nvPr/>
            </p:nvSpPr>
            <p:spPr bwMode="auto">
              <a:xfrm>
                <a:off x="1614" y="1494"/>
                <a:ext cx="896" cy="198"/>
              </a:xfrm>
              <a:custGeom>
                <a:avLst/>
                <a:gdLst>
                  <a:gd name="T0" fmla="*/ 18 w 896"/>
                  <a:gd name="T1" fmla="*/ 0 h 198"/>
                  <a:gd name="T2" fmla="*/ 0 w 896"/>
                  <a:gd name="T3" fmla="*/ 96 h 198"/>
                  <a:gd name="T4" fmla="*/ 18 w 896"/>
                  <a:gd name="T5" fmla="*/ 198 h 198"/>
                  <a:gd name="T6" fmla="*/ 774 w 896"/>
                  <a:gd name="T7" fmla="*/ 198 h 198"/>
                  <a:gd name="T8" fmla="*/ 750 w 896"/>
                  <a:gd name="T9" fmla="*/ 90 h 198"/>
                  <a:gd name="T10" fmla="*/ 774 w 896"/>
                  <a:gd name="T11" fmla="*/ 0 h 198"/>
                  <a:gd name="T12" fmla="*/ 18 w 896"/>
                  <a:gd name="T13" fmla="*/ 0 h 19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896"/>
                  <a:gd name="T22" fmla="*/ 0 h 198"/>
                  <a:gd name="T23" fmla="*/ 896 w 896"/>
                  <a:gd name="T24" fmla="*/ 198 h 198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896" h="198">
                    <a:moveTo>
                      <a:pt x="18" y="0"/>
                    </a:moveTo>
                    <a:lnTo>
                      <a:pt x="0" y="96"/>
                    </a:lnTo>
                    <a:lnTo>
                      <a:pt x="18" y="198"/>
                    </a:lnTo>
                    <a:lnTo>
                      <a:pt x="774" y="198"/>
                    </a:lnTo>
                    <a:cubicBezTo>
                      <a:pt x="896" y="180"/>
                      <a:pt x="750" y="123"/>
                      <a:pt x="750" y="90"/>
                    </a:cubicBezTo>
                    <a:cubicBezTo>
                      <a:pt x="750" y="57"/>
                      <a:pt x="896" y="15"/>
                      <a:pt x="774" y="0"/>
                    </a:cubicBezTo>
                    <a:lnTo>
                      <a:pt x="18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chemeClr val="tx1"/>
                  </a:gs>
                  <a:gs pos="50000">
                    <a:schemeClr val="bg1"/>
                  </a:gs>
                  <a:gs pos="100000">
                    <a:schemeClr val="tx1"/>
                  </a:gs>
                </a:gsLst>
                <a:lin ang="540000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rot="10800000"/>
              <a:lstStyle/>
              <a:p>
                <a:pPr>
                  <a:defRPr/>
                </a:pPr>
                <a:endParaRPr lang="en-US">
                  <a:latin typeface="Times New Roman" pitchFamily="18" charset="0"/>
                  <a:ea typeface="+mn-ea"/>
                </a:endParaRPr>
              </a:p>
            </p:txBody>
          </p:sp>
          <p:sp>
            <p:nvSpPr>
              <p:cNvPr id="23600" name="Oval 77"/>
              <p:cNvSpPr>
                <a:spLocks noChangeArrowheads="1"/>
              </p:cNvSpPr>
              <p:nvPr/>
            </p:nvSpPr>
            <p:spPr bwMode="auto">
              <a:xfrm>
                <a:off x="2502" y="1506"/>
                <a:ext cx="62" cy="168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rot="10800000"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23601" name="Line 78"/>
              <p:cNvSpPr>
                <a:spLocks noChangeShapeType="1"/>
              </p:cNvSpPr>
              <p:nvPr/>
            </p:nvSpPr>
            <p:spPr bwMode="auto">
              <a:xfrm>
                <a:off x="2526" y="1584"/>
                <a:ext cx="138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3597" name="Freeform 79"/>
            <p:cNvSpPr>
              <a:spLocks/>
            </p:cNvSpPr>
            <p:nvPr/>
          </p:nvSpPr>
          <p:spPr bwMode="auto">
            <a:xfrm>
              <a:off x="1536" y="1563"/>
              <a:ext cx="1015" cy="1107"/>
            </a:xfrm>
            <a:custGeom>
              <a:avLst/>
              <a:gdLst>
                <a:gd name="T0" fmla="*/ 1015 w 1015"/>
                <a:gd name="T1" fmla="*/ 1107 h 1107"/>
                <a:gd name="T2" fmla="*/ 0 w 1015"/>
                <a:gd name="T3" fmla="*/ 0 h 1107"/>
                <a:gd name="T4" fmla="*/ 905 w 1015"/>
                <a:gd name="T5" fmla="*/ 0 h 1107"/>
                <a:gd name="T6" fmla="*/ 1015 w 1015"/>
                <a:gd name="T7" fmla="*/ 1107 h 110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15"/>
                <a:gd name="T13" fmla="*/ 0 h 1107"/>
                <a:gd name="T14" fmla="*/ 1015 w 1015"/>
                <a:gd name="T15" fmla="*/ 1107 h 110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15" h="1107">
                  <a:moveTo>
                    <a:pt x="1015" y="1107"/>
                  </a:moveTo>
                  <a:lnTo>
                    <a:pt x="0" y="0"/>
                  </a:lnTo>
                  <a:lnTo>
                    <a:pt x="905" y="0"/>
                  </a:lnTo>
                  <a:lnTo>
                    <a:pt x="1015" y="1107"/>
                  </a:lnTo>
                  <a:close/>
                </a:path>
              </a:pathLst>
            </a:custGeom>
            <a:gradFill rotWithShape="1">
              <a:gsLst>
                <a:gs pos="0">
                  <a:schemeClr val="bg1"/>
                </a:gs>
                <a:gs pos="100000">
                  <a:schemeClr val="tx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rot="10800000"/>
            <a:lstStyle/>
            <a:p>
              <a:endParaRPr lang="en-US"/>
            </a:p>
          </p:txBody>
        </p:sp>
      </p:grpSp>
      <p:sp>
        <p:nvSpPr>
          <p:cNvPr id="226628" name="Text Box 324"/>
          <p:cNvSpPr txBox="1">
            <a:spLocks noChangeArrowheads="1"/>
          </p:cNvSpPr>
          <p:nvPr/>
        </p:nvSpPr>
        <p:spPr bwMode="auto">
          <a:xfrm>
            <a:off x="787400" y="5545138"/>
            <a:ext cx="7475538" cy="71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85000"/>
              </a:lnSpc>
            </a:pPr>
            <a:r>
              <a:rPr lang="en-US" i="1">
                <a:solidFill>
                  <a:srgbClr val="CC0000"/>
                </a:solidFill>
                <a:latin typeface="Gill Sans MT" pitchFamily="34" charset="0"/>
              </a:rPr>
              <a:t>frequency division multiplexing:</a:t>
            </a:r>
            <a:r>
              <a:rPr lang="en-US">
                <a:latin typeface="Gill Sans MT" pitchFamily="34" charset="0"/>
              </a:rPr>
              <a:t> different channels transmitted</a:t>
            </a:r>
          </a:p>
          <a:p>
            <a:pPr>
              <a:lnSpc>
                <a:spcPct val="85000"/>
              </a:lnSpc>
            </a:pPr>
            <a:r>
              <a:rPr lang="en-US">
                <a:latin typeface="Gill Sans MT" pitchFamily="34" charset="0"/>
              </a:rPr>
              <a:t>in different frequency bands</a:t>
            </a:r>
          </a:p>
        </p:txBody>
      </p:sp>
      <p:pic>
        <p:nvPicPr>
          <p:cNvPr id="23591" name="Picture 325" descr="underline_base"/>
          <p:cNvPicPr>
            <a:picLocks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39738" y="868363"/>
            <a:ext cx="5027612" cy="173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3592" name="Group 326"/>
          <p:cNvGrpSpPr>
            <a:grpSpLocks/>
          </p:cNvGrpSpPr>
          <p:nvPr/>
        </p:nvGrpSpPr>
        <p:grpSpPr bwMode="auto">
          <a:xfrm>
            <a:off x="560388" y="1928813"/>
            <a:ext cx="609600" cy="609600"/>
            <a:chOff x="-44" y="1473"/>
            <a:chExt cx="981" cy="1105"/>
          </a:xfrm>
        </p:grpSpPr>
        <p:pic>
          <p:nvPicPr>
            <p:cNvPr id="23594" name="Picture 327" descr="desktop_computer_stylized_medium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3595" name="Freeform 328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7350 w 356"/>
                <a:gd name="T3" fmla="*/ 15587 h 368"/>
                <a:gd name="T4" fmla="*/ 222251 w 356"/>
                <a:gd name="T5" fmla="*/ 324849 h 368"/>
                <a:gd name="T6" fmla="*/ 48981 w 356"/>
                <a:gd name="T7" fmla="*/ 40625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 w="9525" cap="flat" cmpd="sng">
              <a:noFill/>
              <a:prstDash val="solid"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23593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r>
              <a:rPr lang="en-US"/>
              <a:t>1-</a:t>
            </a:r>
            <a:fld id="{3E80A1C0-DC88-42AE-A99E-1663FF46D0F6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266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662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Footer Placeholder 2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>
                <a:ea typeface="ＭＳ Ｐゴシック" pitchFamily="34" charset="-128"/>
              </a:rPr>
              <a:t>Introduction</a:t>
            </a: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406400" y="2290763"/>
            <a:ext cx="3092450" cy="1417637"/>
            <a:chOff x="256" y="1443"/>
            <a:chExt cx="1948" cy="893"/>
          </a:xfrm>
        </p:grpSpPr>
        <p:sp>
          <p:nvSpPr>
            <p:cNvPr id="24755" name="Text Box 6"/>
            <p:cNvSpPr txBox="1">
              <a:spLocks noChangeArrowheads="1"/>
            </p:cNvSpPr>
            <p:nvPr/>
          </p:nvSpPr>
          <p:spPr bwMode="auto">
            <a:xfrm>
              <a:off x="256" y="1885"/>
              <a:ext cx="1948" cy="45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r">
                <a:lnSpc>
                  <a:spcPct val="85000"/>
                </a:lnSpc>
              </a:pPr>
              <a:r>
                <a:rPr lang="en-US" sz="1600" i="1"/>
                <a:t>data, TV transmitted at different </a:t>
              </a:r>
            </a:p>
            <a:p>
              <a:pPr algn="r">
                <a:lnSpc>
                  <a:spcPct val="85000"/>
                </a:lnSpc>
              </a:pPr>
              <a:r>
                <a:rPr lang="en-US" sz="1600" i="1"/>
                <a:t>frequencies over </a:t>
              </a:r>
              <a:r>
                <a:rPr lang="en-US" sz="1600" i="1">
                  <a:solidFill>
                    <a:srgbClr val="CC0000"/>
                  </a:solidFill>
                </a:rPr>
                <a:t>shared </a:t>
              </a:r>
              <a:r>
                <a:rPr lang="en-US" sz="1600" i="1"/>
                <a:t>cable </a:t>
              </a:r>
            </a:p>
            <a:p>
              <a:pPr algn="r">
                <a:lnSpc>
                  <a:spcPct val="85000"/>
                </a:lnSpc>
              </a:pPr>
              <a:r>
                <a:rPr lang="en-US" sz="1600" i="1"/>
                <a:t>distribution network</a:t>
              </a:r>
            </a:p>
          </p:txBody>
        </p:sp>
        <p:sp>
          <p:nvSpPr>
            <p:cNvPr id="24756" name="Line 7"/>
            <p:cNvSpPr>
              <a:spLocks noChangeShapeType="1"/>
            </p:cNvSpPr>
            <p:nvPr/>
          </p:nvSpPr>
          <p:spPr bwMode="auto">
            <a:xfrm flipV="1">
              <a:off x="1452" y="1443"/>
              <a:ext cx="282" cy="476"/>
            </a:xfrm>
            <a:prstGeom prst="line">
              <a:avLst/>
            </a:prstGeom>
            <a:noFill/>
            <a:ln w="9525">
              <a:solidFill>
                <a:srgbClr val="CC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4580" name="Rectangle 9"/>
          <p:cNvSpPr>
            <a:spLocks noChangeArrowheads="1"/>
          </p:cNvSpPr>
          <p:nvPr/>
        </p:nvSpPr>
        <p:spPr bwMode="auto">
          <a:xfrm>
            <a:off x="657225" y="1651000"/>
            <a:ext cx="1793875" cy="925513"/>
          </a:xfrm>
          <a:prstGeom prst="rect">
            <a:avLst/>
          </a:prstGeom>
          <a:solidFill>
            <a:srgbClr val="DDDDDD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581" name="Line 7"/>
          <p:cNvSpPr>
            <a:spLocks noChangeShapeType="1"/>
          </p:cNvSpPr>
          <p:nvPr/>
        </p:nvSpPr>
        <p:spPr bwMode="auto">
          <a:xfrm flipV="1">
            <a:off x="958850" y="2201863"/>
            <a:ext cx="365125" cy="15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en-US"/>
          </a:p>
        </p:txBody>
      </p:sp>
      <p:sp>
        <p:nvSpPr>
          <p:cNvPr id="24582" name="Text Box 39"/>
          <p:cNvSpPr txBox="1">
            <a:spLocks noChangeArrowheads="1"/>
          </p:cNvSpPr>
          <p:nvPr/>
        </p:nvSpPr>
        <p:spPr bwMode="auto">
          <a:xfrm>
            <a:off x="1120775" y="2352675"/>
            <a:ext cx="774700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400"/>
              <a:t>cable</a:t>
            </a:r>
          </a:p>
          <a:p>
            <a:pPr algn="ctr">
              <a:lnSpc>
                <a:spcPct val="80000"/>
              </a:lnSpc>
            </a:pPr>
            <a:r>
              <a:rPr lang="en-US" sz="1400"/>
              <a:t>modem</a:t>
            </a:r>
          </a:p>
        </p:txBody>
      </p:sp>
      <p:sp>
        <p:nvSpPr>
          <p:cNvPr id="24583" name="Text Box 41"/>
          <p:cNvSpPr txBox="1">
            <a:spLocks noChangeArrowheads="1"/>
          </p:cNvSpPr>
          <p:nvPr/>
        </p:nvSpPr>
        <p:spPr bwMode="auto">
          <a:xfrm>
            <a:off x="1787525" y="2354263"/>
            <a:ext cx="706438" cy="261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400"/>
              <a:t>splitter</a:t>
            </a:r>
          </a:p>
        </p:txBody>
      </p:sp>
      <p:grpSp>
        <p:nvGrpSpPr>
          <p:cNvPr id="24584" name="Group 13"/>
          <p:cNvGrpSpPr>
            <a:grpSpLocks/>
          </p:cNvGrpSpPr>
          <p:nvPr/>
        </p:nvGrpSpPr>
        <p:grpSpPr bwMode="auto">
          <a:xfrm>
            <a:off x="1304925" y="2078038"/>
            <a:ext cx="614363" cy="220662"/>
            <a:chOff x="322" y="890"/>
            <a:chExt cx="872" cy="339"/>
          </a:xfrm>
        </p:grpSpPr>
        <p:sp>
          <p:nvSpPr>
            <p:cNvPr id="24749" name="Rectangle 14"/>
            <p:cNvSpPr>
              <a:spLocks noChangeArrowheads="1"/>
            </p:cNvSpPr>
            <p:nvPr/>
          </p:nvSpPr>
          <p:spPr bwMode="auto">
            <a:xfrm>
              <a:off x="322" y="1005"/>
              <a:ext cx="872" cy="224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750" name="Rectangle 15"/>
            <p:cNvSpPr>
              <a:spLocks noChangeArrowheads="1"/>
            </p:cNvSpPr>
            <p:nvPr/>
          </p:nvSpPr>
          <p:spPr bwMode="auto">
            <a:xfrm>
              <a:off x="394" y="1073"/>
              <a:ext cx="54" cy="56"/>
            </a:xfrm>
            <a:prstGeom prst="rect">
              <a:avLst/>
            </a:prstGeom>
            <a:solidFill>
              <a:srgbClr val="FF0000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751" name="Rectangle 16"/>
            <p:cNvSpPr>
              <a:spLocks noChangeArrowheads="1"/>
            </p:cNvSpPr>
            <p:nvPr/>
          </p:nvSpPr>
          <p:spPr bwMode="auto">
            <a:xfrm>
              <a:off x="466" y="1073"/>
              <a:ext cx="56" cy="56"/>
            </a:xfrm>
            <a:prstGeom prst="rect">
              <a:avLst/>
            </a:prstGeom>
            <a:solidFill>
              <a:srgbClr val="33CC33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752" name="Rectangle 17"/>
            <p:cNvSpPr>
              <a:spLocks noChangeArrowheads="1"/>
            </p:cNvSpPr>
            <p:nvPr/>
          </p:nvSpPr>
          <p:spPr bwMode="auto">
            <a:xfrm>
              <a:off x="541" y="1070"/>
              <a:ext cx="56" cy="56"/>
            </a:xfrm>
            <a:prstGeom prst="rect">
              <a:avLst/>
            </a:prstGeom>
            <a:solidFill>
              <a:srgbClr val="FF0000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753" name="Rectangle 18"/>
            <p:cNvSpPr>
              <a:spLocks noChangeArrowheads="1"/>
            </p:cNvSpPr>
            <p:nvPr/>
          </p:nvSpPr>
          <p:spPr bwMode="auto">
            <a:xfrm>
              <a:off x="615" y="1070"/>
              <a:ext cx="56" cy="56"/>
            </a:xfrm>
            <a:prstGeom prst="rect">
              <a:avLst/>
            </a:prstGeom>
            <a:solidFill>
              <a:srgbClr val="FF0000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754" name="AutoShape 19"/>
            <p:cNvSpPr>
              <a:spLocks noChangeArrowheads="1"/>
            </p:cNvSpPr>
            <p:nvPr/>
          </p:nvSpPr>
          <p:spPr bwMode="auto">
            <a:xfrm rot="10800000" flipH="1">
              <a:off x="322" y="890"/>
              <a:ext cx="859" cy="11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4501 w 21600"/>
                <a:gd name="T13" fmla="*/ 4516 h 21600"/>
                <a:gd name="T14" fmla="*/ 17099 w 21600"/>
                <a:gd name="T15" fmla="*/ 17084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5400" y="21600"/>
                  </a:lnTo>
                  <a:lnTo>
                    <a:pt x="16200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4585" name="AutoShape 21"/>
          <p:cNvSpPr>
            <a:spLocks noChangeArrowheads="1"/>
          </p:cNvSpPr>
          <p:nvPr/>
        </p:nvSpPr>
        <p:spPr bwMode="auto">
          <a:xfrm>
            <a:off x="419100" y="1239838"/>
            <a:ext cx="2268538" cy="468312"/>
          </a:xfrm>
          <a:prstGeom prst="triangle">
            <a:avLst>
              <a:gd name="adj" fmla="val 50000"/>
            </a:avLst>
          </a:prstGeom>
          <a:solidFill>
            <a:srgbClr val="DDDDDD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586" name="Rectangle 22"/>
          <p:cNvSpPr>
            <a:spLocks noChangeArrowheads="1"/>
          </p:cNvSpPr>
          <p:nvPr/>
        </p:nvSpPr>
        <p:spPr bwMode="auto">
          <a:xfrm>
            <a:off x="2035175" y="2139950"/>
            <a:ext cx="166688" cy="144463"/>
          </a:xfrm>
          <a:prstGeom prst="rect">
            <a:avLst/>
          </a:prstGeom>
          <a:solidFill>
            <a:srgbClr val="0000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587" name="Freeform 23"/>
          <p:cNvSpPr>
            <a:spLocks/>
          </p:cNvSpPr>
          <p:nvPr/>
        </p:nvSpPr>
        <p:spPr bwMode="auto">
          <a:xfrm>
            <a:off x="1644650" y="1695450"/>
            <a:ext cx="479425" cy="434975"/>
          </a:xfrm>
          <a:custGeom>
            <a:avLst/>
            <a:gdLst>
              <a:gd name="T0" fmla="*/ 2147483647 w 381"/>
              <a:gd name="T1" fmla="*/ 2147483647 h 274"/>
              <a:gd name="T2" fmla="*/ 2147483647 w 381"/>
              <a:gd name="T3" fmla="*/ 2147483647 h 274"/>
              <a:gd name="T4" fmla="*/ 0 w 381"/>
              <a:gd name="T5" fmla="*/ 0 h 274"/>
              <a:gd name="T6" fmla="*/ 0 60000 65536"/>
              <a:gd name="T7" fmla="*/ 0 60000 65536"/>
              <a:gd name="T8" fmla="*/ 0 60000 65536"/>
              <a:gd name="T9" fmla="*/ 0 w 381"/>
              <a:gd name="T10" fmla="*/ 0 h 274"/>
              <a:gd name="T11" fmla="*/ 381 w 381"/>
              <a:gd name="T12" fmla="*/ 274 h 27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81" h="274">
                <a:moveTo>
                  <a:pt x="381" y="274"/>
                </a:moveTo>
                <a:lnTo>
                  <a:pt x="381" y="130"/>
                </a:lnTo>
                <a:lnTo>
                  <a:pt x="0" y="0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588" name="Line 24"/>
          <p:cNvSpPr>
            <a:spLocks noChangeShapeType="1"/>
          </p:cNvSpPr>
          <p:nvPr/>
        </p:nvSpPr>
        <p:spPr bwMode="auto">
          <a:xfrm flipH="1">
            <a:off x="1943100" y="2201863"/>
            <a:ext cx="23971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pic>
        <p:nvPicPr>
          <p:cNvPr id="24589" name="Picture 25" descr="tv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00150" y="1355725"/>
            <a:ext cx="755650" cy="674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4590" name="Group 26"/>
          <p:cNvGrpSpPr>
            <a:grpSpLocks/>
          </p:cNvGrpSpPr>
          <p:nvPr/>
        </p:nvGrpSpPr>
        <p:grpSpPr bwMode="auto">
          <a:xfrm>
            <a:off x="2676525" y="1470025"/>
            <a:ext cx="850900" cy="527050"/>
            <a:chOff x="-490" y="1664"/>
            <a:chExt cx="1429" cy="842"/>
          </a:xfrm>
        </p:grpSpPr>
        <p:sp>
          <p:nvSpPr>
            <p:cNvPr id="24733" name="AutoShape 27"/>
            <p:cNvSpPr>
              <a:spLocks noChangeArrowheads="1"/>
            </p:cNvSpPr>
            <p:nvPr/>
          </p:nvSpPr>
          <p:spPr bwMode="auto">
            <a:xfrm>
              <a:off x="-490" y="1664"/>
              <a:ext cx="1429" cy="294"/>
            </a:xfrm>
            <a:prstGeom prst="triangle">
              <a:avLst>
                <a:gd name="adj" fmla="val 50000"/>
              </a:avLst>
            </a:prstGeom>
            <a:solidFill>
              <a:srgbClr val="DDDDDD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24734" name="Group 28"/>
            <p:cNvGrpSpPr>
              <a:grpSpLocks/>
            </p:cNvGrpSpPr>
            <p:nvPr/>
          </p:nvGrpSpPr>
          <p:grpSpPr bwMode="auto">
            <a:xfrm>
              <a:off x="-427" y="1737"/>
              <a:ext cx="1217" cy="769"/>
              <a:chOff x="-427" y="1737"/>
              <a:chExt cx="1217" cy="769"/>
            </a:xfrm>
          </p:grpSpPr>
          <p:sp>
            <p:nvSpPr>
              <p:cNvPr id="24735" name="Rectangle 29"/>
              <p:cNvSpPr>
                <a:spLocks noChangeArrowheads="1"/>
              </p:cNvSpPr>
              <p:nvPr/>
            </p:nvSpPr>
            <p:spPr bwMode="auto">
              <a:xfrm>
                <a:off x="-338" y="1923"/>
                <a:ext cx="1128" cy="583"/>
              </a:xfrm>
              <a:prstGeom prst="rect">
                <a:avLst/>
              </a:prstGeom>
              <a:solidFill>
                <a:srgbClr val="DDDDD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736" name="Line 7"/>
              <p:cNvSpPr>
                <a:spLocks noChangeShapeType="1"/>
              </p:cNvSpPr>
              <p:nvPr/>
            </p:nvSpPr>
            <p:spPr bwMode="auto">
              <a:xfrm flipV="1">
                <a:off x="-150" y="2270"/>
                <a:ext cx="230" cy="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en-US"/>
              </a:p>
            </p:txBody>
          </p:sp>
          <p:grpSp>
            <p:nvGrpSpPr>
              <p:cNvPr id="24737" name="Group 31"/>
              <p:cNvGrpSpPr>
                <a:grpSpLocks/>
              </p:cNvGrpSpPr>
              <p:nvPr/>
            </p:nvGrpSpPr>
            <p:grpSpPr bwMode="auto">
              <a:xfrm>
                <a:off x="68" y="2192"/>
                <a:ext cx="387" cy="139"/>
                <a:chOff x="322" y="890"/>
                <a:chExt cx="872" cy="339"/>
              </a:xfrm>
            </p:grpSpPr>
            <p:sp>
              <p:nvSpPr>
                <p:cNvPr id="24743" name="Rectangle 32"/>
                <p:cNvSpPr>
                  <a:spLocks noChangeArrowheads="1"/>
                </p:cNvSpPr>
                <p:nvPr/>
              </p:nvSpPr>
              <p:spPr bwMode="auto">
                <a:xfrm>
                  <a:off x="320" y="1000"/>
                  <a:ext cx="871" cy="229"/>
                </a:xfrm>
                <a:prstGeom prst="rect">
                  <a:avLst/>
                </a:pr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4744" name="Rectangle 33"/>
                <p:cNvSpPr>
                  <a:spLocks noChangeArrowheads="1"/>
                </p:cNvSpPr>
                <p:nvPr/>
              </p:nvSpPr>
              <p:spPr bwMode="auto">
                <a:xfrm>
                  <a:off x="392" y="1074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4745" name="Rectangle 34"/>
                <p:cNvSpPr>
                  <a:spLocks noChangeArrowheads="1"/>
                </p:cNvSpPr>
                <p:nvPr/>
              </p:nvSpPr>
              <p:spPr bwMode="auto">
                <a:xfrm>
                  <a:off x="464" y="1074"/>
                  <a:ext cx="54" cy="56"/>
                </a:xfrm>
                <a:prstGeom prst="rect">
                  <a:avLst/>
                </a:prstGeom>
                <a:solidFill>
                  <a:srgbClr val="33CC33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4746" name="Rectangle 35"/>
                <p:cNvSpPr>
                  <a:spLocks noChangeArrowheads="1"/>
                </p:cNvSpPr>
                <p:nvPr/>
              </p:nvSpPr>
              <p:spPr bwMode="auto">
                <a:xfrm>
                  <a:off x="536" y="1068"/>
                  <a:ext cx="60" cy="56"/>
                </a:xfrm>
                <a:prstGeom prst="rect">
                  <a:avLst/>
                </a:prstGeom>
                <a:solidFill>
                  <a:srgbClr val="FF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4747" name="Rectangle 36"/>
                <p:cNvSpPr>
                  <a:spLocks noChangeArrowheads="1"/>
                </p:cNvSpPr>
                <p:nvPr/>
              </p:nvSpPr>
              <p:spPr bwMode="auto">
                <a:xfrm>
                  <a:off x="615" y="1068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4748" name="AutoShape 37"/>
                <p:cNvSpPr>
                  <a:spLocks noChangeArrowheads="1"/>
                </p:cNvSpPr>
                <p:nvPr/>
              </p:nvSpPr>
              <p:spPr bwMode="auto">
                <a:xfrm rot="10800000" flipH="1">
                  <a:off x="322" y="890"/>
                  <a:ext cx="859" cy="11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01 w 21600"/>
                    <a:gd name="T13" fmla="*/ 4516 h 21600"/>
                    <a:gd name="T14" fmla="*/ 17099 w 21600"/>
                    <a:gd name="T15" fmla="*/ 17084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pic>
            <p:nvPicPr>
              <p:cNvPr id="24738" name="Picture 38" descr="desktop_computer_stylized_small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-427" y="2049"/>
                <a:ext cx="447" cy="41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4739" name="Rectangle 39"/>
              <p:cNvSpPr>
                <a:spLocks noChangeArrowheads="1"/>
              </p:cNvSpPr>
              <p:nvPr/>
            </p:nvSpPr>
            <p:spPr bwMode="auto">
              <a:xfrm>
                <a:off x="528" y="2232"/>
                <a:ext cx="104" cy="91"/>
              </a:xfrm>
              <a:prstGeom prst="rect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740" name="Freeform 40"/>
              <p:cNvSpPr>
                <a:spLocks/>
              </p:cNvSpPr>
              <p:nvPr/>
            </p:nvSpPr>
            <p:spPr bwMode="auto">
              <a:xfrm>
                <a:off x="282" y="1951"/>
                <a:ext cx="302" cy="274"/>
              </a:xfrm>
              <a:custGeom>
                <a:avLst/>
                <a:gdLst>
                  <a:gd name="T0" fmla="*/ 2 w 381"/>
                  <a:gd name="T1" fmla="*/ 274 h 274"/>
                  <a:gd name="T2" fmla="*/ 2 w 381"/>
                  <a:gd name="T3" fmla="*/ 130 h 274"/>
                  <a:gd name="T4" fmla="*/ 0 w 381"/>
                  <a:gd name="T5" fmla="*/ 0 h 274"/>
                  <a:gd name="T6" fmla="*/ 0 60000 65536"/>
                  <a:gd name="T7" fmla="*/ 0 60000 65536"/>
                  <a:gd name="T8" fmla="*/ 0 60000 65536"/>
                  <a:gd name="T9" fmla="*/ 0 w 381"/>
                  <a:gd name="T10" fmla="*/ 0 h 274"/>
                  <a:gd name="T11" fmla="*/ 381 w 381"/>
                  <a:gd name="T12" fmla="*/ 274 h 27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81" h="274">
                    <a:moveTo>
                      <a:pt x="381" y="274"/>
                    </a:moveTo>
                    <a:lnTo>
                      <a:pt x="381" y="130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741" name="Line 41"/>
              <p:cNvSpPr>
                <a:spLocks noChangeShapeType="1"/>
              </p:cNvSpPr>
              <p:nvPr/>
            </p:nvSpPr>
            <p:spPr bwMode="auto">
              <a:xfrm flipH="1">
                <a:off x="470" y="2270"/>
                <a:ext cx="15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pic>
            <p:nvPicPr>
              <p:cNvPr id="24742" name="Picture 42" descr="tv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2" y="1737"/>
                <a:ext cx="476" cy="4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</p:grpSp>
      <p:grpSp>
        <p:nvGrpSpPr>
          <p:cNvPr id="24591" name="Group 43"/>
          <p:cNvGrpSpPr>
            <a:grpSpLocks/>
          </p:cNvGrpSpPr>
          <p:nvPr/>
        </p:nvGrpSpPr>
        <p:grpSpPr bwMode="auto">
          <a:xfrm>
            <a:off x="3578225" y="1463675"/>
            <a:ext cx="850900" cy="527050"/>
            <a:chOff x="-490" y="1664"/>
            <a:chExt cx="1429" cy="842"/>
          </a:xfrm>
        </p:grpSpPr>
        <p:sp>
          <p:nvSpPr>
            <p:cNvPr id="24717" name="AutoShape 44"/>
            <p:cNvSpPr>
              <a:spLocks noChangeArrowheads="1"/>
            </p:cNvSpPr>
            <p:nvPr/>
          </p:nvSpPr>
          <p:spPr bwMode="auto">
            <a:xfrm>
              <a:off x="-490" y="1664"/>
              <a:ext cx="1429" cy="294"/>
            </a:xfrm>
            <a:prstGeom prst="triangle">
              <a:avLst>
                <a:gd name="adj" fmla="val 50000"/>
              </a:avLst>
            </a:prstGeom>
            <a:solidFill>
              <a:srgbClr val="DDDDDD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24718" name="Group 45"/>
            <p:cNvGrpSpPr>
              <a:grpSpLocks/>
            </p:cNvGrpSpPr>
            <p:nvPr/>
          </p:nvGrpSpPr>
          <p:grpSpPr bwMode="auto">
            <a:xfrm>
              <a:off x="-427" y="1737"/>
              <a:ext cx="1217" cy="769"/>
              <a:chOff x="-427" y="1737"/>
              <a:chExt cx="1217" cy="769"/>
            </a:xfrm>
          </p:grpSpPr>
          <p:sp>
            <p:nvSpPr>
              <p:cNvPr id="24719" name="Rectangle 46"/>
              <p:cNvSpPr>
                <a:spLocks noChangeArrowheads="1"/>
              </p:cNvSpPr>
              <p:nvPr/>
            </p:nvSpPr>
            <p:spPr bwMode="auto">
              <a:xfrm>
                <a:off x="-338" y="1923"/>
                <a:ext cx="1128" cy="583"/>
              </a:xfrm>
              <a:prstGeom prst="rect">
                <a:avLst/>
              </a:prstGeom>
              <a:solidFill>
                <a:srgbClr val="DDDDD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720" name="Line 7"/>
              <p:cNvSpPr>
                <a:spLocks noChangeShapeType="1"/>
              </p:cNvSpPr>
              <p:nvPr/>
            </p:nvSpPr>
            <p:spPr bwMode="auto">
              <a:xfrm flipV="1">
                <a:off x="-150" y="2270"/>
                <a:ext cx="230" cy="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en-US"/>
              </a:p>
            </p:txBody>
          </p:sp>
          <p:grpSp>
            <p:nvGrpSpPr>
              <p:cNvPr id="24721" name="Group 48"/>
              <p:cNvGrpSpPr>
                <a:grpSpLocks/>
              </p:cNvGrpSpPr>
              <p:nvPr/>
            </p:nvGrpSpPr>
            <p:grpSpPr bwMode="auto">
              <a:xfrm>
                <a:off x="68" y="2192"/>
                <a:ext cx="387" cy="139"/>
                <a:chOff x="322" y="890"/>
                <a:chExt cx="872" cy="339"/>
              </a:xfrm>
            </p:grpSpPr>
            <p:sp>
              <p:nvSpPr>
                <p:cNvPr id="24727" name="Rectangle 49"/>
                <p:cNvSpPr>
                  <a:spLocks noChangeArrowheads="1"/>
                </p:cNvSpPr>
                <p:nvPr/>
              </p:nvSpPr>
              <p:spPr bwMode="auto">
                <a:xfrm>
                  <a:off x="320" y="1000"/>
                  <a:ext cx="871" cy="229"/>
                </a:xfrm>
                <a:prstGeom prst="rect">
                  <a:avLst/>
                </a:pr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4728" name="Rectangle 50"/>
                <p:cNvSpPr>
                  <a:spLocks noChangeArrowheads="1"/>
                </p:cNvSpPr>
                <p:nvPr/>
              </p:nvSpPr>
              <p:spPr bwMode="auto">
                <a:xfrm>
                  <a:off x="392" y="1074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4729" name="Rectangle 51"/>
                <p:cNvSpPr>
                  <a:spLocks noChangeArrowheads="1"/>
                </p:cNvSpPr>
                <p:nvPr/>
              </p:nvSpPr>
              <p:spPr bwMode="auto">
                <a:xfrm>
                  <a:off x="464" y="1074"/>
                  <a:ext cx="54" cy="56"/>
                </a:xfrm>
                <a:prstGeom prst="rect">
                  <a:avLst/>
                </a:prstGeom>
                <a:solidFill>
                  <a:srgbClr val="33CC33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4730" name="Rectangle 52"/>
                <p:cNvSpPr>
                  <a:spLocks noChangeArrowheads="1"/>
                </p:cNvSpPr>
                <p:nvPr/>
              </p:nvSpPr>
              <p:spPr bwMode="auto">
                <a:xfrm>
                  <a:off x="536" y="1068"/>
                  <a:ext cx="60" cy="56"/>
                </a:xfrm>
                <a:prstGeom prst="rect">
                  <a:avLst/>
                </a:prstGeom>
                <a:solidFill>
                  <a:srgbClr val="FF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4731" name="Rectangle 53"/>
                <p:cNvSpPr>
                  <a:spLocks noChangeArrowheads="1"/>
                </p:cNvSpPr>
                <p:nvPr/>
              </p:nvSpPr>
              <p:spPr bwMode="auto">
                <a:xfrm>
                  <a:off x="615" y="1068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4732" name="AutoShape 54"/>
                <p:cNvSpPr>
                  <a:spLocks noChangeArrowheads="1"/>
                </p:cNvSpPr>
                <p:nvPr/>
              </p:nvSpPr>
              <p:spPr bwMode="auto">
                <a:xfrm rot="10800000" flipH="1">
                  <a:off x="322" y="890"/>
                  <a:ext cx="859" cy="11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01 w 21600"/>
                    <a:gd name="T13" fmla="*/ 4516 h 21600"/>
                    <a:gd name="T14" fmla="*/ 17099 w 21600"/>
                    <a:gd name="T15" fmla="*/ 17084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pic>
            <p:nvPicPr>
              <p:cNvPr id="24722" name="Picture 55" descr="desktop_computer_stylized_small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-427" y="2049"/>
                <a:ext cx="447" cy="41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4723" name="Rectangle 56"/>
              <p:cNvSpPr>
                <a:spLocks noChangeArrowheads="1"/>
              </p:cNvSpPr>
              <p:nvPr/>
            </p:nvSpPr>
            <p:spPr bwMode="auto">
              <a:xfrm>
                <a:off x="528" y="2232"/>
                <a:ext cx="104" cy="91"/>
              </a:xfrm>
              <a:prstGeom prst="rect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724" name="Freeform 57"/>
              <p:cNvSpPr>
                <a:spLocks/>
              </p:cNvSpPr>
              <p:nvPr/>
            </p:nvSpPr>
            <p:spPr bwMode="auto">
              <a:xfrm>
                <a:off x="282" y="1951"/>
                <a:ext cx="302" cy="274"/>
              </a:xfrm>
              <a:custGeom>
                <a:avLst/>
                <a:gdLst>
                  <a:gd name="T0" fmla="*/ 2 w 381"/>
                  <a:gd name="T1" fmla="*/ 274 h 274"/>
                  <a:gd name="T2" fmla="*/ 2 w 381"/>
                  <a:gd name="T3" fmla="*/ 130 h 274"/>
                  <a:gd name="T4" fmla="*/ 0 w 381"/>
                  <a:gd name="T5" fmla="*/ 0 h 274"/>
                  <a:gd name="T6" fmla="*/ 0 60000 65536"/>
                  <a:gd name="T7" fmla="*/ 0 60000 65536"/>
                  <a:gd name="T8" fmla="*/ 0 60000 65536"/>
                  <a:gd name="T9" fmla="*/ 0 w 381"/>
                  <a:gd name="T10" fmla="*/ 0 h 274"/>
                  <a:gd name="T11" fmla="*/ 381 w 381"/>
                  <a:gd name="T12" fmla="*/ 274 h 27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81" h="274">
                    <a:moveTo>
                      <a:pt x="381" y="274"/>
                    </a:moveTo>
                    <a:lnTo>
                      <a:pt x="381" y="130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725" name="Line 58"/>
              <p:cNvSpPr>
                <a:spLocks noChangeShapeType="1"/>
              </p:cNvSpPr>
              <p:nvPr/>
            </p:nvSpPr>
            <p:spPr bwMode="auto">
              <a:xfrm flipH="1">
                <a:off x="470" y="2270"/>
                <a:ext cx="15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pic>
            <p:nvPicPr>
              <p:cNvPr id="24726" name="Picture 59" descr="tv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2" y="1737"/>
                <a:ext cx="476" cy="4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</p:grpSp>
      <p:grpSp>
        <p:nvGrpSpPr>
          <p:cNvPr id="24592" name="Group 60"/>
          <p:cNvGrpSpPr>
            <a:grpSpLocks/>
          </p:cNvGrpSpPr>
          <p:nvPr/>
        </p:nvGrpSpPr>
        <p:grpSpPr bwMode="auto">
          <a:xfrm>
            <a:off x="2763838" y="2309813"/>
            <a:ext cx="850900" cy="527050"/>
            <a:chOff x="-490" y="1664"/>
            <a:chExt cx="1429" cy="842"/>
          </a:xfrm>
        </p:grpSpPr>
        <p:sp>
          <p:nvSpPr>
            <p:cNvPr id="24701" name="AutoShape 61"/>
            <p:cNvSpPr>
              <a:spLocks noChangeArrowheads="1"/>
            </p:cNvSpPr>
            <p:nvPr/>
          </p:nvSpPr>
          <p:spPr bwMode="auto">
            <a:xfrm>
              <a:off x="-490" y="1664"/>
              <a:ext cx="1429" cy="294"/>
            </a:xfrm>
            <a:prstGeom prst="triangle">
              <a:avLst>
                <a:gd name="adj" fmla="val 50000"/>
              </a:avLst>
            </a:prstGeom>
            <a:solidFill>
              <a:srgbClr val="DDDDDD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24702" name="Group 62"/>
            <p:cNvGrpSpPr>
              <a:grpSpLocks/>
            </p:cNvGrpSpPr>
            <p:nvPr/>
          </p:nvGrpSpPr>
          <p:grpSpPr bwMode="auto">
            <a:xfrm>
              <a:off x="-427" y="1737"/>
              <a:ext cx="1217" cy="769"/>
              <a:chOff x="-427" y="1737"/>
              <a:chExt cx="1217" cy="769"/>
            </a:xfrm>
          </p:grpSpPr>
          <p:sp>
            <p:nvSpPr>
              <p:cNvPr id="24703" name="Rectangle 63"/>
              <p:cNvSpPr>
                <a:spLocks noChangeArrowheads="1"/>
              </p:cNvSpPr>
              <p:nvPr/>
            </p:nvSpPr>
            <p:spPr bwMode="auto">
              <a:xfrm>
                <a:off x="-338" y="1923"/>
                <a:ext cx="1128" cy="583"/>
              </a:xfrm>
              <a:prstGeom prst="rect">
                <a:avLst/>
              </a:prstGeom>
              <a:solidFill>
                <a:srgbClr val="DDDDD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704" name="Line 7"/>
              <p:cNvSpPr>
                <a:spLocks noChangeShapeType="1"/>
              </p:cNvSpPr>
              <p:nvPr/>
            </p:nvSpPr>
            <p:spPr bwMode="auto">
              <a:xfrm flipV="1">
                <a:off x="-150" y="2270"/>
                <a:ext cx="230" cy="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en-US"/>
              </a:p>
            </p:txBody>
          </p:sp>
          <p:grpSp>
            <p:nvGrpSpPr>
              <p:cNvPr id="24705" name="Group 65"/>
              <p:cNvGrpSpPr>
                <a:grpSpLocks/>
              </p:cNvGrpSpPr>
              <p:nvPr/>
            </p:nvGrpSpPr>
            <p:grpSpPr bwMode="auto">
              <a:xfrm>
                <a:off x="68" y="2192"/>
                <a:ext cx="387" cy="139"/>
                <a:chOff x="322" y="890"/>
                <a:chExt cx="872" cy="339"/>
              </a:xfrm>
            </p:grpSpPr>
            <p:sp>
              <p:nvSpPr>
                <p:cNvPr id="24711" name="Rectangle 66"/>
                <p:cNvSpPr>
                  <a:spLocks noChangeArrowheads="1"/>
                </p:cNvSpPr>
                <p:nvPr/>
              </p:nvSpPr>
              <p:spPr bwMode="auto">
                <a:xfrm>
                  <a:off x="320" y="1000"/>
                  <a:ext cx="871" cy="229"/>
                </a:xfrm>
                <a:prstGeom prst="rect">
                  <a:avLst/>
                </a:pr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4712" name="Rectangle 67"/>
                <p:cNvSpPr>
                  <a:spLocks noChangeArrowheads="1"/>
                </p:cNvSpPr>
                <p:nvPr/>
              </p:nvSpPr>
              <p:spPr bwMode="auto">
                <a:xfrm>
                  <a:off x="392" y="1074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4713" name="Rectangle 68"/>
                <p:cNvSpPr>
                  <a:spLocks noChangeArrowheads="1"/>
                </p:cNvSpPr>
                <p:nvPr/>
              </p:nvSpPr>
              <p:spPr bwMode="auto">
                <a:xfrm>
                  <a:off x="464" y="1074"/>
                  <a:ext cx="54" cy="56"/>
                </a:xfrm>
                <a:prstGeom prst="rect">
                  <a:avLst/>
                </a:prstGeom>
                <a:solidFill>
                  <a:srgbClr val="33CC33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4714" name="Rectangle 69"/>
                <p:cNvSpPr>
                  <a:spLocks noChangeArrowheads="1"/>
                </p:cNvSpPr>
                <p:nvPr/>
              </p:nvSpPr>
              <p:spPr bwMode="auto">
                <a:xfrm>
                  <a:off x="536" y="1068"/>
                  <a:ext cx="60" cy="56"/>
                </a:xfrm>
                <a:prstGeom prst="rect">
                  <a:avLst/>
                </a:prstGeom>
                <a:solidFill>
                  <a:srgbClr val="FF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4715" name="Rectangle 70"/>
                <p:cNvSpPr>
                  <a:spLocks noChangeArrowheads="1"/>
                </p:cNvSpPr>
                <p:nvPr/>
              </p:nvSpPr>
              <p:spPr bwMode="auto">
                <a:xfrm>
                  <a:off x="615" y="1068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4716" name="AutoShape 71"/>
                <p:cNvSpPr>
                  <a:spLocks noChangeArrowheads="1"/>
                </p:cNvSpPr>
                <p:nvPr/>
              </p:nvSpPr>
              <p:spPr bwMode="auto">
                <a:xfrm rot="10800000" flipH="1">
                  <a:off x="322" y="890"/>
                  <a:ext cx="859" cy="11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01 w 21600"/>
                    <a:gd name="T13" fmla="*/ 4516 h 21600"/>
                    <a:gd name="T14" fmla="*/ 17099 w 21600"/>
                    <a:gd name="T15" fmla="*/ 17084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pic>
            <p:nvPicPr>
              <p:cNvPr id="24706" name="Picture 72" descr="desktop_computer_stylized_small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-427" y="2049"/>
                <a:ext cx="447" cy="41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4707" name="Rectangle 73"/>
              <p:cNvSpPr>
                <a:spLocks noChangeArrowheads="1"/>
              </p:cNvSpPr>
              <p:nvPr/>
            </p:nvSpPr>
            <p:spPr bwMode="auto">
              <a:xfrm>
                <a:off x="528" y="2232"/>
                <a:ext cx="104" cy="91"/>
              </a:xfrm>
              <a:prstGeom prst="rect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708" name="Freeform 74"/>
              <p:cNvSpPr>
                <a:spLocks/>
              </p:cNvSpPr>
              <p:nvPr/>
            </p:nvSpPr>
            <p:spPr bwMode="auto">
              <a:xfrm>
                <a:off x="282" y="1951"/>
                <a:ext cx="302" cy="274"/>
              </a:xfrm>
              <a:custGeom>
                <a:avLst/>
                <a:gdLst>
                  <a:gd name="T0" fmla="*/ 2 w 381"/>
                  <a:gd name="T1" fmla="*/ 274 h 274"/>
                  <a:gd name="T2" fmla="*/ 2 w 381"/>
                  <a:gd name="T3" fmla="*/ 130 h 274"/>
                  <a:gd name="T4" fmla="*/ 0 w 381"/>
                  <a:gd name="T5" fmla="*/ 0 h 274"/>
                  <a:gd name="T6" fmla="*/ 0 60000 65536"/>
                  <a:gd name="T7" fmla="*/ 0 60000 65536"/>
                  <a:gd name="T8" fmla="*/ 0 60000 65536"/>
                  <a:gd name="T9" fmla="*/ 0 w 381"/>
                  <a:gd name="T10" fmla="*/ 0 h 274"/>
                  <a:gd name="T11" fmla="*/ 381 w 381"/>
                  <a:gd name="T12" fmla="*/ 274 h 27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81" h="274">
                    <a:moveTo>
                      <a:pt x="381" y="274"/>
                    </a:moveTo>
                    <a:lnTo>
                      <a:pt x="381" y="130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709" name="Line 75"/>
              <p:cNvSpPr>
                <a:spLocks noChangeShapeType="1"/>
              </p:cNvSpPr>
              <p:nvPr/>
            </p:nvSpPr>
            <p:spPr bwMode="auto">
              <a:xfrm flipH="1">
                <a:off x="470" y="2270"/>
                <a:ext cx="15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pic>
            <p:nvPicPr>
              <p:cNvPr id="24710" name="Picture 76" descr="tv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2" y="1737"/>
                <a:ext cx="476" cy="4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</p:grpSp>
      <p:grpSp>
        <p:nvGrpSpPr>
          <p:cNvPr id="24593" name="Group 77"/>
          <p:cNvGrpSpPr>
            <a:grpSpLocks/>
          </p:cNvGrpSpPr>
          <p:nvPr/>
        </p:nvGrpSpPr>
        <p:grpSpPr bwMode="auto">
          <a:xfrm>
            <a:off x="3630613" y="2319338"/>
            <a:ext cx="850900" cy="527050"/>
            <a:chOff x="-490" y="1664"/>
            <a:chExt cx="1429" cy="842"/>
          </a:xfrm>
        </p:grpSpPr>
        <p:sp>
          <p:nvSpPr>
            <p:cNvPr id="24685" name="AutoShape 78"/>
            <p:cNvSpPr>
              <a:spLocks noChangeArrowheads="1"/>
            </p:cNvSpPr>
            <p:nvPr/>
          </p:nvSpPr>
          <p:spPr bwMode="auto">
            <a:xfrm>
              <a:off x="-490" y="1664"/>
              <a:ext cx="1429" cy="294"/>
            </a:xfrm>
            <a:prstGeom prst="triangle">
              <a:avLst>
                <a:gd name="adj" fmla="val 50000"/>
              </a:avLst>
            </a:prstGeom>
            <a:solidFill>
              <a:srgbClr val="DDDDDD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24686" name="Group 79"/>
            <p:cNvGrpSpPr>
              <a:grpSpLocks/>
            </p:cNvGrpSpPr>
            <p:nvPr/>
          </p:nvGrpSpPr>
          <p:grpSpPr bwMode="auto">
            <a:xfrm>
              <a:off x="-427" y="1737"/>
              <a:ext cx="1217" cy="769"/>
              <a:chOff x="-427" y="1737"/>
              <a:chExt cx="1217" cy="769"/>
            </a:xfrm>
          </p:grpSpPr>
          <p:sp>
            <p:nvSpPr>
              <p:cNvPr id="24687" name="Rectangle 80"/>
              <p:cNvSpPr>
                <a:spLocks noChangeArrowheads="1"/>
              </p:cNvSpPr>
              <p:nvPr/>
            </p:nvSpPr>
            <p:spPr bwMode="auto">
              <a:xfrm>
                <a:off x="-338" y="1923"/>
                <a:ext cx="1128" cy="583"/>
              </a:xfrm>
              <a:prstGeom prst="rect">
                <a:avLst/>
              </a:prstGeom>
              <a:solidFill>
                <a:srgbClr val="DDDDD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688" name="Line 7"/>
              <p:cNvSpPr>
                <a:spLocks noChangeShapeType="1"/>
              </p:cNvSpPr>
              <p:nvPr/>
            </p:nvSpPr>
            <p:spPr bwMode="auto">
              <a:xfrm flipV="1">
                <a:off x="-150" y="2270"/>
                <a:ext cx="230" cy="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en-US"/>
              </a:p>
            </p:txBody>
          </p:sp>
          <p:grpSp>
            <p:nvGrpSpPr>
              <p:cNvPr id="24689" name="Group 82"/>
              <p:cNvGrpSpPr>
                <a:grpSpLocks/>
              </p:cNvGrpSpPr>
              <p:nvPr/>
            </p:nvGrpSpPr>
            <p:grpSpPr bwMode="auto">
              <a:xfrm>
                <a:off x="68" y="2192"/>
                <a:ext cx="387" cy="139"/>
                <a:chOff x="322" y="890"/>
                <a:chExt cx="872" cy="339"/>
              </a:xfrm>
            </p:grpSpPr>
            <p:sp>
              <p:nvSpPr>
                <p:cNvPr id="24695" name="Rectangle 83"/>
                <p:cNvSpPr>
                  <a:spLocks noChangeArrowheads="1"/>
                </p:cNvSpPr>
                <p:nvPr/>
              </p:nvSpPr>
              <p:spPr bwMode="auto">
                <a:xfrm>
                  <a:off x="320" y="1000"/>
                  <a:ext cx="871" cy="229"/>
                </a:xfrm>
                <a:prstGeom prst="rect">
                  <a:avLst/>
                </a:pr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4696" name="Rectangle 84"/>
                <p:cNvSpPr>
                  <a:spLocks noChangeArrowheads="1"/>
                </p:cNvSpPr>
                <p:nvPr/>
              </p:nvSpPr>
              <p:spPr bwMode="auto">
                <a:xfrm>
                  <a:off x="392" y="1074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4697" name="Rectangle 85"/>
                <p:cNvSpPr>
                  <a:spLocks noChangeArrowheads="1"/>
                </p:cNvSpPr>
                <p:nvPr/>
              </p:nvSpPr>
              <p:spPr bwMode="auto">
                <a:xfrm>
                  <a:off x="464" y="1074"/>
                  <a:ext cx="54" cy="56"/>
                </a:xfrm>
                <a:prstGeom prst="rect">
                  <a:avLst/>
                </a:prstGeom>
                <a:solidFill>
                  <a:srgbClr val="33CC33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4698" name="Rectangle 86"/>
                <p:cNvSpPr>
                  <a:spLocks noChangeArrowheads="1"/>
                </p:cNvSpPr>
                <p:nvPr/>
              </p:nvSpPr>
              <p:spPr bwMode="auto">
                <a:xfrm>
                  <a:off x="536" y="1068"/>
                  <a:ext cx="60" cy="56"/>
                </a:xfrm>
                <a:prstGeom prst="rect">
                  <a:avLst/>
                </a:prstGeom>
                <a:solidFill>
                  <a:srgbClr val="FF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4699" name="Rectangle 87"/>
                <p:cNvSpPr>
                  <a:spLocks noChangeArrowheads="1"/>
                </p:cNvSpPr>
                <p:nvPr/>
              </p:nvSpPr>
              <p:spPr bwMode="auto">
                <a:xfrm>
                  <a:off x="615" y="1068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4700" name="AutoShape 88"/>
                <p:cNvSpPr>
                  <a:spLocks noChangeArrowheads="1"/>
                </p:cNvSpPr>
                <p:nvPr/>
              </p:nvSpPr>
              <p:spPr bwMode="auto">
                <a:xfrm rot="10800000" flipH="1">
                  <a:off x="322" y="890"/>
                  <a:ext cx="859" cy="11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01 w 21600"/>
                    <a:gd name="T13" fmla="*/ 4516 h 21600"/>
                    <a:gd name="T14" fmla="*/ 17099 w 21600"/>
                    <a:gd name="T15" fmla="*/ 17084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pic>
            <p:nvPicPr>
              <p:cNvPr id="24690" name="Picture 89" descr="desktop_computer_stylized_small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-427" y="2049"/>
                <a:ext cx="447" cy="41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4691" name="Rectangle 90"/>
              <p:cNvSpPr>
                <a:spLocks noChangeArrowheads="1"/>
              </p:cNvSpPr>
              <p:nvPr/>
            </p:nvSpPr>
            <p:spPr bwMode="auto">
              <a:xfrm>
                <a:off x="528" y="2232"/>
                <a:ext cx="104" cy="91"/>
              </a:xfrm>
              <a:prstGeom prst="rect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692" name="Freeform 91"/>
              <p:cNvSpPr>
                <a:spLocks/>
              </p:cNvSpPr>
              <p:nvPr/>
            </p:nvSpPr>
            <p:spPr bwMode="auto">
              <a:xfrm>
                <a:off x="282" y="1951"/>
                <a:ext cx="302" cy="274"/>
              </a:xfrm>
              <a:custGeom>
                <a:avLst/>
                <a:gdLst>
                  <a:gd name="T0" fmla="*/ 2 w 381"/>
                  <a:gd name="T1" fmla="*/ 274 h 274"/>
                  <a:gd name="T2" fmla="*/ 2 w 381"/>
                  <a:gd name="T3" fmla="*/ 130 h 274"/>
                  <a:gd name="T4" fmla="*/ 0 w 381"/>
                  <a:gd name="T5" fmla="*/ 0 h 274"/>
                  <a:gd name="T6" fmla="*/ 0 60000 65536"/>
                  <a:gd name="T7" fmla="*/ 0 60000 65536"/>
                  <a:gd name="T8" fmla="*/ 0 60000 65536"/>
                  <a:gd name="T9" fmla="*/ 0 w 381"/>
                  <a:gd name="T10" fmla="*/ 0 h 274"/>
                  <a:gd name="T11" fmla="*/ 381 w 381"/>
                  <a:gd name="T12" fmla="*/ 274 h 27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81" h="274">
                    <a:moveTo>
                      <a:pt x="381" y="274"/>
                    </a:moveTo>
                    <a:lnTo>
                      <a:pt x="381" y="130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93" name="Line 92"/>
              <p:cNvSpPr>
                <a:spLocks noChangeShapeType="1"/>
              </p:cNvSpPr>
              <p:nvPr/>
            </p:nvSpPr>
            <p:spPr bwMode="auto">
              <a:xfrm flipH="1">
                <a:off x="470" y="2270"/>
                <a:ext cx="15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pic>
            <p:nvPicPr>
              <p:cNvPr id="24694" name="Picture 93" descr="tv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2" y="1737"/>
                <a:ext cx="476" cy="4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</p:grpSp>
      <p:sp>
        <p:nvSpPr>
          <p:cNvPr id="24594" name="Line 94"/>
          <p:cNvSpPr>
            <a:spLocks noChangeShapeType="1"/>
          </p:cNvSpPr>
          <p:nvPr/>
        </p:nvSpPr>
        <p:spPr bwMode="auto">
          <a:xfrm>
            <a:off x="2217738" y="2212975"/>
            <a:ext cx="3690937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grpSp>
        <p:nvGrpSpPr>
          <p:cNvPr id="24595" name="Group 95"/>
          <p:cNvGrpSpPr>
            <a:grpSpLocks/>
          </p:cNvGrpSpPr>
          <p:nvPr/>
        </p:nvGrpSpPr>
        <p:grpSpPr bwMode="auto">
          <a:xfrm>
            <a:off x="4719638" y="1471613"/>
            <a:ext cx="850900" cy="527050"/>
            <a:chOff x="-490" y="1664"/>
            <a:chExt cx="1429" cy="842"/>
          </a:xfrm>
        </p:grpSpPr>
        <p:sp>
          <p:nvSpPr>
            <p:cNvPr id="24669" name="AutoShape 96"/>
            <p:cNvSpPr>
              <a:spLocks noChangeArrowheads="1"/>
            </p:cNvSpPr>
            <p:nvPr/>
          </p:nvSpPr>
          <p:spPr bwMode="auto">
            <a:xfrm>
              <a:off x="-490" y="1664"/>
              <a:ext cx="1429" cy="294"/>
            </a:xfrm>
            <a:prstGeom prst="triangle">
              <a:avLst>
                <a:gd name="adj" fmla="val 50000"/>
              </a:avLst>
            </a:prstGeom>
            <a:solidFill>
              <a:srgbClr val="DDDDDD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24670" name="Group 97"/>
            <p:cNvGrpSpPr>
              <a:grpSpLocks/>
            </p:cNvGrpSpPr>
            <p:nvPr/>
          </p:nvGrpSpPr>
          <p:grpSpPr bwMode="auto">
            <a:xfrm>
              <a:off x="-427" y="1737"/>
              <a:ext cx="1217" cy="769"/>
              <a:chOff x="-427" y="1737"/>
              <a:chExt cx="1217" cy="769"/>
            </a:xfrm>
          </p:grpSpPr>
          <p:sp>
            <p:nvSpPr>
              <p:cNvPr id="24671" name="Rectangle 98"/>
              <p:cNvSpPr>
                <a:spLocks noChangeArrowheads="1"/>
              </p:cNvSpPr>
              <p:nvPr/>
            </p:nvSpPr>
            <p:spPr bwMode="auto">
              <a:xfrm>
                <a:off x="-338" y="1923"/>
                <a:ext cx="1128" cy="583"/>
              </a:xfrm>
              <a:prstGeom prst="rect">
                <a:avLst/>
              </a:prstGeom>
              <a:solidFill>
                <a:srgbClr val="DDDDD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672" name="Line 7"/>
              <p:cNvSpPr>
                <a:spLocks noChangeShapeType="1"/>
              </p:cNvSpPr>
              <p:nvPr/>
            </p:nvSpPr>
            <p:spPr bwMode="auto">
              <a:xfrm flipV="1">
                <a:off x="-150" y="2270"/>
                <a:ext cx="230" cy="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en-US"/>
              </a:p>
            </p:txBody>
          </p:sp>
          <p:grpSp>
            <p:nvGrpSpPr>
              <p:cNvPr id="24673" name="Group 100"/>
              <p:cNvGrpSpPr>
                <a:grpSpLocks/>
              </p:cNvGrpSpPr>
              <p:nvPr/>
            </p:nvGrpSpPr>
            <p:grpSpPr bwMode="auto">
              <a:xfrm>
                <a:off x="68" y="2192"/>
                <a:ext cx="387" cy="139"/>
                <a:chOff x="322" y="890"/>
                <a:chExt cx="872" cy="339"/>
              </a:xfrm>
            </p:grpSpPr>
            <p:sp>
              <p:nvSpPr>
                <p:cNvPr id="24679" name="Rectangle 101"/>
                <p:cNvSpPr>
                  <a:spLocks noChangeArrowheads="1"/>
                </p:cNvSpPr>
                <p:nvPr/>
              </p:nvSpPr>
              <p:spPr bwMode="auto">
                <a:xfrm>
                  <a:off x="320" y="1000"/>
                  <a:ext cx="871" cy="229"/>
                </a:xfrm>
                <a:prstGeom prst="rect">
                  <a:avLst/>
                </a:pr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4680" name="Rectangle 102"/>
                <p:cNvSpPr>
                  <a:spLocks noChangeArrowheads="1"/>
                </p:cNvSpPr>
                <p:nvPr/>
              </p:nvSpPr>
              <p:spPr bwMode="auto">
                <a:xfrm>
                  <a:off x="392" y="1074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4681" name="Rectangle 103"/>
                <p:cNvSpPr>
                  <a:spLocks noChangeArrowheads="1"/>
                </p:cNvSpPr>
                <p:nvPr/>
              </p:nvSpPr>
              <p:spPr bwMode="auto">
                <a:xfrm>
                  <a:off x="464" y="1074"/>
                  <a:ext cx="54" cy="56"/>
                </a:xfrm>
                <a:prstGeom prst="rect">
                  <a:avLst/>
                </a:prstGeom>
                <a:solidFill>
                  <a:srgbClr val="33CC33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4682" name="Rectangle 104"/>
                <p:cNvSpPr>
                  <a:spLocks noChangeArrowheads="1"/>
                </p:cNvSpPr>
                <p:nvPr/>
              </p:nvSpPr>
              <p:spPr bwMode="auto">
                <a:xfrm>
                  <a:off x="536" y="1068"/>
                  <a:ext cx="60" cy="56"/>
                </a:xfrm>
                <a:prstGeom prst="rect">
                  <a:avLst/>
                </a:prstGeom>
                <a:solidFill>
                  <a:srgbClr val="FF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4683" name="Rectangle 105"/>
                <p:cNvSpPr>
                  <a:spLocks noChangeArrowheads="1"/>
                </p:cNvSpPr>
                <p:nvPr/>
              </p:nvSpPr>
              <p:spPr bwMode="auto">
                <a:xfrm>
                  <a:off x="615" y="1068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4684" name="AutoShape 106"/>
                <p:cNvSpPr>
                  <a:spLocks noChangeArrowheads="1"/>
                </p:cNvSpPr>
                <p:nvPr/>
              </p:nvSpPr>
              <p:spPr bwMode="auto">
                <a:xfrm rot="10800000" flipH="1">
                  <a:off x="322" y="890"/>
                  <a:ext cx="859" cy="11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01 w 21600"/>
                    <a:gd name="T13" fmla="*/ 4516 h 21600"/>
                    <a:gd name="T14" fmla="*/ 17099 w 21600"/>
                    <a:gd name="T15" fmla="*/ 17084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pic>
            <p:nvPicPr>
              <p:cNvPr id="24674" name="Picture 107" descr="desktop_computer_stylized_small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-427" y="2049"/>
                <a:ext cx="447" cy="41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4675" name="Rectangle 108"/>
              <p:cNvSpPr>
                <a:spLocks noChangeArrowheads="1"/>
              </p:cNvSpPr>
              <p:nvPr/>
            </p:nvSpPr>
            <p:spPr bwMode="auto">
              <a:xfrm>
                <a:off x="528" y="2232"/>
                <a:ext cx="104" cy="91"/>
              </a:xfrm>
              <a:prstGeom prst="rect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676" name="Freeform 109"/>
              <p:cNvSpPr>
                <a:spLocks/>
              </p:cNvSpPr>
              <p:nvPr/>
            </p:nvSpPr>
            <p:spPr bwMode="auto">
              <a:xfrm>
                <a:off x="282" y="1951"/>
                <a:ext cx="302" cy="274"/>
              </a:xfrm>
              <a:custGeom>
                <a:avLst/>
                <a:gdLst>
                  <a:gd name="T0" fmla="*/ 2 w 381"/>
                  <a:gd name="T1" fmla="*/ 274 h 274"/>
                  <a:gd name="T2" fmla="*/ 2 w 381"/>
                  <a:gd name="T3" fmla="*/ 130 h 274"/>
                  <a:gd name="T4" fmla="*/ 0 w 381"/>
                  <a:gd name="T5" fmla="*/ 0 h 274"/>
                  <a:gd name="T6" fmla="*/ 0 60000 65536"/>
                  <a:gd name="T7" fmla="*/ 0 60000 65536"/>
                  <a:gd name="T8" fmla="*/ 0 60000 65536"/>
                  <a:gd name="T9" fmla="*/ 0 w 381"/>
                  <a:gd name="T10" fmla="*/ 0 h 274"/>
                  <a:gd name="T11" fmla="*/ 381 w 381"/>
                  <a:gd name="T12" fmla="*/ 274 h 27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81" h="274">
                    <a:moveTo>
                      <a:pt x="381" y="274"/>
                    </a:moveTo>
                    <a:lnTo>
                      <a:pt x="381" y="130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77" name="Line 110"/>
              <p:cNvSpPr>
                <a:spLocks noChangeShapeType="1"/>
              </p:cNvSpPr>
              <p:nvPr/>
            </p:nvSpPr>
            <p:spPr bwMode="auto">
              <a:xfrm flipH="1">
                <a:off x="470" y="2270"/>
                <a:ext cx="15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pic>
            <p:nvPicPr>
              <p:cNvPr id="24678" name="Picture 111" descr="tv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2" y="1737"/>
                <a:ext cx="476" cy="4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</p:grpSp>
      <p:sp>
        <p:nvSpPr>
          <p:cNvPr id="24596" name="Text Box 112"/>
          <p:cNvSpPr txBox="1">
            <a:spLocks noChangeArrowheads="1"/>
          </p:cNvSpPr>
          <p:nvPr/>
        </p:nvSpPr>
        <p:spPr bwMode="auto">
          <a:xfrm>
            <a:off x="4330700" y="1541463"/>
            <a:ext cx="4889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rgbClr val="969696"/>
                </a:solidFill>
                <a:latin typeface="Times New Roman" pitchFamily="18" charset="0"/>
              </a:rPr>
              <a:t>…</a:t>
            </a:r>
          </a:p>
        </p:txBody>
      </p:sp>
      <p:sp>
        <p:nvSpPr>
          <p:cNvPr id="24597" name="Line 113"/>
          <p:cNvSpPr>
            <a:spLocks noChangeShapeType="1"/>
          </p:cNvSpPr>
          <p:nvPr/>
        </p:nvSpPr>
        <p:spPr bwMode="auto">
          <a:xfrm flipH="1">
            <a:off x="3311525" y="1882775"/>
            <a:ext cx="3175" cy="3333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598" name="Line 114"/>
          <p:cNvSpPr>
            <a:spLocks noChangeShapeType="1"/>
          </p:cNvSpPr>
          <p:nvPr/>
        </p:nvSpPr>
        <p:spPr bwMode="auto">
          <a:xfrm flipH="1">
            <a:off x="4216400" y="1882775"/>
            <a:ext cx="3175" cy="3333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599" name="Line 115"/>
          <p:cNvSpPr>
            <a:spLocks noChangeShapeType="1"/>
          </p:cNvSpPr>
          <p:nvPr/>
        </p:nvSpPr>
        <p:spPr bwMode="auto">
          <a:xfrm flipH="1">
            <a:off x="5353050" y="1882775"/>
            <a:ext cx="3175" cy="3333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600" name="Freeform 116"/>
          <p:cNvSpPr>
            <a:spLocks/>
          </p:cNvSpPr>
          <p:nvPr/>
        </p:nvSpPr>
        <p:spPr bwMode="auto">
          <a:xfrm>
            <a:off x="4302125" y="2219325"/>
            <a:ext cx="127000" cy="476250"/>
          </a:xfrm>
          <a:custGeom>
            <a:avLst/>
            <a:gdLst>
              <a:gd name="T0" fmla="*/ 0 w 80"/>
              <a:gd name="T1" fmla="*/ 2147483647 h 300"/>
              <a:gd name="T2" fmla="*/ 2147483647 w 80"/>
              <a:gd name="T3" fmla="*/ 2147483647 h 300"/>
              <a:gd name="T4" fmla="*/ 2147483647 w 80"/>
              <a:gd name="T5" fmla="*/ 0 h 300"/>
              <a:gd name="T6" fmla="*/ 0 60000 65536"/>
              <a:gd name="T7" fmla="*/ 0 60000 65536"/>
              <a:gd name="T8" fmla="*/ 0 60000 65536"/>
              <a:gd name="T9" fmla="*/ 0 w 80"/>
              <a:gd name="T10" fmla="*/ 0 h 300"/>
              <a:gd name="T11" fmla="*/ 80 w 80"/>
              <a:gd name="T12" fmla="*/ 300 h 3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80" h="300">
                <a:moveTo>
                  <a:pt x="0" y="300"/>
                </a:moveTo>
                <a:lnTo>
                  <a:pt x="80" y="300"/>
                </a:lnTo>
                <a:lnTo>
                  <a:pt x="80" y="0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601" name="Freeform 117"/>
          <p:cNvSpPr>
            <a:spLocks/>
          </p:cNvSpPr>
          <p:nvPr/>
        </p:nvSpPr>
        <p:spPr bwMode="auto">
          <a:xfrm>
            <a:off x="3435350" y="2212975"/>
            <a:ext cx="127000" cy="476250"/>
          </a:xfrm>
          <a:custGeom>
            <a:avLst/>
            <a:gdLst>
              <a:gd name="T0" fmla="*/ 0 w 80"/>
              <a:gd name="T1" fmla="*/ 2147483647 h 300"/>
              <a:gd name="T2" fmla="*/ 2147483647 w 80"/>
              <a:gd name="T3" fmla="*/ 2147483647 h 300"/>
              <a:gd name="T4" fmla="*/ 2147483647 w 80"/>
              <a:gd name="T5" fmla="*/ 0 h 300"/>
              <a:gd name="T6" fmla="*/ 0 60000 65536"/>
              <a:gd name="T7" fmla="*/ 0 60000 65536"/>
              <a:gd name="T8" fmla="*/ 0 60000 65536"/>
              <a:gd name="T9" fmla="*/ 0 w 80"/>
              <a:gd name="T10" fmla="*/ 0 h 300"/>
              <a:gd name="T11" fmla="*/ 80 w 80"/>
              <a:gd name="T12" fmla="*/ 300 h 3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80" h="300">
                <a:moveTo>
                  <a:pt x="0" y="300"/>
                </a:moveTo>
                <a:lnTo>
                  <a:pt x="80" y="300"/>
                </a:lnTo>
                <a:lnTo>
                  <a:pt x="80" y="0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602" name="Rectangle 44"/>
          <p:cNvSpPr>
            <a:spLocks noChangeArrowheads="1"/>
          </p:cNvSpPr>
          <p:nvPr/>
        </p:nvSpPr>
        <p:spPr bwMode="auto">
          <a:xfrm>
            <a:off x="5646738" y="1787525"/>
            <a:ext cx="955675" cy="700088"/>
          </a:xfrm>
          <a:prstGeom prst="rect">
            <a:avLst/>
          </a:prstGeom>
          <a:noFill/>
          <a:ln w="9525">
            <a:solidFill>
              <a:schemeClr val="tx1"/>
            </a:solidFill>
            <a:prstDash val="dashDot"/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Times New Roman" pitchFamily="18" charset="0"/>
            </a:endParaRPr>
          </a:p>
        </p:txBody>
      </p:sp>
      <p:sp>
        <p:nvSpPr>
          <p:cNvPr id="24603" name="Text Box 45"/>
          <p:cNvSpPr txBox="1">
            <a:spLocks noChangeArrowheads="1"/>
          </p:cNvSpPr>
          <p:nvPr/>
        </p:nvSpPr>
        <p:spPr bwMode="auto">
          <a:xfrm>
            <a:off x="5157788" y="1250950"/>
            <a:ext cx="1925637" cy="287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600"/>
              <a:t>cable headend</a:t>
            </a:r>
          </a:p>
        </p:txBody>
      </p:sp>
      <p:sp>
        <p:nvSpPr>
          <p:cNvPr id="24604" name="Freeform 120"/>
          <p:cNvSpPr>
            <a:spLocks/>
          </p:cNvSpPr>
          <p:nvPr/>
        </p:nvSpPr>
        <p:spPr bwMode="auto">
          <a:xfrm>
            <a:off x="5903913" y="1970088"/>
            <a:ext cx="330200" cy="454025"/>
          </a:xfrm>
          <a:custGeom>
            <a:avLst/>
            <a:gdLst>
              <a:gd name="T0" fmla="*/ 0 w 318"/>
              <a:gd name="T1" fmla="*/ 2147483647 h 412"/>
              <a:gd name="T2" fmla="*/ 2147483647 w 318"/>
              <a:gd name="T3" fmla="*/ 2147483647 h 412"/>
              <a:gd name="T4" fmla="*/ 2147483647 w 318"/>
              <a:gd name="T5" fmla="*/ 0 h 412"/>
              <a:gd name="T6" fmla="*/ 2147483647 w 318"/>
              <a:gd name="T7" fmla="*/ 2147483647 h 412"/>
              <a:gd name="T8" fmla="*/ 2147483647 w 318"/>
              <a:gd name="T9" fmla="*/ 2147483647 h 412"/>
              <a:gd name="T10" fmla="*/ 2147483647 w 318"/>
              <a:gd name="T11" fmla="*/ 2147483647 h 412"/>
              <a:gd name="T12" fmla="*/ 2147483647 w 318"/>
              <a:gd name="T13" fmla="*/ 2147483647 h 412"/>
              <a:gd name="T14" fmla="*/ 2147483647 w 318"/>
              <a:gd name="T15" fmla="*/ 2147483647 h 412"/>
              <a:gd name="T16" fmla="*/ 0 w 318"/>
              <a:gd name="T17" fmla="*/ 2147483647 h 412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318"/>
              <a:gd name="T28" fmla="*/ 0 h 412"/>
              <a:gd name="T29" fmla="*/ 318 w 318"/>
              <a:gd name="T30" fmla="*/ 412 h 412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318" h="412">
                <a:moveTo>
                  <a:pt x="0" y="412"/>
                </a:moveTo>
                <a:lnTo>
                  <a:pt x="3" y="1"/>
                </a:lnTo>
                <a:lnTo>
                  <a:pt x="74" y="0"/>
                </a:lnTo>
                <a:lnTo>
                  <a:pt x="254" y="111"/>
                </a:lnTo>
                <a:lnTo>
                  <a:pt x="318" y="115"/>
                </a:lnTo>
                <a:lnTo>
                  <a:pt x="318" y="308"/>
                </a:lnTo>
                <a:lnTo>
                  <a:pt x="246" y="308"/>
                </a:lnTo>
                <a:lnTo>
                  <a:pt x="74" y="412"/>
                </a:lnTo>
                <a:lnTo>
                  <a:pt x="0" y="412"/>
                </a:lnTo>
                <a:close/>
              </a:path>
            </a:pathLst>
          </a:custGeom>
          <a:gradFill rotWithShape="1">
            <a:gsLst>
              <a:gs pos="0">
                <a:schemeClr val="bg1"/>
              </a:gs>
              <a:gs pos="100000">
                <a:srgbClr val="FFFF99"/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605" name="Freeform 121"/>
          <p:cNvSpPr>
            <a:spLocks/>
          </p:cNvSpPr>
          <p:nvPr/>
        </p:nvSpPr>
        <p:spPr bwMode="auto">
          <a:xfrm>
            <a:off x="5905500" y="1905000"/>
            <a:ext cx="366713" cy="406400"/>
          </a:xfrm>
          <a:custGeom>
            <a:avLst/>
            <a:gdLst>
              <a:gd name="T0" fmla="*/ 0 w 353"/>
              <a:gd name="T1" fmla="*/ 2147483647 h 369"/>
              <a:gd name="T2" fmla="*/ 2147483647 w 353"/>
              <a:gd name="T3" fmla="*/ 0 h 369"/>
              <a:gd name="T4" fmla="*/ 2147483647 w 353"/>
              <a:gd name="T5" fmla="*/ 0 h 369"/>
              <a:gd name="T6" fmla="*/ 2147483647 w 353"/>
              <a:gd name="T7" fmla="*/ 2147483647 h 369"/>
              <a:gd name="T8" fmla="*/ 2147483647 w 353"/>
              <a:gd name="T9" fmla="*/ 2147483647 h 369"/>
              <a:gd name="T10" fmla="*/ 2147483647 w 353"/>
              <a:gd name="T11" fmla="*/ 2147483647 h 369"/>
              <a:gd name="T12" fmla="*/ 2147483647 w 353"/>
              <a:gd name="T13" fmla="*/ 2147483647 h 369"/>
              <a:gd name="T14" fmla="*/ 2147483647 w 353"/>
              <a:gd name="T15" fmla="*/ 2147483647 h 369"/>
              <a:gd name="T16" fmla="*/ 2147483647 w 353"/>
              <a:gd name="T17" fmla="*/ 2147483647 h 369"/>
              <a:gd name="T18" fmla="*/ 2147483647 w 353"/>
              <a:gd name="T19" fmla="*/ 2147483647 h 369"/>
              <a:gd name="T20" fmla="*/ 0 w 353"/>
              <a:gd name="T21" fmla="*/ 2147483647 h 369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353"/>
              <a:gd name="T34" fmla="*/ 0 h 369"/>
              <a:gd name="T35" fmla="*/ 353 w 353"/>
              <a:gd name="T36" fmla="*/ 369 h 369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353" h="369">
                <a:moveTo>
                  <a:pt x="0" y="59"/>
                </a:moveTo>
                <a:lnTo>
                  <a:pt x="32" y="0"/>
                </a:lnTo>
                <a:lnTo>
                  <a:pt x="105" y="0"/>
                </a:lnTo>
                <a:lnTo>
                  <a:pt x="276" y="113"/>
                </a:lnTo>
                <a:lnTo>
                  <a:pt x="353" y="113"/>
                </a:lnTo>
                <a:lnTo>
                  <a:pt x="353" y="315"/>
                </a:lnTo>
                <a:lnTo>
                  <a:pt x="318" y="369"/>
                </a:lnTo>
                <a:lnTo>
                  <a:pt x="315" y="173"/>
                </a:lnTo>
                <a:lnTo>
                  <a:pt x="254" y="173"/>
                </a:lnTo>
                <a:lnTo>
                  <a:pt x="75" y="60"/>
                </a:lnTo>
                <a:lnTo>
                  <a:pt x="0" y="59"/>
                </a:lnTo>
                <a:close/>
              </a:path>
            </a:pathLst>
          </a:cu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606" name="Line 122"/>
          <p:cNvSpPr>
            <a:spLocks noChangeShapeType="1"/>
          </p:cNvSpPr>
          <p:nvPr/>
        </p:nvSpPr>
        <p:spPr bwMode="auto">
          <a:xfrm flipH="1">
            <a:off x="6230938" y="2028825"/>
            <a:ext cx="34925" cy="682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607" name="Line 123"/>
          <p:cNvSpPr>
            <a:spLocks noChangeShapeType="1"/>
          </p:cNvSpPr>
          <p:nvPr/>
        </p:nvSpPr>
        <p:spPr bwMode="auto">
          <a:xfrm>
            <a:off x="5932488" y="2200275"/>
            <a:ext cx="2682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4608" name="Freeform 124"/>
          <p:cNvSpPr>
            <a:spLocks/>
          </p:cNvSpPr>
          <p:nvPr/>
        </p:nvSpPr>
        <p:spPr bwMode="auto">
          <a:xfrm>
            <a:off x="5926138" y="2024063"/>
            <a:ext cx="274637" cy="115887"/>
          </a:xfrm>
          <a:custGeom>
            <a:avLst/>
            <a:gdLst>
              <a:gd name="T0" fmla="*/ 0 w 264"/>
              <a:gd name="T1" fmla="*/ 0 h 105"/>
              <a:gd name="T2" fmla="*/ 2147483647 w 264"/>
              <a:gd name="T3" fmla="*/ 0 h 105"/>
              <a:gd name="T4" fmla="*/ 2147483647 w 264"/>
              <a:gd name="T5" fmla="*/ 2147483647 h 105"/>
              <a:gd name="T6" fmla="*/ 2147483647 w 264"/>
              <a:gd name="T7" fmla="*/ 2147483647 h 105"/>
              <a:gd name="T8" fmla="*/ 0 60000 65536"/>
              <a:gd name="T9" fmla="*/ 0 60000 65536"/>
              <a:gd name="T10" fmla="*/ 0 60000 65536"/>
              <a:gd name="T11" fmla="*/ 0 60000 65536"/>
              <a:gd name="T12" fmla="*/ 0 w 264"/>
              <a:gd name="T13" fmla="*/ 0 h 105"/>
              <a:gd name="T14" fmla="*/ 264 w 264"/>
              <a:gd name="T15" fmla="*/ 105 h 10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64" h="105">
                <a:moveTo>
                  <a:pt x="0" y="0"/>
                </a:moveTo>
                <a:lnTo>
                  <a:pt x="52" y="0"/>
                </a:lnTo>
                <a:lnTo>
                  <a:pt x="207" y="105"/>
                </a:lnTo>
                <a:lnTo>
                  <a:pt x="264" y="105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4609" name="Freeform 125"/>
          <p:cNvSpPr>
            <a:spLocks/>
          </p:cNvSpPr>
          <p:nvPr/>
        </p:nvSpPr>
        <p:spPr bwMode="auto">
          <a:xfrm flipV="1">
            <a:off x="5926138" y="2260600"/>
            <a:ext cx="274637" cy="114300"/>
          </a:xfrm>
          <a:custGeom>
            <a:avLst/>
            <a:gdLst>
              <a:gd name="T0" fmla="*/ 0 w 264"/>
              <a:gd name="T1" fmla="*/ 0 h 105"/>
              <a:gd name="T2" fmla="*/ 2147483647 w 264"/>
              <a:gd name="T3" fmla="*/ 0 h 105"/>
              <a:gd name="T4" fmla="*/ 2147483647 w 264"/>
              <a:gd name="T5" fmla="*/ 2147483647 h 105"/>
              <a:gd name="T6" fmla="*/ 2147483647 w 264"/>
              <a:gd name="T7" fmla="*/ 2147483647 h 105"/>
              <a:gd name="T8" fmla="*/ 0 60000 65536"/>
              <a:gd name="T9" fmla="*/ 0 60000 65536"/>
              <a:gd name="T10" fmla="*/ 0 60000 65536"/>
              <a:gd name="T11" fmla="*/ 0 60000 65536"/>
              <a:gd name="T12" fmla="*/ 0 w 264"/>
              <a:gd name="T13" fmla="*/ 0 h 105"/>
              <a:gd name="T14" fmla="*/ 264 w 264"/>
              <a:gd name="T15" fmla="*/ 105 h 10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64" h="105">
                <a:moveTo>
                  <a:pt x="0" y="0"/>
                </a:moveTo>
                <a:lnTo>
                  <a:pt x="52" y="0"/>
                </a:lnTo>
                <a:lnTo>
                  <a:pt x="207" y="105"/>
                </a:lnTo>
                <a:lnTo>
                  <a:pt x="264" y="105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4610" name="Text Box 126"/>
          <p:cNvSpPr txBox="1">
            <a:spLocks noChangeArrowheads="1"/>
          </p:cNvSpPr>
          <p:nvPr/>
        </p:nvSpPr>
        <p:spPr bwMode="auto">
          <a:xfrm>
            <a:off x="5711825" y="2449513"/>
            <a:ext cx="950913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r>
              <a:rPr lang="en-US" sz="1600"/>
              <a:t>CMTS</a:t>
            </a:r>
          </a:p>
        </p:txBody>
      </p:sp>
      <p:sp>
        <p:nvSpPr>
          <p:cNvPr id="24611" name="AutoShape 127"/>
          <p:cNvSpPr>
            <a:spLocks noChangeArrowheads="1"/>
          </p:cNvSpPr>
          <p:nvPr/>
        </p:nvSpPr>
        <p:spPr bwMode="auto">
          <a:xfrm>
            <a:off x="5507038" y="1524000"/>
            <a:ext cx="1206500" cy="261938"/>
          </a:xfrm>
          <a:prstGeom prst="triangle">
            <a:avLst>
              <a:gd name="adj" fmla="val 50000"/>
            </a:avLst>
          </a:prstGeom>
          <a:noFill/>
          <a:ln w="9525">
            <a:solidFill>
              <a:schemeClr val="tx1"/>
            </a:solidFill>
            <a:prstDash val="dashDot"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4612" name="Group 128"/>
          <p:cNvGrpSpPr>
            <a:grpSpLocks/>
          </p:cNvGrpSpPr>
          <p:nvPr/>
        </p:nvGrpSpPr>
        <p:grpSpPr bwMode="auto">
          <a:xfrm>
            <a:off x="5143500" y="2905125"/>
            <a:ext cx="2178050" cy="1147763"/>
            <a:chOff x="3240" y="1830"/>
            <a:chExt cx="1372" cy="723"/>
          </a:xfrm>
        </p:grpSpPr>
        <p:sp>
          <p:nvSpPr>
            <p:cNvPr id="24624" name="Freeform 129"/>
            <p:cNvSpPr>
              <a:spLocks/>
            </p:cNvSpPr>
            <p:nvPr/>
          </p:nvSpPr>
          <p:spPr bwMode="auto">
            <a:xfrm>
              <a:off x="3240" y="1830"/>
              <a:ext cx="1372" cy="723"/>
            </a:xfrm>
            <a:custGeom>
              <a:avLst/>
              <a:gdLst>
                <a:gd name="T0" fmla="*/ 161522650 w 765"/>
                <a:gd name="T1" fmla="*/ 217100 h 459"/>
                <a:gd name="T2" fmla="*/ 109931650 w 765"/>
                <a:gd name="T3" fmla="*/ 1530851 h 459"/>
                <a:gd name="T4" fmla="*/ 36489765 w 765"/>
                <a:gd name="T5" fmla="*/ 2198925 h 459"/>
                <a:gd name="T6" fmla="*/ 5338454 w 765"/>
                <a:gd name="T7" fmla="*/ 7366530 h 459"/>
                <a:gd name="T8" fmla="*/ 68604569 w 765"/>
                <a:gd name="T9" fmla="*/ 9731492 h 459"/>
                <a:gd name="T10" fmla="*/ 132048900 w 765"/>
                <a:gd name="T11" fmla="*/ 9348337 h 459"/>
                <a:gd name="T12" fmla="*/ 222601875 w 765"/>
                <a:gd name="T13" fmla="*/ 9731492 h 459"/>
                <a:gd name="T14" fmla="*/ 266083751 w 765"/>
                <a:gd name="T15" fmla="*/ 9517793 h 459"/>
                <a:gd name="T16" fmla="*/ 286711394 w 765"/>
                <a:gd name="T17" fmla="*/ 8160626 h 459"/>
                <a:gd name="T18" fmla="*/ 285930419 w 765"/>
                <a:gd name="T19" fmla="*/ 3463665 h 459"/>
                <a:gd name="T20" fmla="*/ 252333826 w 765"/>
                <a:gd name="T21" fmla="*/ 751481 h 459"/>
                <a:gd name="T22" fmla="*/ 161522650 w 765"/>
                <a:gd name="T23" fmla="*/ 217100 h 459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765"/>
                <a:gd name="T37" fmla="*/ 0 h 459"/>
                <a:gd name="T38" fmla="*/ 765 w 765"/>
                <a:gd name="T39" fmla="*/ 459 h 459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765" h="459">
                  <a:moveTo>
                    <a:pt x="424" y="10"/>
                  </a:moveTo>
                  <a:cubicBezTo>
                    <a:pt x="362" y="16"/>
                    <a:pt x="343" y="55"/>
                    <a:pt x="288" y="70"/>
                  </a:cubicBezTo>
                  <a:cubicBezTo>
                    <a:pt x="233" y="85"/>
                    <a:pt x="142" y="56"/>
                    <a:pt x="96" y="100"/>
                  </a:cubicBezTo>
                  <a:cubicBezTo>
                    <a:pt x="50" y="144"/>
                    <a:pt x="0" y="279"/>
                    <a:pt x="14" y="336"/>
                  </a:cubicBezTo>
                  <a:cubicBezTo>
                    <a:pt x="28" y="393"/>
                    <a:pt x="125" y="429"/>
                    <a:pt x="180" y="444"/>
                  </a:cubicBezTo>
                  <a:cubicBezTo>
                    <a:pt x="235" y="459"/>
                    <a:pt x="279" y="426"/>
                    <a:pt x="346" y="426"/>
                  </a:cubicBezTo>
                  <a:cubicBezTo>
                    <a:pt x="413" y="426"/>
                    <a:pt x="525" y="443"/>
                    <a:pt x="584" y="444"/>
                  </a:cubicBezTo>
                  <a:cubicBezTo>
                    <a:pt x="643" y="445"/>
                    <a:pt x="670" y="446"/>
                    <a:pt x="698" y="434"/>
                  </a:cubicBezTo>
                  <a:cubicBezTo>
                    <a:pt x="726" y="422"/>
                    <a:pt x="743" y="418"/>
                    <a:pt x="752" y="372"/>
                  </a:cubicBezTo>
                  <a:cubicBezTo>
                    <a:pt x="761" y="326"/>
                    <a:pt x="765" y="214"/>
                    <a:pt x="750" y="158"/>
                  </a:cubicBezTo>
                  <a:cubicBezTo>
                    <a:pt x="735" y="102"/>
                    <a:pt x="716" y="58"/>
                    <a:pt x="662" y="34"/>
                  </a:cubicBezTo>
                  <a:cubicBezTo>
                    <a:pt x="608" y="10"/>
                    <a:pt x="505" y="0"/>
                    <a:pt x="424" y="1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CCFF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25" name="Line 130"/>
            <p:cNvSpPr>
              <a:spLocks noChangeShapeType="1"/>
            </p:cNvSpPr>
            <p:nvPr/>
          </p:nvSpPr>
          <p:spPr bwMode="auto">
            <a:xfrm flipV="1">
              <a:off x="3763" y="2053"/>
              <a:ext cx="106" cy="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26" name="Line 131"/>
            <p:cNvSpPr>
              <a:spLocks noChangeShapeType="1"/>
            </p:cNvSpPr>
            <p:nvPr/>
          </p:nvSpPr>
          <p:spPr bwMode="auto">
            <a:xfrm>
              <a:off x="3616" y="2204"/>
              <a:ext cx="0" cy="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27" name="Line 132"/>
            <p:cNvSpPr>
              <a:spLocks noChangeShapeType="1"/>
            </p:cNvSpPr>
            <p:nvPr/>
          </p:nvSpPr>
          <p:spPr bwMode="auto">
            <a:xfrm flipV="1">
              <a:off x="3763" y="2114"/>
              <a:ext cx="226" cy="2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28" name="Line 133"/>
            <p:cNvSpPr>
              <a:spLocks noChangeShapeType="1"/>
            </p:cNvSpPr>
            <p:nvPr/>
          </p:nvSpPr>
          <p:spPr bwMode="auto">
            <a:xfrm>
              <a:off x="4076" y="2113"/>
              <a:ext cx="0" cy="17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29" name="Line 134"/>
            <p:cNvSpPr>
              <a:spLocks noChangeShapeType="1"/>
            </p:cNvSpPr>
            <p:nvPr/>
          </p:nvSpPr>
          <p:spPr bwMode="auto">
            <a:xfrm>
              <a:off x="3779" y="2380"/>
              <a:ext cx="16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30" name="Line 135"/>
            <p:cNvSpPr>
              <a:spLocks noChangeShapeType="1"/>
            </p:cNvSpPr>
            <p:nvPr/>
          </p:nvSpPr>
          <p:spPr bwMode="auto">
            <a:xfrm>
              <a:off x="4255" y="2372"/>
              <a:ext cx="15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24631" name="Group 136"/>
            <p:cNvGrpSpPr>
              <a:grpSpLocks/>
            </p:cNvGrpSpPr>
            <p:nvPr/>
          </p:nvGrpSpPr>
          <p:grpSpPr bwMode="auto">
            <a:xfrm>
              <a:off x="3860" y="1969"/>
              <a:ext cx="335" cy="148"/>
              <a:chOff x="4650" y="1129"/>
              <a:chExt cx="246" cy="95"/>
            </a:xfrm>
          </p:grpSpPr>
          <p:sp>
            <p:nvSpPr>
              <p:cNvPr id="24661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24662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24663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24664" name="Group 140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4667" name="Freeform 141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4668" name="Freeform 142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4665" name="Line 143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66" name="Line 144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4632" name="Group 145"/>
            <p:cNvGrpSpPr>
              <a:grpSpLocks/>
            </p:cNvGrpSpPr>
            <p:nvPr/>
          </p:nvGrpSpPr>
          <p:grpSpPr bwMode="auto">
            <a:xfrm>
              <a:off x="3922" y="2284"/>
              <a:ext cx="336" cy="154"/>
              <a:chOff x="4650" y="1129"/>
              <a:chExt cx="246" cy="95"/>
            </a:xfrm>
          </p:grpSpPr>
          <p:sp>
            <p:nvSpPr>
              <p:cNvPr id="24653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24654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24655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24656" name="Group 149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4659" name="Freeform 150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4660" name="Freeform 151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4657" name="Line 152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58" name="Line 153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4633" name="Group 154"/>
            <p:cNvGrpSpPr>
              <a:grpSpLocks/>
            </p:cNvGrpSpPr>
            <p:nvPr/>
          </p:nvGrpSpPr>
          <p:grpSpPr bwMode="auto">
            <a:xfrm>
              <a:off x="3443" y="2054"/>
              <a:ext cx="335" cy="149"/>
              <a:chOff x="4650" y="1129"/>
              <a:chExt cx="246" cy="95"/>
            </a:xfrm>
          </p:grpSpPr>
          <p:sp>
            <p:nvSpPr>
              <p:cNvPr id="24645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24646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24647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24648" name="Group 158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4651" name="Freeform 159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4652" name="Freeform 160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4649" name="Line 161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50" name="Line 162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4634" name="Group 163"/>
            <p:cNvGrpSpPr>
              <a:grpSpLocks/>
            </p:cNvGrpSpPr>
            <p:nvPr/>
          </p:nvGrpSpPr>
          <p:grpSpPr bwMode="auto">
            <a:xfrm>
              <a:off x="3452" y="2284"/>
              <a:ext cx="336" cy="148"/>
              <a:chOff x="4650" y="1129"/>
              <a:chExt cx="246" cy="95"/>
            </a:xfrm>
          </p:grpSpPr>
          <p:sp>
            <p:nvSpPr>
              <p:cNvPr id="24637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24638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24639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24640" name="Group 167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4643" name="Freeform 16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4644" name="Freeform 16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4641" name="Line 170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42" name="Line 171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4635" name="Line 172"/>
            <p:cNvSpPr>
              <a:spLocks noChangeShapeType="1"/>
            </p:cNvSpPr>
            <p:nvPr/>
          </p:nvSpPr>
          <p:spPr bwMode="auto">
            <a:xfrm>
              <a:off x="4422" y="2370"/>
              <a:ext cx="153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36" name="Text Box 580"/>
            <p:cNvSpPr txBox="1">
              <a:spLocks noChangeArrowheads="1"/>
            </p:cNvSpPr>
            <p:nvPr/>
          </p:nvSpPr>
          <p:spPr bwMode="auto">
            <a:xfrm>
              <a:off x="4231" y="1988"/>
              <a:ext cx="348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800"/>
                <a:t>ISP</a:t>
              </a:r>
            </a:p>
          </p:txBody>
        </p:sp>
      </p:grpSp>
      <p:sp>
        <p:nvSpPr>
          <p:cNvPr id="24613" name="Freeform 174"/>
          <p:cNvSpPr>
            <a:spLocks/>
          </p:cNvSpPr>
          <p:nvPr/>
        </p:nvSpPr>
        <p:spPr bwMode="auto">
          <a:xfrm>
            <a:off x="6251575" y="2193925"/>
            <a:ext cx="206375" cy="927100"/>
          </a:xfrm>
          <a:custGeom>
            <a:avLst/>
            <a:gdLst>
              <a:gd name="T0" fmla="*/ 0 w 130"/>
              <a:gd name="T1" fmla="*/ 0 h 584"/>
              <a:gd name="T2" fmla="*/ 2147483647 w 130"/>
              <a:gd name="T3" fmla="*/ 0 h 584"/>
              <a:gd name="T4" fmla="*/ 2147483647 w 130"/>
              <a:gd name="T5" fmla="*/ 2147483647 h 584"/>
              <a:gd name="T6" fmla="*/ 0 60000 65536"/>
              <a:gd name="T7" fmla="*/ 0 60000 65536"/>
              <a:gd name="T8" fmla="*/ 0 60000 65536"/>
              <a:gd name="T9" fmla="*/ 0 w 130"/>
              <a:gd name="T10" fmla="*/ 0 h 584"/>
              <a:gd name="T11" fmla="*/ 130 w 130"/>
              <a:gd name="T12" fmla="*/ 584 h 58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30" h="584">
                <a:moveTo>
                  <a:pt x="0" y="0"/>
                </a:moveTo>
                <a:lnTo>
                  <a:pt x="130" y="0"/>
                </a:lnTo>
                <a:lnTo>
                  <a:pt x="130" y="584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grpSp>
        <p:nvGrpSpPr>
          <p:cNvPr id="28" name="Group 175"/>
          <p:cNvGrpSpPr>
            <a:grpSpLocks/>
          </p:cNvGrpSpPr>
          <p:nvPr/>
        </p:nvGrpSpPr>
        <p:grpSpPr bwMode="auto">
          <a:xfrm>
            <a:off x="6210300" y="2355850"/>
            <a:ext cx="2517775" cy="508000"/>
            <a:chOff x="3912" y="1484"/>
            <a:chExt cx="1586" cy="320"/>
          </a:xfrm>
        </p:grpSpPr>
        <p:sp>
          <p:nvSpPr>
            <p:cNvPr id="24622" name="Line 176"/>
            <p:cNvSpPr>
              <a:spLocks noChangeShapeType="1"/>
            </p:cNvSpPr>
            <p:nvPr/>
          </p:nvSpPr>
          <p:spPr bwMode="auto">
            <a:xfrm flipH="1" flipV="1">
              <a:off x="3912" y="1497"/>
              <a:ext cx="711" cy="94"/>
            </a:xfrm>
            <a:prstGeom prst="line">
              <a:avLst/>
            </a:prstGeom>
            <a:noFill/>
            <a:ln w="9525">
              <a:solidFill>
                <a:srgbClr val="CC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23" name="Text Box 177"/>
            <p:cNvSpPr txBox="1">
              <a:spLocks noChangeArrowheads="1"/>
            </p:cNvSpPr>
            <p:nvPr/>
          </p:nvSpPr>
          <p:spPr bwMode="auto">
            <a:xfrm>
              <a:off x="4307" y="1484"/>
              <a:ext cx="1191" cy="3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r">
                <a:lnSpc>
                  <a:spcPct val="85000"/>
                </a:lnSpc>
              </a:pPr>
              <a:r>
                <a:rPr lang="en-US" sz="1600" i="1"/>
                <a:t>cable modem</a:t>
              </a:r>
            </a:p>
            <a:p>
              <a:pPr algn="r">
                <a:lnSpc>
                  <a:spcPct val="85000"/>
                </a:lnSpc>
              </a:pPr>
              <a:r>
                <a:rPr lang="en-US" sz="1600" i="1"/>
                <a:t>termination system</a:t>
              </a:r>
            </a:p>
          </p:txBody>
        </p:sp>
      </p:grpSp>
      <p:sp>
        <p:nvSpPr>
          <p:cNvPr id="24615" name="Rectangle 3"/>
          <p:cNvSpPr>
            <a:spLocks noChangeArrowheads="1"/>
          </p:cNvSpPr>
          <p:nvPr/>
        </p:nvSpPr>
        <p:spPr bwMode="auto">
          <a:xfrm>
            <a:off x="373063" y="4246563"/>
            <a:ext cx="8401050" cy="2090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75000"/>
              <a:buFont typeface="Wingdings" pitchFamily="2" charset="2"/>
              <a:buChar char="v"/>
            </a:pPr>
            <a:r>
              <a:rPr lang="en-US" dirty="0">
                <a:solidFill>
                  <a:srgbClr val="000099"/>
                </a:solidFill>
                <a:latin typeface="Gill Sans MT" pitchFamily="34" charset="0"/>
              </a:rPr>
              <a:t>HFC: hybrid fiber coax</a:t>
            </a:r>
          </a:p>
          <a:p>
            <a:pPr marL="742950" lvl="1" indent="-285750"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itchFamily="2" charset="2"/>
              <a:buChar char="§"/>
            </a:pPr>
            <a:r>
              <a:rPr lang="en-US">
                <a:latin typeface="Gill Sans MT" pitchFamily="34" charset="0"/>
              </a:rPr>
              <a:t>asymmetric</a:t>
            </a:r>
            <a:endParaRPr lang="en-US" dirty="0">
              <a:latin typeface="Gill Sans MT" pitchFamily="34" charset="0"/>
            </a:endParaRPr>
          </a:p>
          <a:p>
            <a:pPr marL="342900" indent="-342900"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75000"/>
              <a:buFont typeface="Wingdings" pitchFamily="2" charset="2"/>
              <a:buChar char="v"/>
            </a:pPr>
            <a:r>
              <a:rPr lang="en-US" dirty="0">
                <a:solidFill>
                  <a:srgbClr val="000099"/>
                </a:solidFill>
                <a:latin typeface="Gill Sans MT" pitchFamily="34" charset="0"/>
              </a:rPr>
              <a:t>network </a:t>
            </a:r>
            <a:r>
              <a:rPr lang="en-US" dirty="0">
                <a:latin typeface="Gill Sans MT" pitchFamily="34" charset="0"/>
              </a:rPr>
              <a:t>of cable, fiber attaches homes to ISP router</a:t>
            </a:r>
          </a:p>
          <a:p>
            <a:pPr marL="742950" lvl="1" indent="-285750"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itchFamily="2" charset="2"/>
              <a:buChar char="§"/>
            </a:pPr>
            <a:r>
              <a:rPr lang="en-US" dirty="0">
                <a:latin typeface="Gill Sans MT" pitchFamily="34" charset="0"/>
              </a:rPr>
              <a:t>homes </a:t>
            </a:r>
            <a:r>
              <a:rPr lang="en-US" i="1" dirty="0">
                <a:solidFill>
                  <a:srgbClr val="CC0000"/>
                </a:solidFill>
                <a:latin typeface="Gill Sans MT" pitchFamily="34" charset="0"/>
              </a:rPr>
              <a:t>share access network</a:t>
            </a:r>
            <a:r>
              <a:rPr lang="en-US" dirty="0">
                <a:solidFill>
                  <a:srgbClr val="FF0000"/>
                </a:solidFill>
                <a:latin typeface="Gill Sans MT" pitchFamily="34" charset="0"/>
              </a:rPr>
              <a:t> </a:t>
            </a:r>
            <a:r>
              <a:rPr lang="en-US" dirty="0">
                <a:latin typeface="Gill Sans MT" pitchFamily="34" charset="0"/>
              </a:rPr>
              <a:t>to cable headend </a:t>
            </a:r>
          </a:p>
          <a:p>
            <a:pPr marL="742950" lvl="1" indent="-285750"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itchFamily="2" charset="2"/>
              <a:buChar char="§"/>
            </a:pPr>
            <a:r>
              <a:rPr lang="en-US" dirty="0">
                <a:latin typeface="Gill Sans MT" pitchFamily="34" charset="0"/>
              </a:rPr>
              <a:t>unlike DSL, which has dedicated access to central office</a:t>
            </a:r>
          </a:p>
          <a:p>
            <a:pPr marL="742950" lvl="1" indent="-285750"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itchFamily="2" charset="2"/>
              <a:buNone/>
            </a:pPr>
            <a:endParaRPr lang="en-US" sz="2000" dirty="0">
              <a:latin typeface="Gill Sans MT" pitchFamily="34" charset="0"/>
            </a:endParaRPr>
          </a:p>
        </p:txBody>
      </p:sp>
      <p:sp>
        <p:nvSpPr>
          <p:cNvPr id="24616" name="Title 41"/>
          <p:cNvSpPr>
            <a:spLocks/>
          </p:cNvSpPr>
          <p:nvPr/>
        </p:nvSpPr>
        <p:spPr bwMode="auto">
          <a:xfrm>
            <a:off x="381000" y="239713"/>
            <a:ext cx="5622925" cy="835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1" hangingPunct="1"/>
            <a:r>
              <a:rPr lang="en-US" sz="3600">
                <a:solidFill>
                  <a:srgbClr val="000099"/>
                </a:solidFill>
                <a:latin typeface="Gill Sans MT" pitchFamily="34" charset="0"/>
              </a:rPr>
              <a:t>Access net: cable network</a:t>
            </a:r>
          </a:p>
        </p:txBody>
      </p:sp>
      <p:pic>
        <p:nvPicPr>
          <p:cNvPr id="24617" name="Picture 180" descr="underline_base"/>
          <p:cNvPicPr>
            <a:picLocks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39738" y="868363"/>
            <a:ext cx="5027612" cy="173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4618" name="Group 181"/>
          <p:cNvGrpSpPr>
            <a:grpSpLocks/>
          </p:cNvGrpSpPr>
          <p:nvPr/>
        </p:nvGrpSpPr>
        <p:grpSpPr bwMode="auto">
          <a:xfrm>
            <a:off x="560388" y="1928813"/>
            <a:ext cx="609600" cy="609600"/>
            <a:chOff x="-44" y="1473"/>
            <a:chExt cx="981" cy="1105"/>
          </a:xfrm>
        </p:grpSpPr>
        <p:pic>
          <p:nvPicPr>
            <p:cNvPr id="24620" name="Picture 182" descr="desktop_computer_stylized_medium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4621" name="Freeform 183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7350 w 356"/>
                <a:gd name="T3" fmla="*/ 15587 h 368"/>
                <a:gd name="T4" fmla="*/ 222251 w 356"/>
                <a:gd name="T5" fmla="*/ 324849 h 368"/>
                <a:gd name="T6" fmla="*/ 48981 w 356"/>
                <a:gd name="T7" fmla="*/ 40625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 w="9525" cap="flat" cmpd="sng">
              <a:noFill/>
              <a:prstDash val="solid"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24619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r>
              <a:rPr lang="en-US"/>
              <a:t>1-</a:t>
            </a:r>
            <a:fld id="{7B3010CC-5896-4CFF-9E2E-FA2B8BA7358C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Footer Placeholder 2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>
                <a:ea typeface="ＭＳ Ｐゴシック" pitchFamily="34" charset="-128"/>
              </a:rPr>
              <a:t>Introduction</a:t>
            </a:r>
          </a:p>
        </p:txBody>
      </p:sp>
      <p:sp>
        <p:nvSpPr>
          <p:cNvPr id="25603" name="Title 41"/>
          <p:cNvSpPr>
            <a:spLocks/>
          </p:cNvSpPr>
          <p:nvPr/>
        </p:nvSpPr>
        <p:spPr bwMode="auto">
          <a:xfrm>
            <a:off x="381000" y="239713"/>
            <a:ext cx="5622925" cy="835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1" hangingPunct="1"/>
            <a:r>
              <a:rPr lang="en-US" sz="3600">
                <a:solidFill>
                  <a:srgbClr val="000099"/>
                </a:solidFill>
                <a:latin typeface="Gill Sans MT" pitchFamily="34" charset="0"/>
              </a:rPr>
              <a:t>Access net: home network</a:t>
            </a:r>
          </a:p>
        </p:txBody>
      </p:sp>
      <p:pic>
        <p:nvPicPr>
          <p:cNvPr id="25604" name="Picture 85" descr="underline_base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39738" y="868363"/>
            <a:ext cx="5027612" cy="173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605" name="AutoShape 99"/>
          <p:cNvSpPr>
            <a:spLocks noChangeArrowheads="1"/>
          </p:cNvSpPr>
          <p:nvPr/>
        </p:nvSpPr>
        <p:spPr bwMode="auto">
          <a:xfrm>
            <a:off x="754063" y="1158875"/>
            <a:ext cx="5649912" cy="768350"/>
          </a:xfrm>
          <a:prstGeom prst="triangle">
            <a:avLst>
              <a:gd name="adj" fmla="val 50000"/>
            </a:avLst>
          </a:prstGeom>
          <a:solidFill>
            <a:srgbClr val="DDDDDD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289" name="Text Box 26"/>
          <p:cNvSpPr txBox="1">
            <a:spLocks noChangeArrowheads="1"/>
          </p:cNvSpPr>
          <p:nvPr/>
        </p:nvSpPr>
        <p:spPr bwMode="auto">
          <a:xfrm>
            <a:off x="5905500" y="3178175"/>
            <a:ext cx="2897188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2000"/>
              <a:t>to/from headend or central office</a:t>
            </a:r>
          </a:p>
        </p:txBody>
      </p:sp>
      <p:sp>
        <p:nvSpPr>
          <p:cNvPr id="25607" name="Rectangle 87"/>
          <p:cNvSpPr>
            <a:spLocks noChangeArrowheads="1"/>
          </p:cNvSpPr>
          <p:nvPr/>
        </p:nvSpPr>
        <p:spPr bwMode="auto">
          <a:xfrm>
            <a:off x="1189038" y="1912938"/>
            <a:ext cx="4781550" cy="2662237"/>
          </a:xfrm>
          <a:prstGeom prst="rect">
            <a:avLst/>
          </a:prstGeom>
          <a:solidFill>
            <a:srgbClr val="DDDDDD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5608" name="Group 105"/>
          <p:cNvGrpSpPr>
            <a:grpSpLocks/>
          </p:cNvGrpSpPr>
          <p:nvPr/>
        </p:nvGrpSpPr>
        <p:grpSpPr bwMode="auto">
          <a:xfrm>
            <a:off x="4287838" y="3252788"/>
            <a:ext cx="3000375" cy="361950"/>
            <a:chOff x="2434" y="2109"/>
            <a:chExt cx="1890" cy="228"/>
          </a:xfrm>
        </p:grpSpPr>
        <p:grpSp>
          <p:nvGrpSpPr>
            <p:cNvPr id="25677" name="Group 91"/>
            <p:cNvGrpSpPr>
              <a:grpSpLocks/>
            </p:cNvGrpSpPr>
            <p:nvPr/>
          </p:nvGrpSpPr>
          <p:grpSpPr bwMode="auto">
            <a:xfrm>
              <a:off x="2722" y="2109"/>
              <a:ext cx="642" cy="228"/>
              <a:chOff x="322" y="890"/>
              <a:chExt cx="872" cy="339"/>
            </a:xfrm>
          </p:grpSpPr>
          <p:sp>
            <p:nvSpPr>
              <p:cNvPr id="25680" name="Rectangle 92"/>
              <p:cNvSpPr>
                <a:spLocks noChangeArrowheads="1"/>
              </p:cNvSpPr>
              <p:nvPr/>
            </p:nvSpPr>
            <p:spPr bwMode="auto">
              <a:xfrm>
                <a:off x="323" y="1004"/>
                <a:ext cx="871" cy="225"/>
              </a:xfrm>
              <a:prstGeom prst="rect">
                <a:avLst/>
              </a:prstGeom>
              <a:solidFill>
                <a:srgbClr val="FFFF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681" name="Rectangle 93"/>
              <p:cNvSpPr>
                <a:spLocks noChangeArrowheads="1"/>
              </p:cNvSpPr>
              <p:nvPr/>
            </p:nvSpPr>
            <p:spPr bwMode="auto">
              <a:xfrm>
                <a:off x="393" y="1073"/>
                <a:ext cx="57" cy="57"/>
              </a:xfrm>
              <a:prstGeom prst="rect">
                <a:avLst/>
              </a:prstGeom>
              <a:solidFill>
                <a:srgbClr val="FF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682" name="Rectangle 94"/>
              <p:cNvSpPr>
                <a:spLocks noChangeArrowheads="1"/>
              </p:cNvSpPr>
              <p:nvPr/>
            </p:nvSpPr>
            <p:spPr bwMode="auto">
              <a:xfrm>
                <a:off x="467" y="1073"/>
                <a:ext cx="56" cy="57"/>
              </a:xfrm>
              <a:prstGeom prst="rect">
                <a:avLst/>
              </a:prstGeom>
              <a:solidFill>
                <a:srgbClr val="33CC3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683" name="Rectangle 95"/>
              <p:cNvSpPr>
                <a:spLocks noChangeArrowheads="1"/>
              </p:cNvSpPr>
              <p:nvPr/>
            </p:nvSpPr>
            <p:spPr bwMode="auto">
              <a:xfrm>
                <a:off x="541" y="1071"/>
                <a:ext cx="56" cy="55"/>
              </a:xfrm>
              <a:prstGeom prst="rect">
                <a:avLst/>
              </a:prstGeom>
              <a:solidFill>
                <a:srgbClr val="FF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684" name="Rectangle 96"/>
              <p:cNvSpPr>
                <a:spLocks noChangeArrowheads="1"/>
              </p:cNvSpPr>
              <p:nvPr/>
            </p:nvSpPr>
            <p:spPr bwMode="auto">
              <a:xfrm>
                <a:off x="615" y="1071"/>
                <a:ext cx="56" cy="55"/>
              </a:xfrm>
              <a:prstGeom prst="rect">
                <a:avLst/>
              </a:prstGeom>
              <a:solidFill>
                <a:srgbClr val="FF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685" name="AutoShape 97"/>
              <p:cNvSpPr>
                <a:spLocks noChangeArrowheads="1"/>
              </p:cNvSpPr>
              <p:nvPr/>
            </p:nvSpPr>
            <p:spPr bwMode="auto">
              <a:xfrm rot="10800000" flipH="1">
                <a:off x="322" y="890"/>
                <a:ext cx="859" cy="11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4501 w 21600"/>
                  <a:gd name="T13" fmla="*/ 4516 h 21600"/>
                  <a:gd name="T14" fmla="*/ 17099 w 21600"/>
                  <a:gd name="T15" fmla="*/ 17084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5400" y="21600"/>
                    </a:lnTo>
                    <a:lnTo>
                      <a:pt x="16200" y="2160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25678" name="Line 102"/>
            <p:cNvSpPr>
              <a:spLocks noChangeShapeType="1"/>
            </p:cNvSpPr>
            <p:nvPr/>
          </p:nvSpPr>
          <p:spPr bwMode="auto">
            <a:xfrm flipH="1">
              <a:off x="3361" y="2258"/>
              <a:ext cx="963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679" name="Line 104"/>
            <p:cNvSpPr>
              <a:spLocks noChangeShapeType="1"/>
            </p:cNvSpPr>
            <p:nvPr/>
          </p:nvSpPr>
          <p:spPr bwMode="auto">
            <a:xfrm flipH="1">
              <a:off x="2434" y="2261"/>
              <a:ext cx="28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5609" name="Group 107"/>
          <p:cNvGrpSpPr>
            <a:grpSpLocks/>
          </p:cNvGrpSpPr>
          <p:nvPr/>
        </p:nvGrpSpPr>
        <p:grpSpPr bwMode="auto">
          <a:xfrm>
            <a:off x="3273425" y="3227388"/>
            <a:ext cx="1065213" cy="455612"/>
            <a:chOff x="2356" y="1300"/>
            <a:chExt cx="555" cy="194"/>
          </a:xfrm>
        </p:grpSpPr>
        <p:sp>
          <p:nvSpPr>
            <p:cNvPr id="25669" name="Oval 407"/>
            <p:cNvSpPr>
              <a:spLocks noChangeArrowheads="1"/>
            </p:cNvSpPr>
            <p:nvPr/>
          </p:nvSpPr>
          <p:spPr bwMode="auto">
            <a:xfrm>
              <a:off x="2357" y="1385"/>
              <a:ext cx="551" cy="109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25670" name="Rectangle 410"/>
            <p:cNvSpPr>
              <a:spLocks noChangeArrowheads="1"/>
            </p:cNvSpPr>
            <p:nvPr/>
          </p:nvSpPr>
          <p:spPr bwMode="auto">
            <a:xfrm>
              <a:off x="2357" y="1374"/>
              <a:ext cx="554" cy="66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>
                <a:latin typeface="Times New Roman" pitchFamily="18" charset="0"/>
              </a:endParaRPr>
            </a:p>
          </p:txBody>
        </p:sp>
        <p:sp>
          <p:nvSpPr>
            <p:cNvPr id="25671" name="Oval 411"/>
            <p:cNvSpPr>
              <a:spLocks noChangeArrowheads="1"/>
            </p:cNvSpPr>
            <p:nvPr/>
          </p:nvSpPr>
          <p:spPr bwMode="auto">
            <a:xfrm>
              <a:off x="2356" y="1300"/>
              <a:ext cx="551" cy="127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grpSp>
          <p:nvGrpSpPr>
            <p:cNvPr id="25672" name="Group 111"/>
            <p:cNvGrpSpPr>
              <a:grpSpLocks/>
            </p:cNvGrpSpPr>
            <p:nvPr/>
          </p:nvGrpSpPr>
          <p:grpSpPr bwMode="auto">
            <a:xfrm>
              <a:off x="2468" y="1332"/>
              <a:ext cx="310" cy="60"/>
              <a:chOff x="2468" y="1332"/>
              <a:chExt cx="310" cy="60"/>
            </a:xfrm>
          </p:grpSpPr>
          <p:sp>
            <p:nvSpPr>
              <p:cNvPr id="25675" name="Freeform 112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76" name="Freeform 113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5673" name="Line 114"/>
            <p:cNvSpPr>
              <a:spLocks noChangeShapeType="1"/>
            </p:cNvSpPr>
            <p:nvPr/>
          </p:nvSpPr>
          <p:spPr bwMode="auto">
            <a:xfrm>
              <a:off x="2357" y="1361"/>
              <a:ext cx="0" cy="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674" name="Line 115"/>
            <p:cNvSpPr>
              <a:spLocks noChangeShapeType="1"/>
            </p:cNvSpPr>
            <p:nvPr/>
          </p:nvSpPr>
          <p:spPr bwMode="auto">
            <a:xfrm>
              <a:off x="2907" y="1363"/>
              <a:ext cx="0" cy="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5610" name="Line 116"/>
          <p:cNvSpPr>
            <a:spLocks noChangeShapeType="1"/>
          </p:cNvSpPr>
          <p:nvPr/>
        </p:nvSpPr>
        <p:spPr bwMode="auto">
          <a:xfrm flipH="1">
            <a:off x="2435225" y="3463925"/>
            <a:ext cx="8223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grpSp>
        <p:nvGrpSpPr>
          <p:cNvPr id="25611" name="Group 119"/>
          <p:cNvGrpSpPr>
            <a:grpSpLocks/>
          </p:cNvGrpSpPr>
          <p:nvPr/>
        </p:nvGrpSpPr>
        <p:grpSpPr bwMode="auto">
          <a:xfrm>
            <a:off x="1814513" y="2884488"/>
            <a:ext cx="1068387" cy="820737"/>
            <a:chOff x="2967" y="478"/>
            <a:chExt cx="788" cy="625"/>
          </a:xfrm>
        </p:grpSpPr>
        <p:pic>
          <p:nvPicPr>
            <p:cNvPr id="25667" name="Picture 120" descr="access_point_stylized_small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012" y="559"/>
              <a:ext cx="576" cy="5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5668" name="Picture 121" descr="antenna_radiation_stylized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2967" y="478"/>
              <a:ext cx="788" cy="1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5612" name="Line 122"/>
          <p:cNvSpPr>
            <a:spLocks noChangeShapeType="1"/>
          </p:cNvSpPr>
          <p:nvPr/>
        </p:nvSpPr>
        <p:spPr bwMode="auto">
          <a:xfrm flipH="1" flipV="1">
            <a:off x="3756025" y="2767013"/>
            <a:ext cx="0" cy="4683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grpSp>
        <p:nvGrpSpPr>
          <p:cNvPr id="7" name="Group 138"/>
          <p:cNvGrpSpPr>
            <a:grpSpLocks/>
          </p:cNvGrpSpPr>
          <p:nvPr/>
        </p:nvGrpSpPr>
        <p:grpSpPr bwMode="auto">
          <a:xfrm>
            <a:off x="5326063" y="3703638"/>
            <a:ext cx="2527300" cy="1265237"/>
            <a:chOff x="3355" y="2333"/>
            <a:chExt cx="1592" cy="797"/>
          </a:xfrm>
        </p:grpSpPr>
        <p:sp>
          <p:nvSpPr>
            <p:cNvPr id="25665" name="Text Box 39"/>
            <p:cNvSpPr txBox="1">
              <a:spLocks noChangeArrowheads="1"/>
            </p:cNvSpPr>
            <p:nvPr/>
          </p:nvSpPr>
          <p:spPr bwMode="auto">
            <a:xfrm>
              <a:off x="3355" y="2934"/>
              <a:ext cx="1592" cy="1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1800"/>
                <a:t>cable or DSL modem</a:t>
              </a:r>
            </a:p>
          </p:txBody>
        </p:sp>
        <p:sp>
          <p:nvSpPr>
            <p:cNvPr id="25666" name="Line 129"/>
            <p:cNvSpPr>
              <a:spLocks noChangeShapeType="1"/>
            </p:cNvSpPr>
            <p:nvPr/>
          </p:nvSpPr>
          <p:spPr bwMode="auto">
            <a:xfrm>
              <a:off x="3449" y="2333"/>
              <a:ext cx="0" cy="590"/>
            </a:xfrm>
            <a:prstGeom prst="line">
              <a:avLst/>
            </a:prstGeom>
            <a:noFill/>
            <a:ln w="19050">
              <a:solidFill>
                <a:srgbClr val="CC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139"/>
          <p:cNvGrpSpPr>
            <a:grpSpLocks/>
          </p:cNvGrpSpPr>
          <p:nvPr/>
        </p:nvGrpSpPr>
        <p:grpSpPr bwMode="auto">
          <a:xfrm>
            <a:off x="4060825" y="3695700"/>
            <a:ext cx="2593975" cy="1778000"/>
            <a:chOff x="2558" y="2328"/>
            <a:chExt cx="1634" cy="1120"/>
          </a:xfrm>
        </p:grpSpPr>
        <p:sp>
          <p:nvSpPr>
            <p:cNvPr id="25663" name="Text Box 39"/>
            <p:cNvSpPr txBox="1">
              <a:spLocks noChangeArrowheads="1"/>
            </p:cNvSpPr>
            <p:nvPr/>
          </p:nvSpPr>
          <p:spPr bwMode="auto">
            <a:xfrm>
              <a:off x="2558" y="3252"/>
              <a:ext cx="1634" cy="1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1800"/>
                <a:t>router, firewall, NAT</a:t>
              </a:r>
            </a:p>
          </p:txBody>
        </p:sp>
        <p:sp>
          <p:nvSpPr>
            <p:cNvPr id="25664" name="Line 133"/>
            <p:cNvSpPr>
              <a:spLocks noChangeShapeType="1"/>
            </p:cNvSpPr>
            <p:nvPr/>
          </p:nvSpPr>
          <p:spPr bwMode="auto">
            <a:xfrm>
              <a:off x="2645" y="2328"/>
              <a:ext cx="0" cy="938"/>
            </a:xfrm>
            <a:prstGeom prst="line">
              <a:avLst/>
            </a:prstGeom>
            <a:noFill/>
            <a:ln w="19050">
              <a:solidFill>
                <a:srgbClr val="CC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" name="Group 141"/>
          <p:cNvGrpSpPr>
            <a:grpSpLocks/>
          </p:cNvGrpSpPr>
          <p:nvPr/>
        </p:nvGrpSpPr>
        <p:grpSpPr bwMode="auto">
          <a:xfrm>
            <a:off x="3605213" y="4576763"/>
            <a:ext cx="2927350" cy="1392237"/>
            <a:chOff x="2062" y="2532"/>
            <a:chExt cx="1844" cy="1210"/>
          </a:xfrm>
        </p:grpSpPr>
        <p:sp>
          <p:nvSpPr>
            <p:cNvPr id="25661" name="Line 134"/>
            <p:cNvSpPr>
              <a:spLocks noChangeShapeType="1"/>
            </p:cNvSpPr>
            <p:nvPr/>
          </p:nvSpPr>
          <p:spPr bwMode="auto">
            <a:xfrm>
              <a:off x="2064" y="2532"/>
              <a:ext cx="0" cy="938"/>
            </a:xfrm>
            <a:prstGeom prst="line">
              <a:avLst/>
            </a:prstGeom>
            <a:noFill/>
            <a:ln w="19050">
              <a:solidFill>
                <a:srgbClr val="CC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662" name="Text Box 39"/>
            <p:cNvSpPr txBox="1">
              <a:spLocks noChangeArrowheads="1"/>
            </p:cNvSpPr>
            <p:nvPr/>
          </p:nvSpPr>
          <p:spPr bwMode="auto">
            <a:xfrm>
              <a:off x="2062" y="3471"/>
              <a:ext cx="1844" cy="2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1800"/>
                <a:t>wired Ethernet</a:t>
              </a:r>
              <a:endParaRPr lang="en-US" sz="1800" dirty="0"/>
            </a:p>
          </p:txBody>
        </p:sp>
      </p:grpSp>
      <p:grpSp>
        <p:nvGrpSpPr>
          <p:cNvPr id="10" name="Group 140"/>
          <p:cNvGrpSpPr>
            <a:grpSpLocks/>
          </p:cNvGrpSpPr>
          <p:nvPr/>
        </p:nvGrpSpPr>
        <p:grpSpPr bwMode="auto">
          <a:xfrm>
            <a:off x="423863" y="3725863"/>
            <a:ext cx="2536824" cy="1827212"/>
            <a:chOff x="267" y="2347"/>
            <a:chExt cx="1598" cy="1151"/>
          </a:xfrm>
        </p:grpSpPr>
        <p:sp>
          <p:nvSpPr>
            <p:cNvPr id="25659" name="Line 136"/>
            <p:cNvSpPr>
              <a:spLocks noChangeShapeType="1"/>
            </p:cNvSpPr>
            <p:nvPr/>
          </p:nvSpPr>
          <p:spPr bwMode="auto">
            <a:xfrm>
              <a:off x="1360" y="2347"/>
              <a:ext cx="0" cy="938"/>
            </a:xfrm>
            <a:prstGeom prst="line">
              <a:avLst/>
            </a:prstGeom>
            <a:noFill/>
            <a:ln w="19050">
              <a:solidFill>
                <a:srgbClr val="CC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660" name="Text Box 39"/>
            <p:cNvSpPr txBox="1">
              <a:spLocks noChangeArrowheads="1"/>
            </p:cNvSpPr>
            <p:nvPr/>
          </p:nvSpPr>
          <p:spPr bwMode="auto">
            <a:xfrm>
              <a:off x="267" y="3300"/>
              <a:ext cx="1598" cy="1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r">
                <a:lnSpc>
                  <a:spcPct val="80000"/>
                </a:lnSpc>
              </a:pPr>
              <a:r>
                <a:rPr lang="en-US" sz="1800" dirty="0"/>
                <a:t>wireless access point </a:t>
              </a:r>
            </a:p>
          </p:txBody>
        </p:sp>
      </p:grpSp>
      <p:sp>
        <p:nvSpPr>
          <p:cNvPr id="11406" name="Text Box 142"/>
          <p:cNvSpPr txBox="1">
            <a:spLocks noChangeArrowheads="1"/>
          </p:cNvSpPr>
          <p:nvPr/>
        </p:nvSpPr>
        <p:spPr bwMode="auto">
          <a:xfrm>
            <a:off x="1038225" y="1303338"/>
            <a:ext cx="1103313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en-US" sz="2000"/>
              <a:t>wireless</a:t>
            </a:r>
          </a:p>
          <a:p>
            <a:pPr algn="r"/>
            <a:r>
              <a:rPr lang="en-US" sz="2000"/>
              <a:t>devices</a:t>
            </a:r>
          </a:p>
        </p:txBody>
      </p:sp>
      <p:grpSp>
        <p:nvGrpSpPr>
          <p:cNvPr id="25618" name="Group 143"/>
          <p:cNvGrpSpPr>
            <a:grpSpLocks/>
          </p:cNvGrpSpPr>
          <p:nvPr/>
        </p:nvGrpSpPr>
        <p:grpSpPr bwMode="auto">
          <a:xfrm>
            <a:off x="1384300" y="1954213"/>
            <a:ext cx="733425" cy="758825"/>
            <a:chOff x="2751" y="1851"/>
            <a:chExt cx="462" cy="478"/>
          </a:xfrm>
        </p:grpSpPr>
        <p:pic>
          <p:nvPicPr>
            <p:cNvPr id="25657" name="Picture 144" descr="iphone_stylized_small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2928" y="1922"/>
              <a:ext cx="152" cy="4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5658" name="Picture 145" descr="antenna_radiation_stylized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2751" y="1851"/>
              <a:ext cx="462" cy="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5619" name="Line 146"/>
          <p:cNvSpPr>
            <a:spLocks noChangeShapeType="1"/>
          </p:cNvSpPr>
          <p:nvPr/>
        </p:nvSpPr>
        <p:spPr bwMode="auto">
          <a:xfrm>
            <a:off x="3679825" y="3679825"/>
            <a:ext cx="12700" cy="2174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1411" name="Oval 147"/>
          <p:cNvSpPr>
            <a:spLocks noChangeArrowheads="1"/>
          </p:cNvSpPr>
          <p:nvPr/>
        </p:nvSpPr>
        <p:spPr bwMode="auto">
          <a:xfrm>
            <a:off x="1281113" y="2801938"/>
            <a:ext cx="3359150" cy="1050925"/>
          </a:xfrm>
          <a:prstGeom prst="ellipse">
            <a:avLst/>
          </a:prstGeom>
          <a:noFill/>
          <a:ln w="19050">
            <a:solidFill>
              <a:srgbClr val="CC0000"/>
            </a:solidFill>
            <a:prstDash val="dash"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2" name="Group 150"/>
          <p:cNvGrpSpPr>
            <a:grpSpLocks/>
          </p:cNvGrpSpPr>
          <p:nvPr/>
        </p:nvGrpSpPr>
        <p:grpSpPr bwMode="auto">
          <a:xfrm>
            <a:off x="136525" y="3532188"/>
            <a:ext cx="1630363" cy="717550"/>
            <a:chOff x="86" y="2225"/>
            <a:chExt cx="1027" cy="452"/>
          </a:xfrm>
        </p:grpSpPr>
        <p:sp>
          <p:nvSpPr>
            <p:cNvPr id="25655" name="Text Box 148"/>
            <p:cNvSpPr txBox="1">
              <a:spLocks noChangeArrowheads="1"/>
            </p:cNvSpPr>
            <p:nvPr/>
          </p:nvSpPr>
          <p:spPr bwMode="auto">
            <a:xfrm>
              <a:off x="86" y="2357"/>
              <a:ext cx="1027" cy="3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r">
                <a:lnSpc>
                  <a:spcPct val="85000"/>
                </a:lnSpc>
              </a:pPr>
              <a:r>
                <a:rPr lang="en-US" sz="1600"/>
                <a:t>often combined </a:t>
              </a:r>
            </a:p>
            <a:p>
              <a:pPr algn="r">
                <a:lnSpc>
                  <a:spcPct val="85000"/>
                </a:lnSpc>
              </a:pPr>
              <a:r>
                <a:rPr lang="en-US" sz="1600"/>
                <a:t>in single box</a:t>
              </a:r>
            </a:p>
          </p:txBody>
        </p:sp>
        <p:sp>
          <p:nvSpPr>
            <p:cNvPr id="25656" name="Line 149"/>
            <p:cNvSpPr>
              <a:spLocks noChangeShapeType="1"/>
            </p:cNvSpPr>
            <p:nvPr/>
          </p:nvSpPr>
          <p:spPr bwMode="auto">
            <a:xfrm flipV="1">
              <a:off x="590" y="2225"/>
              <a:ext cx="238" cy="1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5622" name="Group 151"/>
          <p:cNvGrpSpPr>
            <a:grpSpLocks/>
          </p:cNvGrpSpPr>
          <p:nvPr/>
        </p:nvGrpSpPr>
        <p:grpSpPr bwMode="auto">
          <a:xfrm>
            <a:off x="2379663" y="1566863"/>
            <a:ext cx="954087" cy="1027112"/>
            <a:chOff x="877" y="1008"/>
            <a:chExt cx="2747" cy="2591"/>
          </a:xfrm>
        </p:grpSpPr>
        <p:pic>
          <p:nvPicPr>
            <p:cNvPr id="25632" name="Picture 152" descr="antenna_stylized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877" y="1008"/>
              <a:ext cx="2725" cy="14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5633" name="Picture 153" descr="laptop_keyboard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 rot="109064" flipH="1">
              <a:off x="1009" y="2586"/>
              <a:ext cx="2245" cy="10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5634" name="Freeform 154"/>
            <p:cNvSpPr>
              <a:spLocks/>
            </p:cNvSpPr>
            <p:nvPr/>
          </p:nvSpPr>
          <p:spPr bwMode="auto">
            <a:xfrm>
              <a:off x="1753" y="1603"/>
              <a:ext cx="1807" cy="1322"/>
            </a:xfrm>
            <a:custGeom>
              <a:avLst/>
              <a:gdLst>
                <a:gd name="T0" fmla="*/ 1 w 2982"/>
                <a:gd name="T1" fmla="*/ 0 h 2442"/>
                <a:gd name="T2" fmla="*/ 0 w 2982"/>
                <a:gd name="T3" fmla="*/ 1 h 2442"/>
                <a:gd name="T4" fmla="*/ 1 w 2982"/>
                <a:gd name="T5" fmla="*/ 1 h 2442"/>
                <a:gd name="T6" fmla="*/ 1 w 2982"/>
                <a:gd name="T7" fmla="*/ 1 h 2442"/>
                <a:gd name="T8" fmla="*/ 1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25635" name="Picture 155" descr="screen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1842" y="1637"/>
              <a:ext cx="1642" cy="12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5636" name="Freeform 156"/>
            <p:cNvSpPr>
              <a:spLocks/>
            </p:cNvSpPr>
            <p:nvPr/>
          </p:nvSpPr>
          <p:spPr bwMode="auto">
            <a:xfrm>
              <a:off x="2082" y="1564"/>
              <a:ext cx="1531" cy="246"/>
            </a:xfrm>
            <a:custGeom>
              <a:avLst/>
              <a:gdLst>
                <a:gd name="T0" fmla="*/ 1 w 2528"/>
                <a:gd name="T1" fmla="*/ 0 h 455"/>
                <a:gd name="T2" fmla="*/ 1 w 2528"/>
                <a:gd name="T3" fmla="*/ 1 h 455"/>
                <a:gd name="T4" fmla="*/ 1 w 2528"/>
                <a:gd name="T5" fmla="*/ 1 h 455"/>
                <a:gd name="T6" fmla="*/ 0 w 2528"/>
                <a:gd name="T7" fmla="*/ 1 h 455"/>
                <a:gd name="T8" fmla="*/ 1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637" name="Freeform 157"/>
            <p:cNvSpPr>
              <a:spLocks/>
            </p:cNvSpPr>
            <p:nvPr/>
          </p:nvSpPr>
          <p:spPr bwMode="auto">
            <a:xfrm>
              <a:off x="1737" y="1562"/>
              <a:ext cx="425" cy="1024"/>
            </a:xfrm>
            <a:custGeom>
              <a:avLst/>
              <a:gdLst>
                <a:gd name="T0" fmla="*/ 1 w 702"/>
                <a:gd name="T1" fmla="*/ 0 h 1893"/>
                <a:gd name="T2" fmla="*/ 0 w 702"/>
                <a:gd name="T3" fmla="*/ 1 h 1893"/>
                <a:gd name="T4" fmla="*/ 1 w 702"/>
                <a:gd name="T5" fmla="*/ 1 h 1893"/>
                <a:gd name="T6" fmla="*/ 1 w 702"/>
                <a:gd name="T7" fmla="*/ 1 h 1893"/>
                <a:gd name="T8" fmla="*/ 1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638" name="Freeform 158"/>
            <p:cNvSpPr>
              <a:spLocks/>
            </p:cNvSpPr>
            <p:nvPr/>
          </p:nvSpPr>
          <p:spPr bwMode="auto">
            <a:xfrm>
              <a:off x="3144" y="1745"/>
              <a:ext cx="458" cy="1182"/>
            </a:xfrm>
            <a:custGeom>
              <a:avLst/>
              <a:gdLst>
                <a:gd name="T0" fmla="*/ 1 w 756"/>
                <a:gd name="T1" fmla="*/ 0 h 2184"/>
                <a:gd name="T2" fmla="*/ 1 w 756"/>
                <a:gd name="T3" fmla="*/ 1 h 2184"/>
                <a:gd name="T4" fmla="*/ 0 w 756"/>
                <a:gd name="T5" fmla="*/ 1 h 2184"/>
                <a:gd name="T6" fmla="*/ 1 w 756"/>
                <a:gd name="T7" fmla="*/ 1 h 2184"/>
                <a:gd name="T8" fmla="*/ 1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639" name="Freeform 159"/>
            <p:cNvSpPr>
              <a:spLocks/>
            </p:cNvSpPr>
            <p:nvPr/>
          </p:nvSpPr>
          <p:spPr bwMode="auto">
            <a:xfrm>
              <a:off x="1732" y="2534"/>
              <a:ext cx="1680" cy="399"/>
            </a:xfrm>
            <a:custGeom>
              <a:avLst/>
              <a:gdLst>
                <a:gd name="T0" fmla="*/ 1 w 2773"/>
                <a:gd name="T1" fmla="*/ 0 h 738"/>
                <a:gd name="T2" fmla="*/ 0 w 2773"/>
                <a:gd name="T3" fmla="*/ 1 h 738"/>
                <a:gd name="T4" fmla="*/ 1 w 2773"/>
                <a:gd name="T5" fmla="*/ 1 h 738"/>
                <a:gd name="T6" fmla="*/ 1 w 2773"/>
                <a:gd name="T7" fmla="*/ 1 h 738"/>
                <a:gd name="T8" fmla="*/ 1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640" name="Freeform 160"/>
            <p:cNvSpPr>
              <a:spLocks/>
            </p:cNvSpPr>
            <p:nvPr/>
          </p:nvSpPr>
          <p:spPr bwMode="auto">
            <a:xfrm>
              <a:off x="3195" y="1755"/>
              <a:ext cx="429" cy="1187"/>
            </a:xfrm>
            <a:custGeom>
              <a:avLst/>
              <a:gdLst>
                <a:gd name="T0" fmla="*/ 1 w 637"/>
                <a:gd name="T1" fmla="*/ 0 h 1659"/>
                <a:gd name="T2" fmla="*/ 1 w 637"/>
                <a:gd name="T3" fmla="*/ 0 h 1659"/>
                <a:gd name="T4" fmla="*/ 1 w 637"/>
                <a:gd name="T5" fmla="*/ 1 h 1659"/>
                <a:gd name="T6" fmla="*/ 0 w 637"/>
                <a:gd name="T7" fmla="*/ 1 h 1659"/>
                <a:gd name="T8" fmla="*/ 1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641" name="Freeform 161"/>
            <p:cNvSpPr>
              <a:spLocks/>
            </p:cNvSpPr>
            <p:nvPr/>
          </p:nvSpPr>
          <p:spPr bwMode="auto">
            <a:xfrm>
              <a:off x="1734" y="2587"/>
              <a:ext cx="1494" cy="394"/>
            </a:xfrm>
            <a:custGeom>
              <a:avLst/>
              <a:gdLst>
                <a:gd name="T0" fmla="*/ 0 w 2216"/>
                <a:gd name="T1" fmla="*/ 0 h 550"/>
                <a:gd name="T2" fmla="*/ 1 w 2216"/>
                <a:gd name="T3" fmla="*/ 1 h 550"/>
                <a:gd name="T4" fmla="*/ 1 w 2216"/>
                <a:gd name="T5" fmla="*/ 1 h 550"/>
                <a:gd name="T6" fmla="*/ 1 w 2216"/>
                <a:gd name="T7" fmla="*/ 1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25642" name="Group 162"/>
            <p:cNvGrpSpPr>
              <a:grpSpLocks/>
            </p:cNvGrpSpPr>
            <p:nvPr/>
          </p:nvGrpSpPr>
          <p:grpSpPr bwMode="auto">
            <a:xfrm>
              <a:off x="1709" y="3008"/>
              <a:ext cx="507" cy="234"/>
              <a:chOff x="1740" y="2642"/>
              <a:chExt cx="752" cy="327"/>
            </a:xfrm>
          </p:grpSpPr>
          <p:sp>
            <p:nvSpPr>
              <p:cNvPr id="25649" name="Freeform 163"/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50" name="Freeform 164"/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51" name="Freeform 165"/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52" name="Freeform 166"/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53" name="Freeform 167"/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54" name="Freeform 168"/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5643" name="Freeform 169"/>
            <p:cNvSpPr>
              <a:spLocks/>
            </p:cNvSpPr>
            <p:nvPr/>
          </p:nvSpPr>
          <p:spPr bwMode="auto">
            <a:xfrm>
              <a:off x="2577" y="3043"/>
              <a:ext cx="614" cy="514"/>
            </a:xfrm>
            <a:custGeom>
              <a:avLst/>
              <a:gdLst>
                <a:gd name="T0" fmla="*/ 1 w 990"/>
                <a:gd name="T1" fmla="*/ 1 h 792"/>
                <a:gd name="T2" fmla="*/ 1 w 990"/>
                <a:gd name="T3" fmla="*/ 0 h 792"/>
                <a:gd name="T4" fmla="*/ 1 w 990"/>
                <a:gd name="T5" fmla="*/ 1 h 792"/>
                <a:gd name="T6" fmla="*/ 0 w 990"/>
                <a:gd name="T7" fmla="*/ 1 h 792"/>
                <a:gd name="T8" fmla="*/ 1 w 990"/>
                <a:gd name="T9" fmla="*/ 1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644" name="Freeform 170"/>
            <p:cNvSpPr>
              <a:spLocks/>
            </p:cNvSpPr>
            <p:nvPr/>
          </p:nvSpPr>
          <p:spPr bwMode="auto">
            <a:xfrm>
              <a:off x="1010" y="3084"/>
              <a:ext cx="1571" cy="469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1 w 2532"/>
                <a:gd name="T5" fmla="*/ 1 h 723"/>
                <a:gd name="T6" fmla="*/ 1 w 2532"/>
                <a:gd name="T7" fmla="*/ 1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645" name="Freeform 171"/>
            <p:cNvSpPr>
              <a:spLocks/>
            </p:cNvSpPr>
            <p:nvPr/>
          </p:nvSpPr>
          <p:spPr bwMode="auto">
            <a:xfrm>
              <a:off x="1011" y="2998"/>
              <a:ext cx="17" cy="95"/>
            </a:xfrm>
            <a:custGeom>
              <a:avLst/>
              <a:gdLst>
                <a:gd name="T0" fmla="*/ 1 w 26"/>
                <a:gd name="T1" fmla="*/ 1 h 147"/>
                <a:gd name="T2" fmla="*/ 1 w 26"/>
                <a:gd name="T3" fmla="*/ 1 h 147"/>
                <a:gd name="T4" fmla="*/ 0 w 26"/>
                <a:gd name="T5" fmla="*/ 1 h 147"/>
                <a:gd name="T6" fmla="*/ 1 w 26"/>
                <a:gd name="T7" fmla="*/ 0 h 147"/>
                <a:gd name="T8" fmla="*/ 1 w 26"/>
                <a:gd name="T9" fmla="*/ 1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646" name="Freeform 172"/>
            <p:cNvSpPr>
              <a:spLocks/>
            </p:cNvSpPr>
            <p:nvPr/>
          </p:nvSpPr>
          <p:spPr bwMode="auto">
            <a:xfrm>
              <a:off x="1012" y="2611"/>
              <a:ext cx="730" cy="393"/>
            </a:xfrm>
            <a:custGeom>
              <a:avLst/>
              <a:gdLst>
                <a:gd name="T0" fmla="*/ 1 w 1176"/>
                <a:gd name="T1" fmla="*/ 0 h 606"/>
                <a:gd name="T2" fmla="*/ 0 w 1176"/>
                <a:gd name="T3" fmla="*/ 1 h 606"/>
                <a:gd name="T4" fmla="*/ 1 w 1176"/>
                <a:gd name="T5" fmla="*/ 1 h 606"/>
                <a:gd name="T6" fmla="*/ 1 w 1176"/>
                <a:gd name="T7" fmla="*/ 1 h 606"/>
                <a:gd name="T8" fmla="*/ 1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647" name="Freeform 173"/>
            <p:cNvSpPr>
              <a:spLocks/>
            </p:cNvSpPr>
            <p:nvPr/>
          </p:nvSpPr>
          <p:spPr bwMode="auto">
            <a:xfrm>
              <a:off x="1061" y="3018"/>
              <a:ext cx="1490" cy="451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1 w 2532"/>
                <a:gd name="T5" fmla="*/ 1 h 723"/>
                <a:gd name="T6" fmla="*/ 1 w 2532"/>
                <a:gd name="T7" fmla="*/ 1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648" name="Freeform 174"/>
            <p:cNvSpPr>
              <a:spLocks/>
            </p:cNvSpPr>
            <p:nvPr/>
          </p:nvSpPr>
          <p:spPr bwMode="auto">
            <a:xfrm flipV="1">
              <a:off x="2549" y="2986"/>
              <a:ext cx="608" cy="467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1 h 723"/>
                <a:gd name="T6" fmla="*/ 0 w 2532"/>
                <a:gd name="T7" fmla="*/ 1 h 723"/>
                <a:gd name="T8" fmla="*/ 0 w 2532"/>
                <a:gd name="T9" fmla="*/ 1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5623" name="Group 175"/>
          <p:cNvGrpSpPr>
            <a:grpSpLocks/>
          </p:cNvGrpSpPr>
          <p:nvPr/>
        </p:nvGrpSpPr>
        <p:grpSpPr bwMode="auto">
          <a:xfrm>
            <a:off x="3149600" y="2032000"/>
            <a:ext cx="1123950" cy="862013"/>
            <a:chOff x="-44" y="1473"/>
            <a:chExt cx="981" cy="1105"/>
          </a:xfrm>
        </p:grpSpPr>
        <p:pic>
          <p:nvPicPr>
            <p:cNvPr id="25630" name="Picture 176" descr="desktop_computer_stylized_medium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5631" name="Freeform 177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7350 w 356"/>
                <a:gd name="T3" fmla="*/ 15587 h 368"/>
                <a:gd name="T4" fmla="*/ 222251 w 356"/>
                <a:gd name="T5" fmla="*/ 324849 h 368"/>
                <a:gd name="T6" fmla="*/ 48981 w 356"/>
                <a:gd name="T7" fmla="*/ 40625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 w="9525" cap="flat" cmpd="sng">
              <a:noFill/>
              <a:prstDash val="solid"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25624" name="Group 178"/>
          <p:cNvGrpSpPr>
            <a:grpSpLocks/>
          </p:cNvGrpSpPr>
          <p:nvPr/>
        </p:nvGrpSpPr>
        <p:grpSpPr bwMode="auto">
          <a:xfrm>
            <a:off x="3090863" y="3838575"/>
            <a:ext cx="849312" cy="712788"/>
            <a:chOff x="-44" y="1473"/>
            <a:chExt cx="981" cy="1105"/>
          </a:xfrm>
        </p:grpSpPr>
        <p:pic>
          <p:nvPicPr>
            <p:cNvPr id="25628" name="Picture 179" descr="desktop_computer_stylized_medium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5629" name="Freeform 180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7350 w 356"/>
                <a:gd name="T3" fmla="*/ 15587 h 368"/>
                <a:gd name="T4" fmla="*/ 222251 w 356"/>
                <a:gd name="T5" fmla="*/ 324849 h 368"/>
                <a:gd name="T6" fmla="*/ 48981 w 356"/>
                <a:gd name="T7" fmla="*/ 40625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 w="9525" cap="flat" cmpd="sng">
              <a:noFill/>
              <a:prstDash val="solid"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25625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r>
              <a:rPr lang="en-US"/>
              <a:t>1-</a:t>
            </a:r>
            <a:fld id="{5CAA09BF-672B-41C6-BA16-C99D6988232B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25626" name="Picture 455" descr="http://www.officemax.com/catalog/images/397x353/21222678i_01.jpg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7031038" y="0"/>
            <a:ext cx="1173162" cy="1044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27" name="Picture 457" descr="https://encrypted-tbn0.google.com/images?q=tbn:ANd9GcTXAGl-YNJpe7Ck6p4OmrkxkG2KIcdChjSS9pjNJVXrNZoFgxNHGw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8207375" y="0"/>
            <a:ext cx="936625" cy="1198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1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1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89" grpId="0"/>
      <p:bldP spid="11406" grpId="0"/>
      <p:bldP spid="1141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Footer Placeholder 2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>
                <a:ea typeface="ＭＳ Ｐゴシック" pitchFamily="34" charset="-128"/>
              </a:rPr>
              <a:t>Introduction</a:t>
            </a:r>
          </a:p>
        </p:txBody>
      </p:sp>
      <p:sp>
        <p:nvSpPr>
          <p:cNvPr id="307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93688" y="169863"/>
            <a:ext cx="8382000" cy="984250"/>
          </a:xfrm>
        </p:spPr>
        <p:txBody>
          <a:bodyPr/>
          <a:lstStyle/>
          <a:p>
            <a:pPr eaLnBrk="1" hangingPunct="1"/>
            <a:r>
              <a:rPr lang="en-US" sz="3600">
                <a:ea typeface="ＭＳ Ｐゴシック" pitchFamily="34" charset="-128"/>
              </a:rPr>
              <a:t>Wireless access networks</a:t>
            </a:r>
            <a:endParaRPr lang="en-US">
              <a:ea typeface="ＭＳ Ｐゴシック" pitchFamily="34" charset="-128"/>
            </a:endParaRPr>
          </a:p>
        </p:txBody>
      </p:sp>
      <p:sp>
        <p:nvSpPr>
          <p:cNvPr id="3077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261938" y="1322388"/>
            <a:ext cx="8370887" cy="865187"/>
          </a:xfrm>
        </p:spPr>
        <p:txBody>
          <a:bodyPr/>
          <a:lstStyle/>
          <a:p>
            <a:pPr eaLnBrk="1" hangingPunct="1">
              <a:buSzPct val="75000"/>
            </a:pPr>
            <a:r>
              <a:rPr lang="en-US" sz="2400">
                <a:ea typeface="ＭＳ Ｐゴシック" pitchFamily="34" charset="-128"/>
              </a:rPr>
              <a:t>shared </a:t>
            </a:r>
            <a:r>
              <a:rPr lang="en-US" sz="2400" i="1">
                <a:ea typeface="ＭＳ Ｐゴシック" pitchFamily="34" charset="-128"/>
              </a:rPr>
              <a:t>wireless</a:t>
            </a:r>
            <a:r>
              <a:rPr lang="en-US" sz="2400">
                <a:ea typeface="ＭＳ Ｐゴシック" pitchFamily="34" charset="-128"/>
              </a:rPr>
              <a:t> access network connects end system to router</a:t>
            </a:r>
          </a:p>
          <a:p>
            <a:pPr lvl="1" eaLnBrk="1" hangingPunct="1"/>
            <a:r>
              <a:rPr lang="en-US" sz="2000"/>
              <a:t>via base station aka </a:t>
            </a:r>
            <a:r>
              <a:rPr lang="ja-JP" altLang="en-US" sz="2000">
                <a:ea typeface="ＭＳ Ｐゴシック" pitchFamily="34" charset="-128"/>
              </a:rPr>
              <a:t>“</a:t>
            </a:r>
            <a:r>
              <a:rPr lang="en-US" altLang="ja-JP" sz="2000">
                <a:ea typeface="ＭＳ Ｐゴシック" pitchFamily="34" charset="-128"/>
              </a:rPr>
              <a:t>access point</a:t>
            </a:r>
            <a:r>
              <a:rPr lang="ja-JP" altLang="en-US" sz="2000">
                <a:ea typeface="ＭＳ Ｐゴシック" pitchFamily="34" charset="-128"/>
              </a:rPr>
              <a:t>”</a:t>
            </a:r>
            <a:endParaRPr lang="en-US" sz="2000"/>
          </a:p>
        </p:txBody>
      </p:sp>
      <p:pic>
        <p:nvPicPr>
          <p:cNvPr id="3078" name="Picture 77" descr="underline_base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3700" y="890588"/>
            <a:ext cx="5027613" cy="173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9" name="Rectangle 3"/>
          <p:cNvSpPr>
            <a:spLocks noChangeArrowheads="1"/>
          </p:cNvSpPr>
          <p:nvPr/>
        </p:nvSpPr>
        <p:spPr bwMode="auto">
          <a:xfrm>
            <a:off x="341313" y="2214563"/>
            <a:ext cx="4079875" cy="1368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itchFamily="2" charset="2"/>
              <a:buNone/>
            </a:pPr>
            <a:r>
              <a:rPr lang="en-US" i="1" dirty="0">
                <a:solidFill>
                  <a:srgbClr val="CC0000"/>
                </a:solidFill>
                <a:latin typeface="Gill Sans MT" pitchFamily="34" charset="0"/>
              </a:rPr>
              <a:t>wireless LANs:</a:t>
            </a:r>
          </a:p>
          <a:p>
            <a:pPr marL="742950" lvl="1" indent="-285750"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itchFamily="2" charset="2"/>
              <a:buChar char="§"/>
            </a:pPr>
            <a:r>
              <a:rPr lang="en-US" sz="2000" dirty="0">
                <a:latin typeface="Gill Sans MT" pitchFamily="34" charset="0"/>
              </a:rPr>
              <a:t>within building (100 ft – 200 ft)</a:t>
            </a:r>
          </a:p>
          <a:p>
            <a:pPr marL="742950" lvl="1" indent="-285750"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itchFamily="2" charset="2"/>
              <a:buChar char="§"/>
            </a:pPr>
            <a:r>
              <a:rPr lang="en-US" sz="2000" dirty="0">
                <a:latin typeface="Gill Sans MT" pitchFamily="34" charset="0"/>
              </a:rPr>
              <a:t>802.11b/g/n (</a:t>
            </a:r>
            <a:r>
              <a:rPr lang="en-US" sz="2000" dirty="0" err="1">
                <a:latin typeface="Gill Sans MT" pitchFamily="34" charset="0"/>
              </a:rPr>
              <a:t>WiFi</a:t>
            </a:r>
            <a:r>
              <a:rPr lang="en-US" sz="2000" dirty="0">
                <a:latin typeface="Gill Sans MT" pitchFamily="34" charset="0"/>
              </a:rPr>
              <a:t>): 11, 54, 450 Mbps transmission rate</a:t>
            </a:r>
          </a:p>
        </p:txBody>
      </p:sp>
      <p:grpSp>
        <p:nvGrpSpPr>
          <p:cNvPr id="3080" name="Group 85"/>
          <p:cNvGrpSpPr>
            <a:grpSpLocks/>
          </p:cNvGrpSpPr>
          <p:nvPr/>
        </p:nvGrpSpPr>
        <p:grpSpPr bwMode="auto">
          <a:xfrm>
            <a:off x="993775" y="4184650"/>
            <a:ext cx="2487613" cy="1562100"/>
            <a:chOff x="2889" y="1631"/>
            <a:chExt cx="980" cy="743"/>
          </a:xfrm>
        </p:grpSpPr>
        <p:sp>
          <p:nvSpPr>
            <p:cNvPr id="3121" name="Rectangle 86"/>
            <p:cNvSpPr>
              <a:spLocks noChangeArrowheads="1"/>
            </p:cNvSpPr>
            <p:nvPr/>
          </p:nvSpPr>
          <p:spPr bwMode="auto">
            <a:xfrm>
              <a:off x="3046" y="1841"/>
              <a:ext cx="663" cy="533"/>
            </a:xfrm>
            <a:prstGeom prst="rect">
              <a:avLst/>
            </a:prstGeom>
            <a:solidFill>
              <a:srgbClr val="00CCFF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22" name="AutoShape 87"/>
            <p:cNvSpPr>
              <a:spLocks noChangeArrowheads="1"/>
            </p:cNvSpPr>
            <p:nvPr/>
          </p:nvSpPr>
          <p:spPr bwMode="auto">
            <a:xfrm>
              <a:off x="2889" y="1631"/>
              <a:ext cx="980" cy="253"/>
            </a:xfrm>
            <a:prstGeom prst="triangle">
              <a:avLst>
                <a:gd name="adj" fmla="val 50000"/>
              </a:avLst>
            </a:prstGeom>
            <a:solidFill>
              <a:srgbClr val="00CCFF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>
                <a:solidFill>
                  <a:srgbClr val="00CCFF"/>
                </a:solidFill>
              </a:endParaRPr>
            </a:p>
          </p:txBody>
        </p:sp>
      </p:grpSp>
      <p:sp>
        <p:nvSpPr>
          <p:cNvPr id="3081" name="Line 110"/>
          <p:cNvSpPr>
            <a:spLocks noChangeShapeType="1"/>
          </p:cNvSpPr>
          <p:nvPr/>
        </p:nvSpPr>
        <p:spPr bwMode="auto">
          <a:xfrm>
            <a:off x="2638425" y="5589588"/>
            <a:ext cx="0" cy="2206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082" name="Line 116"/>
          <p:cNvSpPr>
            <a:spLocks noChangeShapeType="1"/>
          </p:cNvSpPr>
          <p:nvPr/>
        </p:nvSpPr>
        <p:spPr bwMode="auto">
          <a:xfrm flipV="1">
            <a:off x="2038350" y="5454650"/>
            <a:ext cx="287338" cy="47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grpSp>
        <p:nvGrpSpPr>
          <p:cNvPr id="3083" name="Group 228"/>
          <p:cNvGrpSpPr>
            <a:grpSpLocks/>
          </p:cNvGrpSpPr>
          <p:nvPr/>
        </p:nvGrpSpPr>
        <p:grpSpPr bwMode="auto">
          <a:xfrm>
            <a:off x="2314575" y="5297488"/>
            <a:ext cx="666750" cy="284162"/>
            <a:chOff x="4650" y="1129"/>
            <a:chExt cx="246" cy="95"/>
          </a:xfrm>
        </p:grpSpPr>
        <p:sp>
          <p:nvSpPr>
            <p:cNvPr id="3113" name="Oval 407"/>
            <p:cNvSpPr>
              <a:spLocks noChangeArrowheads="1"/>
            </p:cNvSpPr>
            <p:nvPr/>
          </p:nvSpPr>
          <p:spPr bwMode="auto">
            <a:xfrm>
              <a:off x="4651" y="1171"/>
              <a:ext cx="244" cy="53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3114" name="Rectangle 410"/>
            <p:cNvSpPr>
              <a:spLocks noChangeArrowheads="1"/>
            </p:cNvSpPr>
            <p:nvPr/>
          </p:nvSpPr>
          <p:spPr bwMode="auto">
            <a:xfrm>
              <a:off x="4651" y="1165"/>
              <a:ext cx="245" cy="33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>
                <a:latin typeface="Times New Roman" pitchFamily="18" charset="0"/>
              </a:endParaRPr>
            </a:p>
          </p:txBody>
        </p:sp>
        <p:sp>
          <p:nvSpPr>
            <p:cNvPr id="3115" name="Oval 411"/>
            <p:cNvSpPr>
              <a:spLocks noChangeArrowheads="1"/>
            </p:cNvSpPr>
            <p:nvPr/>
          </p:nvSpPr>
          <p:spPr bwMode="auto">
            <a:xfrm>
              <a:off x="4650" y="1129"/>
              <a:ext cx="244" cy="62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grpSp>
          <p:nvGrpSpPr>
            <p:cNvPr id="3116" name="Group 232"/>
            <p:cNvGrpSpPr>
              <a:grpSpLocks/>
            </p:cNvGrpSpPr>
            <p:nvPr/>
          </p:nvGrpSpPr>
          <p:grpSpPr bwMode="auto">
            <a:xfrm>
              <a:off x="4699" y="1145"/>
              <a:ext cx="138" cy="29"/>
              <a:chOff x="2468" y="1332"/>
              <a:chExt cx="310" cy="60"/>
            </a:xfrm>
          </p:grpSpPr>
          <p:sp>
            <p:nvSpPr>
              <p:cNvPr id="3119" name="Freeform 233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12700" cmpd="sng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20" name="Freeform 234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12700" cmpd="sng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117" name="Line 235"/>
            <p:cNvSpPr>
              <a:spLocks noChangeShapeType="1"/>
            </p:cNvSpPr>
            <p:nvPr/>
          </p:nvSpPr>
          <p:spPr bwMode="auto">
            <a:xfrm>
              <a:off x="4651" y="1158"/>
              <a:ext cx="0" cy="4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18" name="Line 236"/>
            <p:cNvSpPr>
              <a:spLocks noChangeShapeType="1"/>
            </p:cNvSpPr>
            <p:nvPr/>
          </p:nvSpPr>
          <p:spPr bwMode="auto">
            <a:xfrm>
              <a:off x="4894" y="1160"/>
              <a:ext cx="0" cy="4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084" name="Group 246"/>
          <p:cNvGrpSpPr>
            <a:grpSpLocks/>
          </p:cNvGrpSpPr>
          <p:nvPr/>
        </p:nvGrpSpPr>
        <p:grpSpPr bwMode="auto">
          <a:xfrm>
            <a:off x="1562100" y="5064125"/>
            <a:ext cx="863600" cy="588963"/>
            <a:chOff x="2967" y="478"/>
            <a:chExt cx="788" cy="625"/>
          </a:xfrm>
        </p:grpSpPr>
        <p:pic>
          <p:nvPicPr>
            <p:cNvPr id="3111" name="Picture 247" descr="access_point_stylized_small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012" y="559"/>
              <a:ext cx="576" cy="5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112" name="Picture 248" descr="antenna_radiation_stylized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2967" y="478"/>
              <a:ext cx="788" cy="1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3085" name="Group 390"/>
          <p:cNvGrpSpPr>
            <a:grpSpLocks/>
          </p:cNvGrpSpPr>
          <p:nvPr/>
        </p:nvGrpSpPr>
        <p:grpSpPr bwMode="auto">
          <a:xfrm>
            <a:off x="1476375" y="4295775"/>
            <a:ext cx="757238" cy="682625"/>
            <a:chOff x="877" y="1008"/>
            <a:chExt cx="2747" cy="2591"/>
          </a:xfrm>
        </p:grpSpPr>
        <p:pic>
          <p:nvPicPr>
            <p:cNvPr id="3088" name="Picture 391" descr="antenna_stylized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877" y="1008"/>
              <a:ext cx="2725" cy="14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089" name="Picture 392" descr="laptop_keyboard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 rot="109064" flipH="1">
              <a:off x="1009" y="2586"/>
              <a:ext cx="2245" cy="10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090" name="Freeform 393"/>
            <p:cNvSpPr>
              <a:spLocks/>
            </p:cNvSpPr>
            <p:nvPr/>
          </p:nvSpPr>
          <p:spPr bwMode="auto">
            <a:xfrm>
              <a:off x="1753" y="1603"/>
              <a:ext cx="1807" cy="1322"/>
            </a:xfrm>
            <a:custGeom>
              <a:avLst/>
              <a:gdLst>
                <a:gd name="T0" fmla="*/ 1 w 2982"/>
                <a:gd name="T1" fmla="*/ 0 h 2442"/>
                <a:gd name="T2" fmla="*/ 0 w 2982"/>
                <a:gd name="T3" fmla="*/ 1 h 2442"/>
                <a:gd name="T4" fmla="*/ 1 w 2982"/>
                <a:gd name="T5" fmla="*/ 1 h 2442"/>
                <a:gd name="T6" fmla="*/ 1 w 2982"/>
                <a:gd name="T7" fmla="*/ 1 h 2442"/>
                <a:gd name="T8" fmla="*/ 1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3091" name="Picture 394" descr="screen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1842" y="1637"/>
              <a:ext cx="1642" cy="12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092" name="Freeform 395"/>
            <p:cNvSpPr>
              <a:spLocks/>
            </p:cNvSpPr>
            <p:nvPr/>
          </p:nvSpPr>
          <p:spPr bwMode="auto">
            <a:xfrm>
              <a:off x="2082" y="1564"/>
              <a:ext cx="1531" cy="246"/>
            </a:xfrm>
            <a:custGeom>
              <a:avLst/>
              <a:gdLst>
                <a:gd name="T0" fmla="*/ 1 w 2528"/>
                <a:gd name="T1" fmla="*/ 0 h 455"/>
                <a:gd name="T2" fmla="*/ 1 w 2528"/>
                <a:gd name="T3" fmla="*/ 1 h 455"/>
                <a:gd name="T4" fmla="*/ 1 w 2528"/>
                <a:gd name="T5" fmla="*/ 1 h 455"/>
                <a:gd name="T6" fmla="*/ 0 w 2528"/>
                <a:gd name="T7" fmla="*/ 1 h 455"/>
                <a:gd name="T8" fmla="*/ 1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93" name="Freeform 396"/>
            <p:cNvSpPr>
              <a:spLocks/>
            </p:cNvSpPr>
            <p:nvPr/>
          </p:nvSpPr>
          <p:spPr bwMode="auto">
            <a:xfrm>
              <a:off x="1737" y="1562"/>
              <a:ext cx="425" cy="1024"/>
            </a:xfrm>
            <a:custGeom>
              <a:avLst/>
              <a:gdLst>
                <a:gd name="T0" fmla="*/ 1 w 702"/>
                <a:gd name="T1" fmla="*/ 0 h 1893"/>
                <a:gd name="T2" fmla="*/ 0 w 702"/>
                <a:gd name="T3" fmla="*/ 1 h 1893"/>
                <a:gd name="T4" fmla="*/ 1 w 702"/>
                <a:gd name="T5" fmla="*/ 1 h 1893"/>
                <a:gd name="T6" fmla="*/ 1 w 702"/>
                <a:gd name="T7" fmla="*/ 1 h 1893"/>
                <a:gd name="T8" fmla="*/ 1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94" name="Freeform 397"/>
            <p:cNvSpPr>
              <a:spLocks/>
            </p:cNvSpPr>
            <p:nvPr/>
          </p:nvSpPr>
          <p:spPr bwMode="auto">
            <a:xfrm>
              <a:off x="3144" y="1745"/>
              <a:ext cx="458" cy="1182"/>
            </a:xfrm>
            <a:custGeom>
              <a:avLst/>
              <a:gdLst>
                <a:gd name="T0" fmla="*/ 1 w 756"/>
                <a:gd name="T1" fmla="*/ 0 h 2184"/>
                <a:gd name="T2" fmla="*/ 1 w 756"/>
                <a:gd name="T3" fmla="*/ 1 h 2184"/>
                <a:gd name="T4" fmla="*/ 0 w 756"/>
                <a:gd name="T5" fmla="*/ 1 h 2184"/>
                <a:gd name="T6" fmla="*/ 1 w 756"/>
                <a:gd name="T7" fmla="*/ 1 h 2184"/>
                <a:gd name="T8" fmla="*/ 1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95" name="Freeform 398"/>
            <p:cNvSpPr>
              <a:spLocks/>
            </p:cNvSpPr>
            <p:nvPr/>
          </p:nvSpPr>
          <p:spPr bwMode="auto">
            <a:xfrm>
              <a:off x="1732" y="2534"/>
              <a:ext cx="1680" cy="399"/>
            </a:xfrm>
            <a:custGeom>
              <a:avLst/>
              <a:gdLst>
                <a:gd name="T0" fmla="*/ 1 w 2773"/>
                <a:gd name="T1" fmla="*/ 0 h 738"/>
                <a:gd name="T2" fmla="*/ 0 w 2773"/>
                <a:gd name="T3" fmla="*/ 1 h 738"/>
                <a:gd name="T4" fmla="*/ 1 w 2773"/>
                <a:gd name="T5" fmla="*/ 1 h 738"/>
                <a:gd name="T6" fmla="*/ 1 w 2773"/>
                <a:gd name="T7" fmla="*/ 1 h 738"/>
                <a:gd name="T8" fmla="*/ 1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96" name="Freeform 399"/>
            <p:cNvSpPr>
              <a:spLocks/>
            </p:cNvSpPr>
            <p:nvPr/>
          </p:nvSpPr>
          <p:spPr bwMode="auto">
            <a:xfrm>
              <a:off x="3195" y="1755"/>
              <a:ext cx="429" cy="1187"/>
            </a:xfrm>
            <a:custGeom>
              <a:avLst/>
              <a:gdLst>
                <a:gd name="T0" fmla="*/ 1 w 637"/>
                <a:gd name="T1" fmla="*/ 0 h 1659"/>
                <a:gd name="T2" fmla="*/ 1 w 637"/>
                <a:gd name="T3" fmla="*/ 0 h 1659"/>
                <a:gd name="T4" fmla="*/ 1 w 637"/>
                <a:gd name="T5" fmla="*/ 1 h 1659"/>
                <a:gd name="T6" fmla="*/ 0 w 637"/>
                <a:gd name="T7" fmla="*/ 1 h 1659"/>
                <a:gd name="T8" fmla="*/ 1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97" name="Freeform 400"/>
            <p:cNvSpPr>
              <a:spLocks/>
            </p:cNvSpPr>
            <p:nvPr/>
          </p:nvSpPr>
          <p:spPr bwMode="auto">
            <a:xfrm>
              <a:off x="1734" y="2587"/>
              <a:ext cx="1494" cy="394"/>
            </a:xfrm>
            <a:custGeom>
              <a:avLst/>
              <a:gdLst>
                <a:gd name="T0" fmla="*/ 0 w 2216"/>
                <a:gd name="T1" fmla="*/ 0 h 550"/>
                <a:gd name="T2" fmla="*/ 1 w 2216"/>
                <a:gd name="T3" fmla="*/ 1 h 550"/>
                <a:gd name="T4" fmla="*/ 1 w 2216"/>
                <a:gd name="T5" fmla="*/ 1 h 550"/>
                <a:gd name="T6" fmla="*/ 1 w 2216"/>
                <a:gd name="T7" fmla="*/ 1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3098" name="Group 401"/>
            <p:cNvGrpSpPr>
              <a:grpSpLocks/>
            </p:cNvGrpSpPr>
            <p:nvPr/>
          </p:nvGrpSpPr>
          <p:grpSpPr bwMode="auto">
            <a:xfrm>
              <a:off x="1709" y="3008"/>
              <a:ext cx="507" cy="234"/>
              <a:chOff x="1740" y="2642"/>
              <a:chExt cx="752" cy="327"/>
            </a:xfrm>
          </p:grpSpPr>
          <p:sp>
            <p:nvSpPr>
              <p:cNvPr id="3105" name="Freeform 402"/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06" name="Freeform 403"/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07" name="Freeform 404"/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08" name="Freeform 405"/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09" name="Freeform 406"/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10" name="Freeform 407"/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099" name="Freeform 408"/>
            <p:cNvSpPr>
              <a:spLocks/>
            </p:cNvSpPr>
            <p:nvPr/>
          </p:nvSpPr>
          <p:spPr bwMode="auto">
            <a:xfrm>
              <a:off x="2577" y="3043"/>
              <a:ext cx="614" cy="514"/>
            </a:xfrm>
            <a:custGeom>
              <a:avLst/>
              <a:gdLst>
                <a:gd name="T0" fmla="*/ 1 w 990"/>
                <a:gd name="T1" fmla="*/ 1 h 792"/>
                <a:gd name="T2" fmla="*/ 1 w 990"/>
                <a:gd name="T3" fmla="*/ 0 h 792"/>
                <a:gd name="T4" fmla="*/ 1 w 990"/>
                <a:gd name="T5" fmla="*/ 1 h 792"/>
                <a:gd name="T6" fmla="*/ 0 w 990"/>
                <a:gd name="T7" fmla="*/ 1 h 792"/>
                <a:gd name="T8" fmla="*/ 1 w 990"/>
                <a:gd name="T9" fmla="*/ 1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00" name="Freeform 409"/>
            <p:cNvSpPr>
              <a:spLocks/>
            </p:cNvSpPr>
            <p:nvPr/>
          </p:nvSpPr>
          <p:spPr bwMode="auto">
            <a:xfrm>
              <a:off x="1010" y="3084"/>
              <a:ext cx="1571" cy="469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1 w 2532"/>
                <a:gd name="T5" fmla="*/ 1 h 723"/>
                <a:gd name="T6" fmla="*/ 1 w 2532"/>
                <a:gd name="T7" fmla="*/ 1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01" name="Freeform 410"/>
            <p:cNvSpPr>
              <a:spLocks/>
            </p:cNvSpPr>
            <p:nvPr/>
          </p:nvSpPr>
          <p:spPr bwMode="auto">
            <a:xfrm>
              <a:off x="1011" y="2998"/>
              <a:ext cx="17" cy="95"/>
            </a:xfrm>
            <a:custGeom>
              <a:avLst/>
              <a:gdLst>
                <a:gd name="T0" fmla="*/ 1 w 26"/>
                <a:gd name="T1" fmla="*/ 1 h 147"/>
                <a:gd name="T2" fmla="*/ 1 w 26"/>
                <a:gd name="T3" fmla="*/ 1 h 147"/>
                <a:gd name="T4" fmla="*/ 0 w 26"/>
                <a:gd name="T5" fmla="*/ 1 h 147"/>
                <a:gd name="T6" fmla="*/ 1 w 26"/>
                <a:gd name="T7" fmla="*/ 0 h 147"/>
                <a:gd name="T8" fmla="*/ 1 w 26"/>
                <a:gd name="T9" fmla="*/ 1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02" name="Freeform 411"/>
            <p:cNvSpPr>
              <a:spLocks/>
            </p:cNvSpPr>
            <p:nvPr/>
          </p:nvSpPr>
          <p:spPr bwMode="auto">
            <a:xfrm>
              <a:off x="1012" y="2611"/>
              <a:ext cx="730" cy="393"/>
            </a:xfrm>
            <a:custGeom>
              <a:avLst/>
              <a:gdLst>
                <a:gd name="T0" fmla="*/ 1 w 1176"/>
                <a:gd name="T1" fmla="*/ 0 h 606"/>
                <a:gd name="T2" fmla="*/ 0 w 1176"/>
                <a:gd name="T3" fmla="*/ 1 h 606"/>
                <a:gd name="T4" fmla="*/ 1 w 1176"/>
                <a:gd name="T5" fmla="*/ 1 h 606"/>
                <a:gd name="T6" fmla="*/ 1 w 1176"/>
                <a:gd name="T7" fmla="*/ 1 h 606"/>
                <a:gd name="T8" fmla="*/ 1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03" name="Freeform 412"/>
            <p:cNvSpPr>
              <a:spLocks/>
            </p:cNvSpPr>
            <p:nvPr/>
          </p:nvSpPr>
          <p:spPr bwMode="auto">
            <a:xfrm>
              <a:off x="1061" y="3018"/>
              <a:ext cx="1490" cy="451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1 w 2532"/>
                <a:gd name="T5" fmla="*/ 1 h 723"/>
                <a:gd name="T6" fmla="*/ 1 w 2532"/>
                <a:gd name="T7" fmla="*/ 1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04" name="Freeform 413"/>
            <p:cNvSpPr>
              <a:spLocks/>
            </p:cNvSpPr>
            <p:nvPr/>
          </p:nvSpPr>
          <p:spPr bwMode="auto">
            <a:xfrm flipV="1">
              <a:off x="2549" y="2986"/>
              <a:ext cx="608" cy="467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1 h 723"/>
                <a:gd name="T6" fmla="*/ 0 w 2532"/>
                <a:gd name="T7" fmla="*/ 1 h 723"/>
                <a:gd name="T8" fmla="*/ 0 w 2532"/>
                <a:gd name="T9" fmla="*/ 1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086" name="Text Box 446"/>
          <p:cNvSpPr txBox="1">
            <a:spLocks noChangeArrowheads="1"/>
          </p:cNvSpPr>
          <p:nvPr/>
        </p:nvSpPr>
        <p:spPr bwMode="auto">
          <a:xfrm>
            <a:off x="2079625" y="5834063"/>
            <a:ext cx="12128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 i="1"/>
              <a:t>to Internet</a:t>
            </a:r>
          </a:p>
        </p:txBody>
      </p:sp>
      <p:sp>
        <p:nvSpPr>
          <p:cNvPr id="3087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r>
              <a:rPr lang="en-US"/>
              <a:t>1-</a:t>
            </a:r>
            <a:fld id="{71CEF364-5F0A-455D-8D8F-ECEDE044AFEA}" type="slidenum">
              <a:rPr lang="en-US" smtClean="0"/>
              <a:pPr/>
              <a:t>19</a:t>
            </a:fld>
            <a:endParaRPr lang="en-US"/>
          </a:p>
        </p:txBody>
      </p:sp>
      <p:graphicFrame>
        <p:nvGraphicFramePr>
          <p:cNvPr id="3074" name="Object 1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45140868"/>
              </p:ext>
            </p:extLst>
          </p:nvPr>
        </p:nvGraphicFramePr>
        <p:xfrm>
          <a:off x="5238750" y="3228975"/>
          <a:ext cx="3311525" cy="2119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9" imgW="4826160" imgH="3086280" progId="Paint.Picture">
                  <p:embed/>
                </p:oleObj>
              </mc:Choice>
              <mc:Fallback>
                <p:oleObj name="Bitmap Image" r:id="rId9" imgW="4826160" imgH="3086280" progId="Paint.Picture">
                  <p:embed/>
                  <p:pic>
                    <p:nvPicPr>
                      <p:cNvPr id="3074" name="Object 1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38750" y="3228975"/>
                        <a:ext cx="3311525" cy="2119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Footer Placeholder 2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>
                <a:ea typeface="ＭＳ Ｐゴシック" pitchFamily="34" charset="-128"/>
              </a:rPr>
              <a:t>Introduction</a:t>
            </a:r>
          </a:p>
        </p:txBody>
      </p:sp>
      <p:pic>
        <p:nvPicPr>
          <p:cNvPr id="20483" name="Picture 2" descr="underline_base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9450" y="1028700"/>
            <a:ext cx="4570413" cy="173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484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pitchFamily="34" charset="-128"/>
              </a:rPr>
              <a:t>Chapter 1: roadmap</a:t>
            </a:r>
          </a:p>
        </p:txBody>
      </p:sp>
      <p:sp>
        <p:nvSpPr>
          <p:cNvPr id="2048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87363" y="1406525"/>
            <a:ext cx="8207375" cy="4648200"/>
          </a:xfrm>
        </p:spPr>
        <p:txBody>
          <a:bodyPr/>
          <a:lstStyle/>
          <a:p>
            <a:pPr lvl="1" eaLnBrk="1" hangingPunct="1">
              <a:buFont typeface="Wingdings" pitchFamily="2" charset="2"/>
              <a:buNone/>
            </a:pPr>
            <a:r>
              <a:rPr lang="en-US" sz="2800" dirty="0">
                <a:solidFill>
                  <a:srgbClr val="000099"/>
                </a:solidFill>
              </a:rPr>
              <a:t>1.1 what </a:t>
            </a:r>
            <a:r>
              <a:rPr lang="en-US" sz="2800" i="1" dirty="0">
                <a:solidFill>
                  <a:srgbClr val="000099"/>
                </a:solidFill>
              </a:rPr>
              <a:t>is</a:t>
            </a:r>
            <a:r>
              <a:rPr lang="en-US" sz="2800" dirty="0">
                <a:solidFill>
                  <a:srgbClr val="000099"/>
                </a:solidFill>
              </a:rPr>
              <a:t> the Internet?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sz="2800" dirty="0"/>
              <a:t>1.2 network edge</a:t>
            </a:r>
          </a:p>
          <a:p>
            <a:pPr lvl="2" eaLnBrk="1" hangingPunct="1">
              <a:buClr>
                <a:srgbClr val="000099"/>
              </a:buClr>
              <a:buFont typeface="Wingdings" pitchFamily="2" charset="2"/>
              <a:buChar char="§"/>
            </a:pPr>
            <a:r>
              <a:rPr lang="en-US" sz="2800" dirty="0">
                <a:latin typeface="Gill Sans MT" pitchFamily="34" charset="0"/>
              </a:rPr>
              <a:t> </a:t>
            </a:r>
            <a:r>
              <a:rPr lang="en-US" sz="2400" dirty="0">
                <a:latin typeface="Gill Sans MT" pitchFamily="34" charset="0"/>
              </a:rPr>
              <a:t>end systems, access networks, links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sz="2800" dirty="0">
                <a:solidFill>
                  <a:srgbClr val="000099"/>
                </a:solidFill>
              </a:rPr>
              <a:t>1.3 </a:t>
            </a:r>
            <a:r>
              <a:rPr lang="en-US" sz="2800" dirty="0"/>
              <a:t>network core</a:t>
            </a:r>
          </a:p>
          <a:p>
            <a:pPr lvl="2" eaLnBrk="1" hangingPunct="1">
              <a:buClr>
                <a:srgbClr val="000099"/>
              </a:buClr>
              <a:buFont typeface="Wingdings" pitchFamily="2" charset="2"/>
              <a:buChar char="§"/>
            </a:pPr>
            <a:r>
              <a:rPr lang="en-US" sz="2400" dirty="0">
                <a:latin typeface="Gill Sans MT" pitchFamily="34" charset="0"/>
              </a:rPr>
              <a:t>packet switching, circuit switching, network structure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sz="2800" dirty="0">
                <a:solidFill>
                  <a:srgbClr val="000099"/>
                </a:solidFill>
              </a:rPr>
              <a:t>1.4 </a:t>
            </a:r>
            <a:r>
              <a:rPr lang="en-US" sz="2800" dirty="0"/>
              <a:t>delay, loss, throughput in networks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sz="2800" dirty="0">
                <a:solidFill>
                  <a:srgbClr val="000099"/>
                </a:solidFill>
              </a:rPr>
              <a:t>1.5</a:t>
            </a:r>
            <a:r>
              <a:rPr lang="en-US" sz="2800" dirty="0"/>
              <a:t> protocol layers, service models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sz="2800" dirty="0">
                <a:solidFill>
                  <a:srgbClr val="000099"/>
                </a:solidFill>
              </a:rPr>
              <a:t>1.6</a:t>
            </a:r>
            <a:r>
              <a:rPr lang="en-US" sz="2800" dirty="0"/>
              <a:t> networks under attack: security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sz="2800" dirty="0">
                <a:solidFill>
                  <a:srgbClr val="000099"/>
                </a:solidFill>
              </a:rPr>
              <a:t>1.7</a:t>
            </a:r>
            <a:r>
              <a:rPr lang="en-US" sz="2800" dirty="0"/>
              <a:t> history</a:t>
            </a:r>
          </a:p>
          <a:p>
            <a:pPr eaLnBrk="1" hangingPunct="1"/>
            <a:endParaRPr lang="en-US" dirty="0">
              <a:ea typeface="ＭＳ Ｐゴシック" pitchFamily="34" charset="-128"/>
            </a:endParaRPr>
          </a:p>
        </p:txBody>
      </p:sp>
      <p:sp>
        <p:nvSpPr>
          <p:cNvPr id="20486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r>
              <a:rPr lang="en-US"/>
              <a:t>1-</a:t>
            </a:r>
            <a:fld id="{C6E7814F-1416-4FB0-9CD5-8496946EF114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8700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503488" y="6224588"/>
            <a:ext cx="2895600" cy="287337"/>
          </a:xfrm>
          <a:noFill/>
        </p:spPr>
        <p:txBody>
          <a:bodyPr/>
          <a:lstStyle/>
          <a:p>
            <a:r>
              <a:rPr lang="en-US">
                <a:ea typeface="ＭＳ Ｐゴシック" pitchFamily="34" charset="-128"/>
              </a:rPr>
              <a:t>Introduction</a:t>
            </a:r>
          </a:p>
        </p:txBody>
      </p:sp>
      <p:sp>
        <p:nvSpPr>
          <p:cNvPr id="27651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93688" y="169863"/>
            <a:ext cx="8382000" cy="984250"/>
          </a:xfrm>
        </p:spPr>
        <p:txBody>
          <a:bodyPr/>
          <a:lstStyle/>
          <a:p>
            <a:pPr eaLnBrk="1" hangingPunct="1"/>
            <a:r>
              <a:rPr lang="en-US" sz="3600">
                <a:ea typeface="ＭＳ Ｐゴシック" pitchFamily="34" charset="-128"/>
              </a:rPr>
              <a:t>Wireless access networks</a:t>
            </a:r>
            <a:endParaRPr lang="en-US">
              <a:ea typeface="ＭＳ Ｐゴシック" pitchFamily="34" charset="-128"/>
            </a:endParaRPr>
          </a:p>
        </p:txBody>
      </p:sp>
      <p:pic>
        <p:nvPicPr>
          <p:cNvPr id="27652" name="Picture 77" descr="underline_base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3700" y="890588"/>
            <a:ext cx="5027613" cy="173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653" name="Rectangle 3"/>
          <p:cNvSpPr>
            <a:spLocks noChangeArrowheads="1"/>
          </p:cNvSpPr>
          <p:nvPr/>
        </p:nvSpPr>
        <p:spPr bwMode="auto">
          <a:xfrm>
            <a:off x="1566863" y="1576388"/>
            <a:ext cx="4619625" cy="2625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itchFamily="2" charset="2"/>
              <a:buChar char="v"/>
            </a:pPr>
            <a:endParaRPr lang="en-US" dirty="0">
              <a:latin typeface="Gill Sans MT" pitchFamily="34" charset="0"/>
            </a:endParaRPr>
          </a:p>
          <a:p>
            <a:pPr marL="342900" indent="-342900"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itchFamily="2" charset="2"/>
              <a:buNone/>
            </a:pPr>
            <a:r>
              <a:rPr lang="en-US" dirty="0">
                <a:solidFill>
                  <a:srgbClr val="CC0000"/>
                </a:solidFill>
                <a:latin typeface="Gill Sans MT" pitchFamily="34" charset="0"/>
              </a:rPr>
              <a:t>wide-area wireless access</a:t>
            </a:r>
          </a:p>
          <a:p>
            <a:pPr marL="742950" lvl="1" indent="-285750"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itchFamily="2" charset="2"/>
              <a:buChar char="§"/>
            </a:pPr>
            <a:r>
              <a:rPr lang="en-US" sz="2000" dirty="0">
                <a:latin typeface="Gill Sans MT" pitchFamily="34" charset="0"/>
              </a:rPr>
              <a:t>provided by telco (cellular) operator, from10 miles</a:t>
            </a:r>
            <a:r>
              <a:rPr lang="en-US" altLang="ja-JP" sz="2000" dirty="0">
                <a:latin typeface="Gill Sans MT" pitchFamily="34" charset="0"/>
              </a:rPr>
              <a:t> to 1500 feet</a:t>
            </a:r>
          </a:p>
          <a:p>
            <a:pPr marL="742950" lvl="1" indent="-285750"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itchFamily="2" charset="2"/>
              <a:buChar char="§"/>
            </a:pPr>
            <a:r>
              <a:rPr lang="en-US" sz="2000" dirty="0">
                <a:latin typeface="Gill Sans MT" pitchFamily="34" charset="0"/>
              </a:rPr>
              <a:t>between 2Mbps and 1Gbps </a:t>
            </a:r>
          </a:p>
          <a:p>
            <a:pPr marL="742950" lvl="1" indent="-285750"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itchFamily="2" charset="2"/>
              <a:buChar char="§"/>
            </a:pPr>
            <a:r>
              <a:rPr lang="en-US" sz="2000" dirty="0">
                <a:latin typeface="Gill Sans MT" pitchFamily="34" charset="0"/>
              </a:rPr>
              <a:t>3G, 4G:  LTE, 5G</a:t>
            </a:r>
          </a:p>
        </p:txBody>
      </p:sp>
      <p:grpSp>
        <p:nvGrpSpPr>
          <p:cNvPr id="27654" name="Group 445"/>
          <p:cNvGrpSpPr>
            <a:grpSpLocks/>
          </p:cNvGrpSpPr>
          <p:nvPr/>
        </p:nvGrpSpPr>
        <p:grpSpPr bwMode="auto">
          <a:xfrm>
            <a:off x="2073275" y="3829050"/>
            <a:ext cx="2709863" cy="1951038"/>
            <a:chOff x="3652" y="2846"/>
            <a:chExt cx="1253" cy="934"/>
          </a:xfrm>
        </p:grpSpPr>
        <p:sp>
          <p:nvSpPr>
            <p:cNvPr id="27657" name="Freeform 84"/>
            <p:cNvSpPr>
              <a:spLocks/>
            </p:cNvSpPr>
            <p:nvPr/>
          </p:nvSpPr>
          <p:spPr bwMode="auto">
            <a:xfrm>
              <a:off x="3652" y="2949"/>
              <a:ext cx="1094" cy="675"/>
            </a:xfrm>
            <a:custGeom>
              <a:avLst/>
              <a:gdLst>
                <a:gd name="T0" fmla="*/ 2148 w 1036"/>
                <a:gd name="T1" fmla="*/ 11 h 675"/>
                <a:gd name="T2" fmla="*/ 1293 w 1036"/>
                <a:gd name="T3" fmla="*/ 53 h 675"/>
                <a:gd name="T4" fmla="*/ 684 w 1036"/>
                <a:gd name="T5" fmla="*/ 129 h 675"/>
                <a:gd name="T6" fmla="*/ 507 w 1036"/>
                <a:gd name="T7" fmla="*/ 229 h 675"/>
                <a:gd name="T8" fmla="*/ 71 w 1036"/>
                <a:gd name="T9" fmla="*/ 297 h 675"/>
                <a:gd name="T10" fmla="*/ 57 w 1036"/>
                <a:gd name="T11" fmla="*/ 459 h 675"/>
                <a:gd name="T12" fmla="*/ 438 w 1036"/>
                <a:gd name="T13" fmla="*/ 489 h 675"/>
                <a:gd name="T14" fmla="*/ 1520 w 1036"/>
                <a:gd name="T15" fmla="*/ 489 h 675"/>
                <a:gd name="T16" fmla="*/ 1980 w 1036"/>
                <a:gd name="T17" fmla="*/ 555 h 675"/>
                <a:gd name="T18" fmla="*/ 2491 w 1036"/>
                <a:gd name="T19" fmla="*/ 657 h 675"/>
                <a:gd name="T20" fmla="*/ 2883 w 1036"/>
                <a:gd name="T21" fmla="*/ 661 h 675"/>
                <a:gd name="T22" fmla="*/ 3152 w 1036"/>
                <a:gd name="T23" fmla="*/ 603 h 675"/>
                <a:gd name="T24" fmla="*/ 3289 w 1036"/>
                <a:gd name="T25" fmla="*/ 445 h 675"/>
                <a:gd name="T26" fmla="*/ 3374 w 1036"/>
                <a:gd name="T27" fmla="*/ 291 h 675"/>
                <a:gd name="T28" fmla="*/ 3384 w 1036"/>
                <a:gd name="T29" fmla="*/ 107 h 675"/>
                <a:gd name="T30" fmla="*/ 3093 w 1036"/>
                <a:gd name="T31" fmla="*/ 17 h 675"/>
                <a:gd name="T32" fmla="*/ 2570 w 1036"/>
                <a:gd name="T33" fmla="*/ 3 h 675"/>
                <a:gd name="T34" fmla="*/ 2148 w 1036"/>
                <a:gd name="T35" fmla="*/ 11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658" name="Line 93"/>
            <p:cNvSpPr>
              <a:spLocks noChangeShapeType="1"/>
            </p:cNvSpPr>
            <p:nvPr/>
          </p:nvSpPr>
          <p:spPr bwMode="auto">
            <a:xfrm>
              <a:off x="4337" y="3386"/>
              <a:ext cx="96" cy="6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27659" name="Picture 133" descr="car_icon_small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370" y="2956"/>
              <a:ext cx="535" cy="1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27660" name="Group 134"/>
            <p:cNvGrpSpPr>
              <a:grpSpLocks/>
            </p:cNvGrpSpPr>
            <p:nvPr/>
          </p:nvGrpSpPr>
          <p:grpSpPr bwMode="auto">
            <a:xfrm>
              <a:off x="3911" y="2846"/>
              <a:ext cx="262" cy="243"/>
              <a:chOff x="2751" y="1851"/>
              <a:chExt cx="462" cy="478"/>
            </a:xfrm>
          </p:grpSpPr>
          <p:pic>
            <p:nvPicPr>
              <p:cNvPr id="27714" name="Picture 135" descr="iphone_stylized_small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2928" y="1922"/>
                <a:ext cx="152" cy="40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27715" name="Picture 136" descr="antenna_radiation_stylized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2751" y="1851"/>
                <a:ext cx="462" cy="1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grpSp>
          <p:nvGrpSpPr>
            <p:cNvPr id="27661" name="Group 252"/>
            <p:cNvGrpSpPr>
              <a:grpSpLocks/>
            </p:cNvGrpSpPr>
            <p:nvPr/>
          </p:nvGrpSpPr>
          <p:grpSpPr bwMode="auto">
            <a:xfrm>
              <a:off x="4193" y="3034"/>
              <a:ext cx="288" cy="398"/>
              <a:chOff x="742" y="2409"/>
              <a:chExt cx="576" cy="881"/>
            </a:xfrm>
          </p:grpSpPr>
          <p:grpSp>
            <p:nvGrpSpPr>
              <p:cNvPr id="27696" name="Group 253"/>
              <p:cNvGrpSpPr>
                <a:grpSpLocks/>
              </p:cNvGrpSpPr>
              <p:nvPr/>
            </p:nvGrpSpPr>
            <p:grpSpPr bwMode="auto">
              <a:xfrm>
                <a:off x="832" y="2643"/>
                <a:ext cx="376" cy="647"/>
                <a:chOff x="3130" y="3288"/>
                <a:chExt cx="410" cy="742"/>
              </a:xfrm>
            </p:grpSpPr>
            <p:sp>
              <p:nvSpPr>
                <p:cNvPr id="27699" name="Line 270"/>
                <p:cNvSpPr>
                  <a:spLocks noChangeShapeType="1"/>
                </p:cNvSpPr>
                <p:nvPr/>
              </p:nvSpPr>
              <p:spPr bwMode="auto">
                <a:xfrm flipH="1">
                  <a:off x="3130" y="3288"/>
                  <a:ext cx="205" cy="672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27700" name="Line 271"/>
                <p:cNvSpPr>
                  <a:spLocks noChangeShapeType="1"/>
                </p:cNvSpPr>
                <p:nvPr/>
              </p:nvSpPr>
              <p:spPr bwMode="auto">
                <a:xfrm>
                  <a:off x="3335" y="3288"/>
                  <a:ext cx="205" cy="669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27701" name="Line 272"/>
                <p:cNvSpPr>
                  <a:spLocks noChangeShapeType="1"/>
                </p:cNvSpPr>
                <p:nvPr/>
              </p:nvSpPr>
              <p:spPr bwMode="auto">
                <a:xfrm>
                  <a:off x="3130" y="3957"/>
                  <a:ext cx="205" cy="73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27702" name="Line 273"/>
                <p:cNvSpPr>
                  <a:spLocks noChangeShapeType="1"/>
                </p:cNvSpPr>
                <p:nvPr/>
              </p:nvSpPr>
              <p:spPr bwMode="auto">
                <a:xfrm flipH="1">
                  <a:off x="3335" y="3957"/>
                  <a:ext cx="205" cy="73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27703" name="Line 274"/>
                <p:cNvSpPr>
                  <a:spLocks noChangeShapeType="1"/>
                </p:cNvSpPr>
                <p:nvPr/>
              </p:nvSpPr>
              <p:spPr bwMode="auto">
                <a:xfrm>
                  <a:off x="3335" y="3303"/>
                  <a:ext cx="0" cy="727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27704" name="Line 275"/>
                <p:cNvSpPr>
                  <a:spLocks noChangeShapeType="1"/>
                </p:cNvSpPr>
                <p:nvPr/>
              </p:nvSpPr>
              <p:spPr bwMode="auto">
                <a:xfrm flipV="1">
                  <a:off x="3130" y="3888"/>
                  <a:ext cx="205" cy="72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27705" name="Line 276"/>
                <p:cNvSpPr>
                  <a:spLocks noChangeShapeType="1"/>
                </p:cNvSpPr>
                <p:nvPr/>
              </p:nvSpPr>
              <p:spPr bwMode="auto">
                <a:xfrm flipH="1" flipV="1">
                  <a:off x="3335" y="3888"/>
                  <a:ext cx="205" cy="69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27706" name="Line 277"/>
                <p:cNvSpPr>
                  <a:spLocks noChangeShapeType="1"/>
                </p:cNvSpPr>
                <p:nvPr/>
              </p:nvSpPr>
              <p:spPr bwMode="auto">
                <a:xfrm>
                  <a:off x="3217" y="3668"/>
                  <a:ext cx="118" cy="5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27707" name="Line 278"/>
                <p:cNvSpPr>
                  <a:spLocks noChangeShapeType="1"/>
                </p:cNvSpPr>
                <p:nvPr/>
              </p:nvSpPr>
              <p:spPr bwMode="auto">
                <a:xfrm flipV="1">
                  <a:off x="3335" y="3668"/>
                  <a:ext cx="124" cy="5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27708" name="Line 279"/>
                <p:cNvSpPr>
                  <a:spLocks noChangeShapeType="1"/>
                </p:cNvSpPr>
                <p:nvPr/>
              </p:nvSpPr>
              <p:spPr bwMode="auto">
                <a:xfrm>
                  <a:off x="3178" y="3766"/>
                  <a:ext cx="152" cy="7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27709" name="Line 280"/>
                <p:cNvSpPr>
                  <a:spLocks noChangeShapeType="1"/>
                </p:cNvSpPr>
                <p:nvPr/>
              </p:nvSpPr>
              <p:spPr bwMode="auto">
                <a:xfrm flipV="1">
                  <a:off x="3335" y="3781"/>
                  <a:ext cx="153" cy="6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27710" name="Line 281"/>
                <p:cNvSpPr>
                  <a:spLocks noChangeShapeType="1"/>
                </p:cNvSpPr>
                <p:nvPr/>
              </p:nvSpPr>
              <p:spPr bwMode="auto">
                <a:xfrm flipV="1">
                  <a:off x="3335" y="3567"/>
                  <a:ext cx="78" cy="27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27711" name="Line 282"/>
                <p:cNvSpPr>
                  <a:spLocks noChangeShapeType="1"/>
                </p:cNvSpPr>
                <p:nvPr/>
              </p:nvSpPr>
              <p:spPr bwMode="auto">
                <a:xfrm flipV="1">
                  <a:off x="3335" y="3428"/>
                  <a:ext cx="49" cy="21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27712" name="Line 283"/>
                <p:cNvSpPr>
                  <a:spLocks noChangeShapeType="1"/>
                </p:cNvSpPr>
                <p:nvPr/>
              </p:nvSpPr>
              <p:spPr bwMode="auto">
                <a:xfrm>
                  <a:off x="3247" y="3558"/>
                  <a:ext cx="95" cy="3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27713" name="Line 284"/>
                <p:cNvSpPr>
                  <a:spLocks noChangeShapeType="1"/>
                </p:cNvSpPr>
                <p:nvPr/>
              </p:nvSpPr>
              <p:spPr bwMode="auto">
                <a:xfrm>
                  <a:off x="3289" y="3422"/>
                  <a:ext cx="55" cy="3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pic>
            <p:nvPicPr>
              <p:cNvPr id="27697" name="Picture 269" descr="cell_tower_radiation copy"/>
              <p:cNvPicPr>
                <a:picLocks noChangeAspect="1" noChangeArrowheads="1"/>
              </p:cNvPicPr>
              <p:nvPr/>
            </p:nvPicPr>
            <p:blipFill>
              <a:blip r:embed="rId7" cstate="print"/>
              <a:srcRect/>
              <a:stretch>
                <a:fillRect/>
              </a:stretch>
            </p:blipFill>
            <p:spPr bwMode="auto">
              <a:xfrm>
                <a:off x="742" y="2409"/>
                <a:ext cx="576" cy="46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7698" name="Oval 270"/>
              <p:cNvSpPr>
                <a:spLocks noChangeArrowheads="1"/>
              </p:cNvSpPr>
              <p:nvPr/>
            </p:nvSpPr>
            <p:spPr bwMode="auto">
              <a:xfrm>
                <a:off x="986" y="2597"/>
                <a:ext cx="65" cy="67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7662" name="Group 342"/>
            <p:cNvGrpSpPr>
              <a:grpSpLocks/>
            </p:cNvGrpSpPr>
            <p:nvPr/>
          </p:nvGrpSpPr>
          <p:grpSpPr bwMode="auto">
            <a:xfrm>
              <a:off x="3715" y="3159"/>
              <a:ext cx="337" cy="257"/>
              <a:chOff x="877" y="1008"/>
              <a:chExt cx="2747" cy="2591"/>
            </a:xfrm>
          </p:grpSpPr>
          <p:pic>
            <p:nvPicPr>
              <p:cNvPr id="27673" name="Picture 343" descr="antenna_stylized"/>
              <p:cNvPicPr>
                <a:picLocks noChangeAspect="1" noChangeArrowheads="1"/>
              </p:cNvPicPr>
              <p:nvPr/>
            </p:nvPicPr>
            <p:blipFill>
              <a:blip r:embed="rId8" cstate="print"/>
              <a:srcRect/>
              <a:stretch>
                <a:fillRect/>
              </a:stretch>
            </p:blipFill>
            <p:spPr bwMode="auto">
              <a:xfrm>
                <a:off x="877" y="1008"/>
                <a:ext cx="2725" cy="14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27674" name="Picture 344" descr="laptop_keyboard"/>
              <p:cNvPicPr>
                <a:picLocks noChangeAspect="1" noChangeArrowheads="1"/>
              </p:cNvPicPr>
              <p:nvPr/>
            </p:nvPicPr>
            <p:blipFill>
              <a:blip r:embed="rId9" cstate="print"/>
              <a:srcRect/>
              <a:stretch>
                <a:fillRect/>
              </a:stretch>
            </p:blipFill>
            <p:spPr bwMode="auto">
              <a:xfrm rot="109064" flipH="1">
                <a:off x="1009" y="2586"/>
                <a:ext cx="2245" cy="101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7675" name="Freeform 345"/>
              <p:cNvSpPr>
                <a:spLocks/>
              </p:cNvSpPr>
              <p:nvPr/>
            </p:nvSpPr>
            <p:spPr bwMode="auto">
              <a:xfrm>
                <a:off x="1753" y="1603"/>
                <a:ext cx="1807" cy="1322"/>
              </a:xfrm>
              <a:custGeom>
                <a:avLst/>
                <a:gdLst>
                  <a:gd name="T0" fmla="*/ 1 w 2982"/>
                  <a:gd name="T1" fmla="*/ 0 h 2442"/>
                  <a:gd name="T2" fmla="*/ 0 w 2982"/>
                  <a:gd name="T3" fmla="*/ 1 h 2442"/>
                  <a:gd name="T4" fmla="*/ 1 w 2982"/>
                  <a:gd name="T5" fmla="*/ 1 h 2442"/>
                  <a:gd name="T6" fmla="*/ 1 w 2982"/>
                  <a:gd name="T7" fmla="*/ 1 h 2442"/>
                  <a:gd name="T8" fmla="*/ 1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pic>
            <p:nvPicPr>
              <p:cNvPr id="27676" name="Picture 346" descr="screen"/>
              <p:cNvPicPr>
                <a:picLocks noChangeAspect="1" noChangeArrowheads="1"/>
              </p:cNvPicPr>
              <p:nvPr/>
            </p:nvPicPr>
            <p:blipFill>
              <a:blip r:embed="rId10" cstate="print"/>
              <a:srcRect/>
              <a:stretch>
                <a:fillRect/>
              </a:stretch>
            </p:blipFill>
            <p:spPr bwMode="auto">
              <a:xfrm>
                <a:off x="1842" y="1637"/>
                <a:ext cx="1642" cy="12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7677" name="Freeform 347"/>
              <p:cNvSpPr>
                <a:spLocks/>
              </p:cNvSpPr>
              <p:nvPr/>
            </p:nvSpPr>
            <p:spPr bwMode="auto">
              <a:xfrm>
                <a:off x="2082" y="1564"/>
                <a:ext cx="1531" cy="246"/>
              </a:xfrm>
              <a:custGeom>
                <a:avLst/>
                <a:gdLst>
                  <a:gd name="T0" fmla="*/ 1 w 2528"/>
                  <a:gd name="T1" fmla="*/ 0 h 455"/>
                  <a:gd name="T2" fmla="*/ 1 w 2528"/>
                  <a:gd name="T3" fmla="*/ 1 h 455"/>
                  <a:gd name="T4" fmla="*/ 1 w 2528"/>
                  <a:gd name="T5" fmla="*/ 1 h 455"/>
                  <a:gd name="T6" fmla="*/ 0 w 2528"/>
                  <a:gd name="T7" fmla="*/ 1 h 455"/>
                  <a:gd name="T8" fmla="*/ 1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678" name="Freeform 348"/>
              <p:cNvSpPr>
                <a:spLocks/>
              </p:cNvSpPr>
              <p:nvPr/>
            </p:nvSpPr>
            <p:spPr bwMode="auto">
              <a:xfrm>
                <a:off x="1737" y="1562"/>
                <a:ext cx="425" cy="1024"/>
              </a:xfrm>
              <a:custGeom>
                <a:avLst/>
                <a:gdLst>
                  <a:gd name="T0" fmla="*/ 1 w 702"/>
                  <a:gd name="T1" fmla="*/ 0 h 1893"/>
                  <a:gd name="T2" fmla="*/ 0 w 702"/>
                  <a:gd name="T3" fmla="*/ 1 h 1893"/>
                  <a:gd name="T4" fmla="*/ 1 w 702"/>
                  <a:gd name="T5" fmla="*/ 1 h 1893"/>
                  <a:gd name="T6" fmla="*/ 1 w 702"/>
                  <a:gd name="T7" fmla="*/ 1 h 1893"/>
                  <a:gd name="T8" fmla="*/ 1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679" name="Freeform 349"/>
              <p:cNvSpPr>
                <a:spLocks/>
              </p:cNvSpPr>
              <p:nvPr/>
            </p:nvSpPr>
            <p:spPr bwMode="auto">
              <a:xfrm>
                <a:off x="3144" y="1745"/>
                <a:ext cx="458" cy="1182"/>
              </a:xfrm>
              <a:custGeom>
                <a:avLst/>
                <a:gdLst>
                  <a:gd name="T0" fmla="*/ 1 w 756"/>
                  <a:gd name="T1" fmla="*/ 0 h 2184"/>
                  <a:gd name="T2" fmla="*/ 1 w 756"/>
                  <a:gd name="T3" fmla="*/ 1 h 2184"/>
                  <a:gd name="T4" fmla="*/ 0 w 756"/>
                  <a:gd name="T5" fmla="*/ 1 h 2184"/>
                  <a:gd name="T6" fmla="*/ 1 w 756"/>
                  <a:gd name="T7" fmla="*/ 1 h 2184"/>
                  <a:gd name="T8" fmla="*/ 1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680" name="Freeform 350"/>
              <p:cNvSpPr>
                <a:spLocks/>
              </p:cNvSpPr>
              <p:nvPr/>
            </p:nvSpPr>
            <p:spPr bwMode="auto">
              <a:xfrm>
                <a:off x="1732" y="2534"/>
                <a:ext cx="1680" cy="399"/>
              </a:xfrm>
              <a:custGeom>
                <a:avLst/>
                <a:gdLst>
                  <a:gd name="T0" fmla="*/ 1 w 2773"/>
                  <a:gd name="T1" fmla="*/ 0 h 738"/>
                  <a:gd name="T2" fmla="*/ 0 w 2773"/>
                  <a:gd name="T3" fmla="*/ 1 h 738"/>
                  <a:gd name="T4" fmla="*/ 1 w 2773"/>
                  <a:gd name="T5" fmla="*/ 1 h 738"/>
                  <a:gd name="T6" fmla="*/ 1 w 2773"/>
                  <a:gd name="T7" fmla="*/ 1 h 738"/>
                  <a:gd name="T8" fmla="*/ 1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681" name="Freeform 351"/>
              <p:cNvSpPr>
                <a:spLocks/>
              </p:cNvSpPr>
              <p:nvPr/>
            </p:nvSpPr>
            <p:spPr bwMode="auto">
              <a:xfrm>
                <a:off x="3195" y="1755"/>
                <a:ext cx="429" cy="1187"/>
              </a:xfrm>
              <a:custGeom>
                <a:avLst/>
                <a:gdLst>
                  <a:gd name="T0" fmla="*/ 1 w 637"/>
                  <a:gd name="T1" fmla="*/ 0 h 1659"/>
                  <a:gd name="T2" fmla="*/ 1 w 637"/>
                  <a:gd name="T3" fmla="*/ 0 h 1659"/>
                  <a:gd name="T4" fmla="*/ 1 w 637"/>
                  <a:gd name="T5" fmla="*/ 1 h 1659"/>
                  <a:gd name="T6" fmla="*/ 0 w 637"/>
                  <a:gd name="T7" fmla="*/ 1 h 1659"/>
                  <a:gd name="T8" fmla="*/ 1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682" name="Freeform 352"/>
              <p:cNvSpPr>
                <a:spLocks/>
              </p:cNvSpPr>
              <p:nvPr/>
            </p:nvSpPr>
            <p:spPr bwMode="auto">
              <a:xfrm>
                <a:off x="1734" y="2587"/>
                <a:ext cx="1494" cy="394"/>
              </a:xfrm>
              <a:custGeom>
                <a:avLst/>
                <a:gdLst>
                  <a:gd name="T0" fmla="*/ 0 w 2216"/>
                  <a:gd name="T1" fmla="*/ 0 h 550"/>
                  <a:gd name="T2" fmla="*/ 1 w 2216"/>
                  <a:gd name="T3" fmla="*/ 1 h 550"/>
                  <a:gd name="T4" fmla="*/ 1 w 2216"/>
                  <a:gd name="T5" fmla="*/ 1 h 550"/>
                  <a:gd name="T6" fmla="*/ 1 w 2216"/>
                  <a:gd name="T7" fmla="*/ 1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27683" name="Group 353"/>
              <p:cNvGrpSpPr>
                <a:grpSpLocks/>
              </p:cNvGrpSpPr>
              <p:nvPr/>
            </p:nvGrpSpPr>
            <p:grpSpPr bwMode="auto">
              <a:xfrm>
                <a:off x="1709" y="3008"/>
                <a:ext cx="507" cy="234"/>
                <a:chOff x="1740" y="2642"/>
                <a:chExt cx="752" cy="327"/>
              </a:xfrm>
            </p:grpSpPr>
            <p:sp>
              <p:nvSpPr>
                <p:cNvPr id="27690" name="Freeform 354"/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691" name="Freeform 355"/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692" name="Freeform 356"/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693" name="Freeform 357"/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694" name="Freeform 358"/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695" name="Freeform 359"/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7684" name="Freeform 360"/>
              <p:cNvSpPr>
                <a:spLocks/>
              </p:cNvSpPr>
              <p:nvPr/>
            </p:nvSpPr>
            <p:spPr bwMode="auto">
              <a:xfrm>
                <a:off x="2577" y="3043"/>
                <a:ext cx="614" cy="514"/>
              </a:xfrm>
              <a:custGeom>
                <a:avLst/>
                <a:gdLst>
                  <a:gd name="T0" fmla="*/ 1 w 990"/>
                  <a:gd name="T1" fmla="*/ 1 h 792"/>
                  <a:gd name="T2" fmla="*/ 1 w 990"/>
                  <a:gd name="T3" fmla="*/ 0 h 792"/>
                  <a:gd name="T4" fmla="*/ 1 w 990"/>
                  <a:gd name="T5" fmla="*/ 1 h 792"/>
                  <a:gd name="T6" fmla="*/ 0 w 990"/>
                  <a:gd name="T7" fmla="*/ 1 h 792"/>
                  <a:gd name="T8" fmla="*/ 1 w 990"/>
                  <a:gd name="T9" fmla="*/ 1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685" name="Freeform 361"/>
              <p:cNvSpPr>
                <a:spLocks/>
              </p:cNvSpPr>
              <p:nvPr/>
            </p:nvSpPr>
            <p:spPr bwMode="auto">
              <a:xfrm>
                <a:off x="1010" y="3084"/>
                <a:ext cx="1571" cy="469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1 w 2532"/>
                  <a:gd name="T5" fmla="*/ 1 h 723"/>
                  <a:gd name="T6" fmla="*/ 1 w 2532"/>
                  <a:gd name="T7" fmla="*/ 1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686" name="Freeform 362"/>
              <p:cNvSpPr>
                <a:spLocks/>
              </p:cNvSpPr>
              <p:nvPr/>
            </p:nvSpPr>
            <p:spPr bwMode="auto">
              <a:xfrm>
                <a:off x="1011" y="2998"/>
                <a:ext cx="17" cy="95"/>
              </a:xfrm>
              <a:custGeom>
                <a:avLst/>
                <a:gdLst>
                  <a:gd name="T0" fmla="*/ 1 w 26"/>
                  <a:gd name="T1" fmla="*/ 1 h 147"/>
                  <a:gd name="T2" fmla="*/ 1 w 26"/>
                  <a:gd name="T3" fmla="*/ 1 h 147"/>
                  <a:gd name="T4" fmla="*/ 0 w 26"/>
                  <a:gd name="T5" fmla="*/ 1 h 147"/>
                  <a:gd name="T6" fmla="*/ 1 w 26"/>
                  <a:gd name="T7" fmla="*/ 0 h 147"/>
                  <a:gd name="T8" fmla="*/ 1 w 26"/>
                  <a:gd name="T9" fmla="*/ 1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687" name="Freeform 363"/>
              <p:cNvSpPr>
                <a:spLocks/>
              </p:cNvSpPr>
              <p:nvPr/>
            </p:nvSpPr>
            <p:spPr bwMode="auto">
              <a:xfrm>
                <a:off x="1012" y="2611"/>
                <a:ext cx="730" cy="393"/>
              </a:xfrm>
              <a:custGeom>
                <a:avLst/>
                <a:gdLst>
                  <a:gd name="T0" fmla="*/ 1 w 1176"/>
                  <a:gd name="T1" fmla="*/ 0 h 606"/>
                  <a:gd name="T2" fmla="*/ 0 w 1176"/>
                  <a:gd name="T3" fmla="*/ 1 h 606"/>
                  <a:gd name="T4" fmla="*/ 1 w 1176"/>
                  <a:gd name="T5" fmla="*/ 1 h 606"/>
                  <a:gd name="T6" fmla="*/ 1 w 1176"/>
                  <a:gd name="T7" fmla="*/ 1 h 606"/>
                  <a:gd name="T8" fmla="*/ 1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688" name="Freeform 364"/>
              <p:cNvSpPr>
                <a:spLocks/>
              </p:cNvSpPr>
              <p:nvPr/>
            </p:nvSpPr>
            <p:spPr bwMode="auto">
              <a:xfrm>
                <a:off x="1061" y="3018"/>
                <a:ext cx="1490" cy="451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1 w 2532"/>
                  <a:gd name="T5" fmla="*/ 1 h 723"/>
                  <a:gd name="T6" fmla="*/ 1 w 2532"/>
                  <a:gd name="T7" fmla="*/ 1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689" name="Freeform 365"/>
              <p:cNvSpPr>
                <a:spLocks/>
              </p:cNvSpPr>
              <p:nvPr/>
            </p:nvSpPr>
            <p:spPr bwMode="auto">
              <a:xfrm flipV="1">
                <a:off x="2549" y="2986"/>
                <a:ext cx="608" cy="467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1 h 723"/>
                  <a:gd name="T6" fmla="*/ 0 w 2532"/>
                  <a:gd name="T7" fmla="*/ 1 h 723"/>
                  <a:gd name="T8" fmla="*/ 0 w 2532"/>
                  <a:gd name="T9" fmla="*/ 1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7663" name="Group 237"/>
            <p:cNvGrpSpPr>
              <a:grpSpLocks/>
            </p:cNvGrpSpPr>
            <p:nvPr/>
          </p:nvGrpSpPr>
          <p:grpSpPr bwMode="auto">
            <a:xfrm>
              <a:off x="4377" y="3439"/>
              <a:ext cx="246" cy="107"/>
              <a:chOff x="4650" y="1129"/>
              <a:chExt cx="246" cy="95"/>
            </a:xfrm>
          </p:grpSpPr>
          <p:sp>
            <p:nvSpPr>
              <p:cNvPr id="27665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27666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27667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27668" name="Group 241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7671" name="Freeform 242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672" name="Freeform 243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7669" name="Line 244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670" name="Line 245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7664" name="Line 444"/>
            <p:cNvSpPr>
              <a:spLocks noChangeShapeType="1"/>
            </p:cNvSpPr>
            <p:nvPr/>
          </p:nvSpPr>
          <p:spPr bwMode="auto">
            <a:xfrm>
              <a:off x="4514" y="3542"/>
              <a:ext cx="0" cy="2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7655" name="Text Box 447"/>
          <p:cNvSpPr txBox="1">
            <a:spLocks noChangeArrowheads="1"/>
          </p:cNvSpPr>
          <p:nvPr/>
        </p:nvSpPr>
        <p:spPr bwMode="auto">
          <a:xfrm>
            <a:off x="3638550" y="5641975"/>
            <a:ext cx="12128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 i="1"/>
              <a:t>to Internet</a:t>
            </a:r>
          </a:p>
        </p:txBody>
      </p:sp>
      <p:sp>
        <p:nvSpPr>
          <p:cNvPr id="2765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5251450" y="6219825"/>
            <a:ext cx="676275" cy="276225"/>
          </a:xfrm>
          <a:noFill/>
        </p:spPr>
        <p:txBody>
          <a:bodyPr/>
          <a:lstStyle/>
          <a:p>
            <a:r>
              <a:rPr lang="en-US"/>
              <a:t>1-</a:t>
            </a:r>
            <a:fld id="{D11D8597-BA79-4FA7-82D3-A13C08F97C5A}" type="slidenum">
              <a:rPr lang="en-US" smtClean="0"/>
              <a:pPr/>
              <a:t>20</a:t>
            </a:fld>
            <a:endParaRPr 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Footer Placeholder 2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>
                <a:ea typeface="ＭＳ Ｐゴシック" pitchFamily="34" charset="-128"/>
              </a:rPr>
              <a:t>Introduction</a:t>
            </a:r>
          </a:p>
        </p:txBody>
      </p:sp>
      <p:sp>
        <p:nvSpPr>
          <p:cNvPr id="26627" name="Title 50"/>
          <p:cNvSpPr>
            <a:spLocks noGrp="1"/>
          </p:cNvSpPr>
          <p:nvPr>
            <p:ph type="title" idx="4294967295"/>
          </p:nvPr>
        </p:nvSpPr>
        <p:spPr>
          <a:xfrm>
            <a:off x="290513" y="198438"/>
            <a:ext cx="8321675" cy="765175"/>
          </a:xfrm>
        </p:spPr>
        <p:txBody>
          <a:bodyPr/>
          <a:lstStyle/>
          <a:p>
            <a:pPr eaLnBrk="1" hangingPunct="1"/>
            <a:r>
              <a:rPr lang="en-US" sz="4000">
                <a:ea typeface="ＭＳ Ｐゴシック" pitchFamily="34" charset="-128"/>
              </a:rPr>
              <a:t>Enterprise access networks (Ethernet)</a:t>
            </a:r>
          </a:p>
        </p:txBody>
      </p:sp>
      <p:sp>
        <p:nvSpPr>
          <p:cNvPr id="26628" name="Content Placeholder 52"/>
          <p:cNvSpPr>
            <a:spLocks noGrp="1"/>
          </p:cNvSpPr>
          <p:nvPr>
            <p:ph idx="4294967295"/>
          </p:nvPr>
        </p:nvSpPr>
        <p:spPr>
          <a:xfrm>
            <a:off x="455612" y="4411663"/>
            <a:ext cx="8688388" cy="1414462"/>
          </a:xfrm>
        </p:spPr>
        <p:txBody>
          <a:bodyPr/>
          <a:lstStyle/>
          <a:p>
            <a:pPr eaLnBrk="1" hangingPunct="1"/>
            <a:r>
              <a:rPr lang="en-US" sz="2400" dirty="0">
                <a:ea typeface="ＭＳ Ｐゴシック" pitchFamily="34" charset="-128"/>
              </a:rPr>
              <a:t>typically used in companies, universities, </a:t>
            </a:r>
            <a:r>
              <a:rPr lang="en-US" sz="2400" dirty="0" err="1">
                <a:ea typeface="ＭＳ Ｐゴシック" pitchFamily="34" charset="-128"/>
              </a:rPr>
              <a:t>etc</a:t>
            </a:r>
            <a:endParaRPr lang="en-US" sz="2400" dirty="0">
              <a:ea typeface="ＭＳ Ｐゴシック" pitchFamily="34" charset="-128"/>
            </a:endParaRPr>
          </a:p>
          <a:p>
            <a:pPr marL="342900" lvl="1" indent="-342900" eaLnBrk="1" hangingPunct="1">
              <a:buSzPct val="65000"/>
              <a:buFont typeface="Wingdings" pitchFamily="2" charset="2"/>
              <a:buChar char="v"/>
            </a:pPr>
            <a:r>
              <a:rPr lang="en-US" dirty="0"/>
              <a:t>10 Mbps, 100Mbps, 1Gbps, 10Gbps, 100Gbps transmission rates</a:t>
            </a:r>
          </a:p>
          <a:p>
            <a:pPr marL="342900" lvl="1" indent="-342900" eaLnBrk="1" hangingPunct="1">
              <a:buSzPct val="65000"/>
              <a:buFont typeface="Wingdings" pitchFamily="2" charset="2"/>
              <a:buChar char="v"/>
            </a:pPr>
            <a:r>
              <a:rPr lang="en-US" dirty="0"/>
              <a:t>today, end systems typically connect into Ethernet switch</a:t>
            </a:r>
          </a:p>
          <a:p>
            <a:pPr eaLnBrk="1" hangingPunct="1"/>
            <a:endParaRPr lang="en-US" sz="2400" dirty="0">
              <a:ea typeface="ＭＳ Ｐゴシック" pitchFamily="34" charset="-128"/>
            </a:endParaRPr>
          </a:p>
        </p:txBody>
      </p:sp>
      <p:sp>
        <p:nvSpPr>
          <p:cNvPr id="26629" name="Line 2"/>
          <p:cNvSpPr>
            <a:spLocks noChangeShapeType="1"/>
          </p:cNvSpPr>
          <p:nvPr/>
        </p:nvSpPr>
        <p:spPr bwMode="auto">
          <a:xfrm>
            <a:off x="2217738" y="3186113"/>
            <a:ext cx="0" cy="4683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6630" name="Line 3"/>
          <p:cNvSpPr>
            <a:spLocks noChangeShapeType="1"/>
          </p:cNvSpPr>
          <p:nvPr/>
        </p:nvSpPr>
        <p:spPr bwMode="auto">
          <a:xfrm>
            <a:off x="2636838" y="3194050"/>
            <a:ext cx="0" cy="558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6631" name="Line 4"/>
          <p:cNvSpPr>
            <a:spLocks noChangeShapeType="1"/>
          </p:cNvSpPr>
          <p:nvPr/>
        </p:nvSpPr>
        <p:spPr bwMode="auto">
          <a:xfrm flipH="1">
            <a:off x="1614488" y="3167063"/>
            <a:ext cx="69691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grpSp>
        <p:nvGrpSpPr>
          <p:cNvPr id="26632" name="Group 51"/>
          <p:cNvGrpSpPr>
            <a:grpSpLocks/>
          </p:cNvGrpSpPr>
          <p:nvPr/>
        </p:nvGrpSpPr>
        <p:grpSpPr bwMode="auto">
          <a:xfrm>
            <a:off x="2016125" y="2873375"/>
            <a:ext cx="1052513" cy="355600"/>
            <a:chOff x="4410" y="1365"/>
            <a:chExt cx="663" cy="224"/>
          </a:xfrm>
        </p:grpSpPr>
        <p:sp>
          <p:nvSpPr>
            <p:cNvPr id="26822" name="Rectangle 52"/>
            <p:cNvSpPr>
              <a:spLocks noChangeArrowheads="1"/>
            </p:cNvSpPr>
            <p:nvPr/>
          </p:nvSpPr>
          <p:spPr bwMode="auto">
            <a:xfrm>
              <a:off x="4410" y="1500"/>
              <a:ext cx="495" cy="87"/>
            </a:xfrm>
            <a:prstGeom prst="rect">
              <a:avLst/>
            </a:prstGeom>
            <a:gradFill rotWithShape="1">
              <a:gsLst>
                <a:gs pos="0">
                  <a:srgbClr val="009999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823" name="AutoShape 53"/>
            <p:cNvSpPr>
              <a:spLocks noChangeArrowheads="1"/>
            </p:cNvSpPr>
            <p:nvPr/>
          </p:nvSpPr>
          <p:spPr bwMode="auto">
            <a:xfrm>
              <a:off x="4410" y="1368"/>
              <a:ext cx="663" cy="135"/>
            </a:xfrm>
            <a:prstGeom prst="parallelogram">
              <a:avLst>
                <a:gd name="adj" fmla="val 122778"/>
              </a:avLst>
            </a:prstGeom>
            <a:gradFill rotWithShape="1">
              <a:gsLst>
                <a:gs pos="0">
                  <a:srgbClr val="009999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824" name="Freeform 54"/>
            <p:cNvSpPr>
              <a:spLocks/>
            </p:cNvSpPr>
            <p:nvPr/>
          </p:nvSpPr>
          <p:spPr bwMode="auto">
            <a:xfrm>
              <a:off x="4904" y="1365"/>
              <a:ext cx="169" cy="224"/>
            </a:xfrm>
            <a:custGeom>
              <a:avLst/>
              <a:gdLst>
                <a:gd name="T0" fmla="*/ 0 w 169"/>
                <a:gd name="T1" fmla="*/ 138 h 224"/>
                <a:gd name="T2" fmla="*/ 0 w 169"/>
                <a:gd name="T3" fmla="*/ 224 h 224"/>
                <a:gd name="T4" fmla="*/ 169 w 169"/>
                <a:gd name="T5" fmla="*/ 77 h 224"/>
                <a:gd name="T6" fmla="*/ 169 w 169"/>
                <a:gd name="T7" fmla="*/ 0 h 224"/>
                <a:gd name="T8" fmla="*/ 0 w 169"/>
                <a:gd name="T9" fmla="*/ 138 h 22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9"/>
                <a:gd name="T16" fmla="*/ 0 h 224"/>
                <a:gd name="T17" fmla="*/ 169 w 169"/>
                <a:gd name="T18" fmla="*/ 224 h 22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9" h="224">
                  <a:moveTo>
                    <a:pt x="0" y="138"/>
                  </a:moveTo>
                  <a:lnTo>
                    <a:pt x="0" y="224"/>
                  </a:lnTo>
                  <a:lnTo>
                    <a:pt x="169" y="77"/>
                  </a:lnTo>
                  <a:lnTo>
                    <a:pt x="169" y="0"/>
                  </a:lnTo>
                  <a:lnTo>
                    <a:pt x="0" y="138"/>
                  </a:lnTo>
                  <a:close/>
                </a:path>
              </a:pathLst>
            </a:custGeom>
            <a:solidFill>
              <a:srgbClr val="BBE0E3"/>
            </a:solidFill>
            <a:ln w="6350" cmpd="sng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825" name="Freeform 55"/>
            <p:cNvSpPr>
              <a:spLocks/>
            </p:cNvSpPr>
            <p:nvPr/>
          </p:nvSpPr>
          <p:spPr bwMode="auto">
            <a:xfrm>
              <a:off x="4475" y="1395"/>
              <a:ext cx="506" cy="80"/>
            </a:xfrm>
            <a:custGeom>
              <a:avLst/>
              <a:gdLst>
                <a:gd name="T0" fmla="*/ 0 w 280"/>
                <a:gd name="T1" fmla="*/ 12178 h 63"/>
                <a:gd name="T2" fmla="*/ 16738841 w 280"/>
                <a:gd name="T3" fmla="*/ 11844 h 63"/>
                <a:gd name="T4" fmla="*/ 98787551 w 280"/>
                <a:gd name="T5" fmla="*/ 0 h 63"/>
                <a:gd name="T6" fmla="*/ 126123655 w 280"/>
                <a:gd name="T7" fmla="*/ 0 h 6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80"/>
                <a:gd name="T13" fmla="*/ 0 h 63"/>
                <a:gd name="T14" fmla="*/ 280 w 280"/>
                <a:gd name="T15" fmla="*/ 63 h 6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80" h="63">
                  <a:moveTo>
                    <a:pt x="0" y="63"/>
                  </a:moveTo>
                  <a:lnTo>
                    <a:pt x="37" y="62"/>
                  </a:lnTo>
                  <a:lnTo>
                    <a:pt x="219" y="0"/>
                  </a:lnTo>
                  <a:lnTo>
                    <a:pt x="280" y="0"/>
                  </a:lnTo>
                </a:path>
              </a:pathLst>
            </a:custGeom>
            <a:noFill/>
            <a:ln w="19050" cap="flat" cmpd="sng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6826" name="Freeform 56"/>
            <p:cNvSpPr>
              <a:spLocks/>
            </p:cNvSpPr>
            <p:nvPr/>
          </p:nvSpPr>
          <p:spPr bwMode="auto">
            <a:xfrm>
              <a:off x="4593" y="1391"/>
              <a:ext cx="293" cy="93"/>
            </a:xfrm>
            <a:custGeom>
              <a:avLst/>
              <a:gdLst>
                <a:gd name="T0" fmla="*/ 0 w 293"/>
                <a:gd name="T1" fmla="*/ 0 h 93"/>
                <a:gd name="T2" fmla="*/ 67 w 293"/>
                <a:gd name="T3" fmla="*/ 1 h 93"/>
                <a:gd name="T4" fmla="*/ 195 w 293"/>
                <a:gd name="T5" fmla="*/ 93 h 93"/>
                <a:gd name="T6" fmla="*/ 293 w 293"/>
                <a:gd name="T7" fmla="*/ 93 h 9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93"/>
                <a:gd name="T13" fmla="*/ 0 h 93"/>
                <a:gd name="T14" fmla="*/ 293 w 293"/>
                <a:gd name="T15" fmla="*/ 93 h 9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93" h="93">
                  <a:moveTo>
                    <a:pt x="0" y="0"/>
                  </a:moveTo>
                  <a:lnTo>
                    <a:pt x="67" y="1"/>
                  </a:lnTo>
                  <a:lnTo>
                    <a:pt x="195" y="93"/>
                  </a:lnTo>
                  <a:lnTo>
                    <a:pt x="293" y="93"/>
                  </a:lnTo>
                </a:path>
              </a:pathLst>
            </a:custGeom>
            <a:noFill/>
            <a:ln w="19050" cap="flat" cmpd="sng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26633" name="Line 59"/>
          <p:cNvSpPr>
            <a:spLocks noChangeShapeType="1"/>
          </p:cNvSpPr>
          <p:nvPr/>
        </p:nvSpPr>
        <p:spPr bwMode="auto">
          <a:xfrm flipH="1">
            <a:off x="1108075" y="2946400"/>
            <a:ext cx="106203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6634" name="Line 61"/>
          <p:cNvSpPr>
            <a:spLocks noChangeShapeType="1"/>
          </p:cNvSpPr>
          <p:nvPr/>
        </p:nvSpPr>
        <p:spPr bwMode="auto">
          <a:xfrm flipV="1">
            <a:off x="2389188" y="2328863"/>
            <a:ext cx="0" cy="5365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grpSp>
        <p:nvGrpSpPr>
          <p:cNvPr id="26635" name="Group 62"/>
          <p:cNvGrpSpPr>
            <a:grpSpLocks/>
          </p:cNvGrpSpPr>
          <p:nvPr/>
        </p:nvGrpSpPr>
        <p:grpSpPr bwMode="auto">
          <a:xfrm>
            <a:off x="2089150" y="1876425"/>
            <a:ext cx="873125" cy="627063"/>
            <a:chOff x="2967" y="478"/>
            <a:chExt cx="788" cy="625"/>
          </a:xfrm>
        </p:grpSpPr>
        <p:pic>
          <p:nvPicPr>
            <p:cNvPr id="26820" name="Picture 63" descr="access_point_stylized_small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3012" y="559"/>
              <a:ext cx="576" cy="5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6821" name="Picture 64" descr="antenna_radiation_stylized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967" y="478"/>
              <a:ext cx="788" cy="1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26636" name="Group 65"/>
          <p:cNvGrpSpPr>
            <a:grpSpLocks/>
          </p:cNvGrpSpPr>
          <p:nvPr/>
        </p:nvGrpSpPr>
        <p:grpSpPr bwMode="auto">
          <a:xfrm>
            <a:off x="2746375" y="1231900"/>
            <a:ext cx="622300" cy="706438"/>
            <a:chOff x="877" y="1008"/>
            <a:chExt cx="2747" cy="2591"/>
          </a:xfrm>
        </p:grpSpPr>
        <p:pic>
          <p:nvPicPr>
            <p:cNvPr id="26797" name="Picture 66" descr="antenna_stylized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877" y="1008"/>
              <a:ext cx="2725" cy="14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6798" name="Picture 67" descr="laptop_keyboard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 rot="109064" flipH="1">
              <a:off x="1009" y="2586"/>
              <a:ext cx="2245" cy="10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6799" name="Freeform 68"/>
            <p:cNvSpPr>
              <a:spLocks/>
            </p:cNvSpPr>
            <p:nvPr/>
          </p:nvSpPr>
          <p:spPr bwMode="auto">
            <a:xfrm>
              <a:off x="1753" y="1603"/>
              <a:ext cx="1807" cy="1322"/>
            </a:xfrm>
            <a:custGeom>
              <a:avLst/>
              <a:gdLst>
                <a:gd name="T0" fmla="*/ 1 w 2982"/>
                <a:gd name="T1" fmla="*/ 0 h 2442"/>
                <a:gd name="T2" fmla="*/ 0 w 2982"/>
                <a:gd name="T3" fmla="*/ 1 h 2442"/>
                <a:gd name="T4" fmla="*/ 1 w 2982"/>
                <a:gd name="T5" fmla="*/ 1 h 2442"/>
                <a:gd name="T6" fmla="*/ 1 w 2982"/>
                <a:gd name="T7" fmla="*/ 1 h 2442"/>
                <a:gd name="T8" fmla="*/ 1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26800" name="Picture 69" descr="screen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1842" y="1637"/>
              <a:ext cx="1642" cy="12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6801" name="Freeform 70"/>
            <p:cNvSpPr>
              <a:spLocks/>
            </p:cNvSpPr>
            <p:nvPr/>
          </p:nvSpPr>
          <p:spPr bwMode="auto">
            <a:xfrm>
              <a:off x="2082" y="1564"/>
              <a:ext cx="1531" cy="246"/>
            </a:xfrm>
            <a:custGeom>
              <a:avLst/>
              <a:gdLst>
                <a:gd name="T0" fmla="*/ 1 w 2528"/>
                <a:gd name="T1" fmla="*/ 0 h 455"/>
                <a:gd name="T2" fmla="*/ 1 w 2528"/>
                <a:gd name="T3" fmla="*/ 1 h 455"/>
                <a:gd name="T4" fmla="*/ 1 w 2528"/>
                <a:gd name="T5" fmla="*/ 1 h 455"/>
                <a:gd name="T6" fmla="*/ 0 w 2528"/>
                <a:gd name="T7" fmla="*/ 1 h 455"/>
                <a:gd name="T8" fmla="*/ 1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802" name="Freeform 71"/>
            <p:cNvSpPr>
              <a:spLocks/>
            </p:cNvSpPr>
            <p:nvPr/>
          </p:nvSpPr>
          <p:spPr bwMode="auto">
            <a:xfrm>
              <a:off x="1737" y="1562"/>
              <a:ext cx="425" cy="1024"/>
            </a:xfrm>
            <a:custGeom>
              <a:avLst/>
              <a:gdLst>
                <a:gd name="T0" fmla="*/ 1 w 702"/>
                <a:gd name="T1" fmla="*/ 0 h 1893"/>
                <a:gd name="T2" fmla="*/ 0 w 702"/>
                <a:gd name="T3" fmla="*/ 1 h 1893"/>
                <a:gd name="T4" fmla="*/ 1 w 702"/>
                <a:gd name="T5" fmla="*/ 1 h 1893"/>
                <a:gd name="T6" fmla="*/ 1 w 702"/>
                <a:gd name="T7" fmla="*/ 1 h 1893"/>
                <a:gd name="T8" fmla="*/ 1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803" name="Freeform 72"/>
            <p:cNvSpPr>
              <a:spLocks/>
            </p:cNvSpPr>
            <p:nvPr/>
          </p:nvSpPr>
          <p:spPr bwMode="auto">
            <a:xfrm>
              <a:off x="3144" y="1745"/>
              <a:ext cx="458" cy="1182"/>
            </a:xfrm>
            <a:custGeom>
              <a:avLst/>
              <a:gdLst>
                <a:gd name="T0" fmla="*/ 1 w 756"/>
                <a:gd name="T1" fmla="*/ 0 h 2184"/>
                <a:gd name="T2" fmla="*/ 1 w 756"/>
                <a:gd name="T3" fmla="*/ 1 h 2184"/>
                <a:gd name="T4" fmla="*/ 0 w 756"/>
                <a:gd name="T5" fmla="*/ 1 h 2184"/>
                <a:gd name="T6" fmla="*/ 1 w 756"/>
                <a:gd name="T7" fmla="*/ 1 h 2184"/>
                <a:gd name="T8" fmla="*/ 1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804" name="Freeform 73"/>
            <p:cNvSpPr>
              <a:spLocks/>
            </p:cNvSpPr>
            <p:nvPr/>
          </p:nvSpPr>
          <p:spPr bwMode="auto">
            <a:xfrm>
              <a:off x="1732" y="2534"/>
              <a:ext cx="1680" cy="399"/>
            </a:xfrm>
            <a:custGeom>
              <a:avLst/>
              <a:gdLst>
                <a:gd name="T0" fmla="*/ 1 w 2773"/>
                <a:gd name="T1" fmla="*/ 0 h 738"/>
                <a:gd name="T2" fmla="*/ 0 w 2773"/>
                <a:gd name="T3" fmla="*/ 1 h 738"/>
                <a:gd name="T4" fmla="*/ 1 w 2773"/>
                <a:gd name="T5" fmla="*/ 1 h 738"/>
                <a:gd name="T6" fmla="*/ 1 w 2773"/>
                <a:gd name="T7" fmla="*/ 1 h 738"/>
                <a:gd name="T8" fmla="*/ 1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805" name="Freeform 74"/>
            <p:cNvSpPr>
              <a:spLocks/>
            </p:cNvSpPr>
            <p:nvPr/>
          </p:nvSpPr>
          <p:spPr bwMode="auto">
            <a:xfrm>
              <a:off x="3195" y="1755"/>
              <a:ext cx="429" cy="1187"/>
            </a:xfrm>
            <a:custGeom>
              <a:avLst/>
              <a:gdLst>
                <a:gd name="T0" fmla="*/ 1 w 637"/>
                <a:gd name="T1" fmla="*/ 0 h 1659"/>
                <a:gd name="T2" fmla="*/ 1 w 637"/>
                <a:gd name="T3" fmla="*/ 0 h 1659"/>
                <a:gd name="T4" fmla="*/ 1 w 637"/>
                <a:gd name="T5" fmla="*/ 1 h 1659"/>
                <a:gd name="T6" fmla="*/ 0 w 637"/>
                <a:gd name="T7" fmla="*/ 1 h 1659"/>
                <a:gd name="T8" fmla="*/ 1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806" name="Freeform 75"/>
            <p:cNvSpPr>
              <a:spLocks/>
            </p:cNvSpPr>
            <p:nvPr/>
          </p:nvSpPr>
          <p:spPr bwMode="auto">
            <a:xfrm>
              <a:off x="1734" y="2587"/>
              <a:ext cx="1494" cy="394"/>
            </a:xfrm>
            <a:custGeom>
              <a:avLst/>
              <a:gdLst>
                <a:gd name="T0" fmla="*/ 0 w 2216"/>
                <a:gd name="T1" fmla="*/ 0 h 550"/>
                <a:gd name="T2" fmla="*/ 1 w 2216"/>
                <a:gd name="T3" fmla="*/ 1 h 550"/>
                <a:gd name="T4" fmla="*/ 1 w 2216"/>
                <a:gd name="T5" fmla="*/ 1 h 550"/>
                <a:gd name="T6" fmla="*/ 1 w 2216"/>
                <a:gd name="T7" fmla="*/ 1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26807" name="Group 76"/>
            <p:cNvGrpSpPr>
              <a:grpSpLocks/>
            </p:cNvGrpSpPr>
            <p:nvPr/>
          </p:nvGrpSpPr>
          <p:grpSpPr bwMode="auto">
            <a:xfrm>
              <a:off x="1709" y="3008"/>
              <a:ext cx="507" cy="234"/>
              <a:chOff x="1740" y="2642"/>
              <a:chExt cx="752" cy="327"/>
            </a:xfrm>
          </p:grpSpPr>
          <p:sp>
            <p:nvSpPr>
              <p:cNvPr id="26814" name="Freeform 77"/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815" name="Freeform 78"/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816" name="Freeform 79"/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817" name="Freeform 80"/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818" name="Freeform 81"/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819" name="Freeform 82"/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6808" name="Freeform 83"/>
            <p:cNvSpPr>
              <a:spLocks/>
            </p:cNvSpPr>
            <p:nvPr/>
          </p:nvSpPr>
          <p:spPr bwMode="auto">
            <a:xfrm>
              <a:off x="2577" y="3043"/>
              <a:ext cx="614" cy="514"/>
            </a:xfrm>
            <a:custGeom>
              <a:avLst/>
              <a:gdLst>
                <a:gd name="T0" fmla="*/ 1 w 990"/>
                <a:gd name="T1" fmla="*/ 1 h 792"/>
                <a:gd name="T2" fmla="*/ 1 w 990"/>
                <a:gd name="T3" fmla="*/ 0 h 792"/>
                <a:gd name="T4" fmla="*/ 1 w 990"/>
                <a:gd name="T5" fmla="*/ 1 h 792"/>
                <a:gd name="T6" fmla="*/ 0 w 990"/>
                <a:gd name="T7" fmla="*/ 1 h 792"/>
                <a:gd name="T8" fmla="*/ 1 w 990"/>
                <a:gd name="T9" fmla="*/ 1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809" name="Freeform 84"/>
            <p:cNvSpPr>
              <a:spLocks/>
            </p:cNvSpPr>
            <p:nvPr/>
          </p:nvSpPr>
          <p:spPr bwMode="auto">
            <a:xfrm>
              <a:off x="1010" y="3084"/>
              <a:ext cx="1571" cy="469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1 w 2532"/>
                <a:gd name="T5" fmla="*/ 1 h 723"/>
                <a:gd name="T6" fmla="*/ 1 w 2532"/>
                <a:gd name="T7" fmla="*/ 1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810" name="Freeform 85"/>
            <p:cNvSpPr>
              <a:spLocks/>
            </p:cNvSpPr>
            <p:nvPr/>
          </p:nvSpPr>
          <p:spPr bwMode="auto">
            <a:xfrm>
              <a:off x="1011" y="2998"/>
              <a:ext cx="17" cy="95"/>
            </a:xfrm>
            <a:custGeom>
              <a:avLst/>
              <a:gdLst>
                <a:gd name="T0" fmla="*/ 1 w 26"/>
                <a:gd name="T1" fmla="*/ 1 h 147"/>
                <a:gd name="T2" fmla="*/ 1 w 26"/>
                <a:gd name="T3" fmla="*/ 1 h 147"/>
                <a:gd name="T4" fmla="*/ 0 w 26"/>
                <a:gd name="T5" fmla="*/ 1 h 147"/>
                <a:gd name="T6" fmla="*/ 1 w 26"/>
                <a:gd name="T7" fmla="*/ 0 h 147"/>
                <a:gd name="T8" fmla="*/ 1 w 26"/>
                <a:gd name="T9" fmla="*/ 1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811" name="Freeform 86"/>
            <p:cNvSpPr>
              <a:spLocks/>
            </p:cNvSpPr>
            <p:nvPr/>
          </p:nvSpPr>
          <p:spPr bwMode="auto">
            <a:xfrm>
              <a:off x="1012" y="2611"/>
              <a:ext cx="730" cy="393"/>
            </a:xfrm>
            <a:custGeom>
              <a:avLst/>
              <a:gdLst>
                <a:gd name="T0" fmla="*/ 1 w 1176"/>
                <a:gd name="T1" fmla="*/ 0 h 606"/>
                <a:gd name="T2" fmla="*/ 0 w 1176"/>
                <a:gd name="T3" fmla="*/ 1 h 606"/>
                <a:gd name="T4" fmla="*/ 1 w 1176"/>
                <a:gd name="T5" fmla="*/ 1 h 606"/>
                <a:gd name="T6" fmla="*/ 1 w 1176"/>
                <a:gd name="T7" fmla="*/ 1 h 606"/>
                <a:gd name="T8" fmla="*/ 1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812" name="Freeform 87"/>
            <p:cNvSpPr>
              <a:spLocks/>
            </p:cNvSpPr>
            <p:nvPr/>
          </p:nvSpPr>
          <p:spPr bwMode="auto">
            <a:xfrm>
              <a:off x="1061" y="3018"/>
              <a:ext cx="1490" cy="451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1 w 2532"/>
                <a:gd name="T5" fmla="*/ 1 h 723"/>
                <a:gd name="T6" fmla="*/ 1 w 2532"/>
                <a:gd name="T7" fmla="*/ 1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813" name="Freeform 88"/>
            <p:cNvSpPr>
              <a:spLocks/>
            </p:cNvSpPr>
            <p:nvPr/>
          </p:nvSpPr>
          <p:spPr bwMode="auto">
            <a:xfrm flipV="1">
              <a:off x="2549" y="2986"/>
              <a:ext cx="608" cy="467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1 h 723"/>
                <a:gd name="T6" fmla="*/ 0 w 2532"/>
                <a:gd name="T7" fmla="*/ 1 h 723"/>
                <a:gd name="T8" fmla="*/ 0 w 2532"/>
                <a:gd name="T9" fmla="*/ 1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6637" name="Group 89"/>
          <p:cNvGrpSpPr>
            <a:grpSpLocks/>
          </p:cNvGrpSpPr>
          <p:nvPr/>
        </p:nvGrpSpPr>
        <p:grpSpPr bwMode="auto">
          <a:xfrm>
            <a:off x="1216025" y="1511300"/>
            <a:ext cx="566738" cy="625475"/>
            <a:chOff x="877" y="1008"/>
            <a:chExt cx="2747" cy="2591"/>
          </a:xfrm>
        </p:grpSpPr>
        <p:pic>
          <p:nvPicPr>
            <p:cNvPr id="26774" name="Picture 90" descr="antenna_stylized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877" y="1008"/>
              <a:ext cx="2725" cy="14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6775" name="Picture 91" descr="laptop_keyboard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 rot="109064" flipH="1">
              <a:off x="1009" y="2586"/>
              <a:ext cx="2245" cy="10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6776" name="Freeform 92"/>
            <p:cNvSpPr>
              <a:spLocks/>
            </p:cNvSpPr>
            <p:nvPr/>
          </p:nvSpPr>
          <p:spPr bwMode="auto">
            <a:xfrm>
              <a:off x="1753" y="1603"/>
              <a:ext cx="1807" cy="1322"/>
            </a:xfrm>
            <a:custGeom>
              <a:avLst/>
              <a:gdLst>
                <a:gd name="T0" fmla="*/ 1 w 2982"/>
                <a:gd name="T1" fmla="*/ 0 h 2442"/>
                <a:gd name="T2" fmla="*/ 0 w 2982"/>
                <a:gd name="T3" fmla="*/ 1 h 2442"/>
                <a:gd name="T4" fmla="*/ 1 w 2982"/>
                <a:gd name="T5" fmla="*/ 1 h 2442"/>
                <a:gd name="T6" fmla="*/ 1 w 2982"/>
                <a:gd name="T7" fmla="*/ 1 h 2442"/>
                <a:gd name="T8" fmla="*/ 1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26777" name="Picture 93" descr="screen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1842" y="1637"/>
              <a:ext cx="1642" cy="12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6778" name="Freeform 94"/>
            <p:cNvSpPr>
              <a:spLocks/>
            </p:cNvSpPr>
            <p:nvPr/>
          </p:nvSpPr>
          <p:spPr bwMode="auto">
            <a:xfrm>
              <a:off x="2082" y="1564"/>
              <a:ext cx="1531" cy="246"/>
            </a:xfrm>
            <a:custGeom>
              <a:avLst/>
              <a:gdLst>
                <a:gd name="T0" fmla="*/ 1 w 2528"/>
                <a:gd name="T1" fmla="*/ 0 h 455"/>
                <a:gd name="T2" fmla="*/ 1 w 2528"/>
                <a:gd name="T3" fmla="*/ 1 h 455"/>
                <a:gd name="T4" fmla="*/ 1 w 2528"/>
                <a:gd name="T5" fmla="*/ 1 h 455"/>
                <a:gd name="T6" fmla="*/ 0 w 2528"/>
                <a:gd name="T7" fmla="*/ 1 h 455"/>
                <a:gd name="T8" fmla="*/ 1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779" name="Freeform 95"/>
            <p:cNvSpPr>
              <a:spLocks/>
            </p:cNvSpPr>
            <p:nvPr/>
          </p:nvSpPr>
          <p:spPr bwMode="auto">
            <a:xfrm>
              <a:off x="1737" y="1562"/>
              <a:ext cx="425" cy="1024"/>
            </a:xfrm>
            <a:custGeom>
              <a:avLst/>
              <a:gdLst>
                <a:gd name="T0" fmla="*/ 1 w 702"/>
                <a:gd name="T1" fmla="*/ 0 h 1893"/>
                <a:gd name="T2" fmla="*/ 0 w 702"/>
                <a:gd name="T3" fmla="*/ 1 h 1893"/>
                <a:gd name="T4" fmla="*/ 1 w 702"/>
                <a:gd name="T5" fmla="*/ 1 h 1893"/>
                <a:gd name="T6" fmla="*/ 1 w 702"/>
                <a:gd name="T7" fmla="*/ 1 h 1893"/>
                <a:gd name="T8" fmla="*/ 1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780" name="Freeform 96"/>
            <p:cNvSpPr>
              <a:spLocks/>
            </p:cNvSpPr>
            <p:nvPr/>
          </p:nvSpPr>
          <p:spPr bwMode="auto">
            <a:xfrm>
              <a:off x="3144" y="1745"/>
              <a:ext cx="458" cy="1182"/>
            </a:xfrm>
            <a:custGeom>
              <a:avLst/>
              <a:gdLst>
                <a:gd name="T0" fmla="*/ 1 w 756"/>
                <a:gd name="T1" fmla="*/ 0 h 2184"/>
                <a:gd name="T2" fmla="*/ 1 w 756"/>
                <a:gd name="T3" fmla="*/ 1 h 2184"/>
                <a:gd name="T4" fmla="*/ 0 w 756"/>
                <a:gd name="T5" fmla="*/ 1 h 2184"/>
                <a:gd name="T6" fmla="*/ 1 w 756"/>
                <a:gd name="T7" fmla="*/ 1 h 2184"/>
                <a:gd name="T8" fmla="*/ 1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781" name="Freeform 97"/>
            <p:cNvSpPr>
              <a:spLocks/>
            </p:cNvSpPr>
            <p:nvPr/>
          </p:nvSpPr>
          <p:spPr bwMode="auto">
            <a:xfrm>
              <a:off x="1732" y="2534"/>
              <a:ext cx="1680" cy="399"/>
            </a:xfrm>
            <a:custGeom>
              <a:avLst/>
              <a:gdLst>
                <a:gd name="T0" fmla="*/ 1 w 2773"/>
                <a:gd name="T1" fmla="*/ 0 h 738"/>
                <a:gd name="T2" fmla="*/ 0 w 2773"/>
                <a:gd name="T3" fmla="*/ 1 h 738"/>
                <a:gd name="T4" fmla="*/ 1 w 2773"/>
                <a:gd name="T5" fmla="*/ 1 h 738"/>
                <a:gd name="T6" fmla="*/ 1 w 2773"/>
                <a:gd name="T7" fmla="*/ 1 h 738"/>
                <a:gd name="T8" fmla="*/ 1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782" name="Freeform 98"/>
            <p:cNvSpPr>
              <a:spLocks/>
            </p:cNvSpPr>
            <p:nvPr/>
          </p:nvSpPr>
          <p:spPr bwMode="auto">
            <a:xfrm>
              <a:off x="3195" y="1755"/>
              <a:ext cx="429" cy="1187"/>
            </a:xfrm>
            <a:custGeom>
              <a:avLst/>
              <a:gdLst>
                <a:gd name="T0" fmla="*/ 1 w 637"/>
                <a:gd name="T1" fmla="*/ 0 h 1659"/>
                <a:gd name="T2" fmla="*/ 1 w 637"/>
                <a:gd name="T3" fmla="*/ 0 h 1659"/>
                <a:gd name="T4" fmla="*/ 1 w 637"/>
                <a:gd name="T5" fmla="*/ 1 h 1659"/>
                <a:gd name="T6" fmla="*/ 0 w 637"/>
                <a:gd name="T7" fmla="*/ 1 h 1659"/>
                <a:gd name="T8" fmla="*/ 1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783" name="Freeform 99"/>
            <p:cNvSpPr>
              <a:spLocks/>
            </p:cNvSpPr>
            <p:nvPr/>
          </p:nvSpPr>
          <p:spPr bwMode="auto">
            <a:xfrm>
              <a:off x="1734" y="2587"/>
              <a:ext cx="1494" cy="394"/>
            </a:xfrm>
            <a:custGeom>
              <a:avLst/>
              <a:gdLst>
                <a:gd name="T0" fmla="*/ 0 w 2216"/>
                <a:gd name="T1" fmla="*/ 0 h 550"/>
                <a:gd name="T2" fmla="*/ 1 w 2216"/>
                <a:gd name="T3" fmla="*/ 1 h 550"/>
                <a:gd name="T4" fmla="*/ 1 w 2216"/>
                <a:gd name="T5" fmla="*/ 1 h 550"/>
                <a:gd name="T6" fmla="*/ 1 w 2216"/>
                <a:gd name="T7" fmla="*/ 1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26784" name="Group 100"/>
            <p:cNvGrpSpPr>
              <a:grpSpLocks/>
            </p:cNvGrpSpPr>
            <p:nvPr/>
          </p:nvGrpSpPr>
          <p:grpSpPr bwMode="auto">
            <a:xfrm>
              <a:off x="1709" y="3008"/>
              <a:ext cx="507" cy="234"/>
              <a:chOff x="1740" y="2642"/>
              <a:chExt cx="752" cy="327"/>
            </a:xfrm>
          </p:grpSpPr>
          <p:sp>
            <p:nvSpPr>
              <p:cNvPr id="26791" name="Freeform 101"/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792" name="Freeform 102"/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793" name="Freeform 103"/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794" name="Freeform 104"/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795" name="Freeform 105"/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796" name="Freeform 106"/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6785" name="Freeform 107"/>
            <p:cNvSpPr>
              <a:spLocks/>
            </p:cNvSpPr>
            <p:nvPr/>
          </p:nvSpPr>
          <p:spPr bwMode="auto">
            <a:xfrm>
              <a:off x="2577" y="3043"/>
              <a:ext cx="614" cy="514"/>
            </a:xfrm>
            <a:custGeom>
              <a:avLst/>
              <a:gdLst>
                <a:gd name="T0" fmla="*/ 1 w 990"/>
                <a:gd name="T1" fmla="*/ 1 h 792"/>
                <a:gd name="T2" fmla="*/ 1 w 990"/>
                <a:gd name="T3" fmla="*/ 0 h 792"/>
                <a:gd name="T4" fmla="*/ 1 w 990"/>
                <a:gd name="T5" fmla="*/ 1 h 792"/>
                <a:gd name="T6" fmla="*/ 0 w 990"/>
                <a:gd name="T7" fmla="*/ 1 h 792"/>
                <a:gd name="T8" fmla="*/ 1 w 990"/>
                <a:gd name="T9" fmla="*/ 1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786" name="Freeform 108"/>
            <p:cNvSpPr>
              <a:spLocks/>
            </p:cNvSpPr>
            <p:nvPr/>
          </p:nvSpPr>
          <p:spPr bwMode="auto">
            <a:xfrm>
              <a:off x="1010" y="3084"/>
              <a:ext cx="1571" cy="469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1 w 2532"/>
                <a:gd name="T5" fmla="*/ 1 h 723"/>
                <a:gd name="T6" fmla="*/ 1 w 2532"/>
                <a:gd name="T7" fmla="*/ 1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787" name="Freeform 109"/>
            <p:cNvSpPr>
              <a:spLocks/>
            </p:cNvSpPr>
            <p:nvPr/>
          </p:nvSpPr>
          <p:spPr bwMode="auto">
            <a:xfrm>
              <a:off x="1011" y="2998"/>
              <a:ext cx="17" cy="95"/>
            </a:xfrm>
            <a:custGeom>
              <a:avLst/>
              <a:gdLst>
                <a:gd name="T0" fmla="*/ 1 w 26"/>
                <a:gd name="T1" fmla="*/ 1 h 147"/>
                <a:gd name="T2" fmla="*/ 1 w 26"/>
                <a:gd name="T3" fmla="*/ 1 h 147"/>
                <a:gd name="T4" fmla="*/ 0 w 26"/>
                <a:gd name="T5" fmla="*/ 1 h 147"/>
                <a:gd name="T6" fmla="*/ 1 w 26"/>
                <a:gd name="T7" fmla="*/ 0 h 147"/>
                <a:gd name="T8" fmla="*/ 1 w 26"/>
                <a:gd name="T9" fmla="*/ 1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788" name="Freeform 110"/>
            <p:cNvSpPr>
              <a:spLocks/>
            </p:cNvSpPr>
            <p:nvPr/>
          </p:nvSpPr>
          <p:spPr bwMode="auto">
            <a:xfrm>
              <a:off x="1012" y="2611"/>
              <a:ext cx="730" cy="393"/>
            </a:xfrm>
            <a:custGeom>
              <a:avLst/>
              <a:gdLst>
                <a:gd name="T0" fmla="*/ 1 w 1176"/>
                <a:gd name="T1" fmla="*/ 0 h 606"/>
                <a:gd name="T2" fmla="*/ 0 w 1176"/>
                <a:gd name="T3" fmla="*/ 1 h 606"/>
                <a:gd name="T4" fmla="*/ 1 w 1176"/>
                <a:gd name="T5" fmla="*/ 1 h 606"/>
                <a:gd name="T6" fmla="*/ 1 w 1176"/>
                <a:gd name="T7" fmla="*/ 1 h 606"/>
                <a:gd name="T8" fmla="*/ 1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789" name="Freeform 111"/>
            <p:cNvSpPr>
              <a:spLocks/>
            </p:cNvSpPr>
            <p:nvPr/>
          </p:nvSpPr>
          <p:spPr bwMode="auto">
            <a:xfrm>
              <a:off x="1061" y="3018"/>
              <a:ext cx="1490" cy="451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1 w 2532"/>
                <a:gd name="T5" fmla="*/ 1 h 723"/>
                <a:gd name="T6" fmla="*/ 1 w 2532"/>
                <a:gd name="T7" fmla="*/ 1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790" name="Freeform 112"/>
            <p:cNvSpPr>
              <a:spLocks/>
            </p:cNvSpPr>
            <p:nvPr/>
          </p:nvSpPr>
          <p:spPr bwMode="auto">
            <a:xfrm flipV="1">
              <a:off x="2549" y="2986"/>
              <a:ext cx="608" cy="467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1 h 723"/>
                <a:gd name="T6" fmla="*/ 0 w 2532"/>
                <a:gd name="T7" fmla="*/ 1 h 723"/>
                <a:gd name="T8" fmla="*/ 0 w 2532"/>
                <a:gd name="T9" fmla="*/ 1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6638" name="Group 113"/>
          <p:cNvGrpSpPr>
            <a:grpSpLocks/>
          </p:cNvGrpSpPr>
          <p:nvPr/>
        </p:nvGrpSpPr>
        <p:grpSpPr bwMode="auto">
          <a:xfrm>
            <a:off x="1963738" y="1203325"/>
            <a:ext cx="635000" cy="615950"/>
            <a:chOff x="877" y="1008"/>
            <a:chExt cx="2747" cy="2591"/>
          </a:xfrm>
        </p:grpSpPr>
        <p:pic>
          <p:nvPicPr>
            <p:cNvPr id="26751" name="Picture 114" descr="antenna_stylized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877" y="1008"/>
              <a:ext cx="2725" cy="14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6752" name="Picture 115" descr="laptop_keyboard"/>
            <p:cNvPicPr>
              <a:picLocks noChangeAspect="1" noChangeArrowheads="1"/>
            </p:cNvPicPr>
            <p:nvPr/>
          </p:nvPicPr>
          <p:blipFill>
            <a:blip r:embed="rId11" cstate="print"/>
            <a:srcRect/>
            <a:stretch>
              <a:fillRect/>
            </a:stretch>
          </p:blipFill>
          <p:spPr bwMode="auto">
            <a:xfrm rot="109064" flipH="1">
              <a:off x="1009" y="2586"/>
              <a:ext cx="2245" cy="10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6753" name="Freeform 116"/>
            <p:cNvSpPr>
              <a:spLocks/>
            </p:cNvSpPr>
            <p:nvPr/>
          </p:nvSpPr>
          <p:spPr bwMode="auto">
            <a:xfrm>
              <a:off x="1753" y="1603"/>
              <a:ext cx="1807" cy="1322"/>
            </a:xfrm>
            <a:custGeom>
              <a:avLst/>
              <a:gdLst>
                <a:gd name="T0" fmla="*/ 1 w 2982"/>
                <a:gd name="T1" fmla="*/ 0 h 2442"/>
                <a:gd name="T2" fmla="*/ 0 w 2982"/>
                <a:gd name="T3" fmla="*/ 1 h 2442"/>
                <a:gd name="T4" fmla="*/ 1 w 2982"/>
                <a:gd name="T5" fmla="*/ 1 h 2442"/>
                <a:gd name="T6" fmla="*/ 1 w 2982"/>
                <a:gd name="T7" fmla="*/ 1 h 2442"/>
                <a:gd name="T8" fmla="*/ 1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26754" name="Picture 117" descr="screen"/>
            <p:cNvPicPr>
              <a:picLocks noChangeAspect="1" noChangeArrowheads="1"/>
            </p:cNvPicPr>
            <p:nvPr/>
          </p:nvPicPr>
          <p:blipFill>
            <a:blip r:embed="rId12" cstate="print"/>
            <a:srcRect/>
            <a:stretch>
              <a:fillRect/>
            </a:stretch>
          </p:blipFill>
          <p:spPr bwMode="auto">
            <a:xfrm>
              <a:off x="1842" y="1637"/>
              <a:ext cx="1642" cy="12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6755" name="Freeform 118"/>
            <p:cNvSpPr>
              <a:spLocks/>
            </p:cNvSpPr>
            <p:nvPr/>
          </p:nvSpPr>
          <p:spPr bwMode="auto">
            <a:xfrm>
              <a:off x="2082" y="1564"/>
              <a:ext cx="1531" cy="246"/>
            </a:xfrm>
            <a:custGeom>
              <a:avLst/>
              <a:gdLst>
                <a:gd name="T0" fmla="*/ 1 w 2528"/>
                <a:gd name="T1" fmla="*/ 0 h 455"/>
                <a:gd name="T2" fmla="*/ 1 w 2528"/>
                <a:gd name="T3" fmla="*/ 1 h 455"/>
                <a:gd name="T4" fmla="*/ 1 w 2528"/>
                <a:gd name="T5" fmla="*/ 1 h 455"/>
                <a:gd name="T6" fmla="*/ 0 w 2528"/>
                <a:gd name="T7" fmla="*/ 1 h 455"/>
                <a:gd name="T8" fmla="*/ 1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756" name="Freeform 119"/>
            <p:cNvSpPr>
              <a:spLocks/>
            </p:cNvSpPr>
            <p:nvPr/>
          </p:nvSpPr>
          <p:spPr bwMode="auto">
            <a:xfrm>
              <a:off x="1737" y="1562"/>
              <a:ext cx="425" cy="1024"/>
            </a:xfrm>
            <a:custGeom>
              <a:avLst/>
              <a:gdLst>
                <a:gd name="T0" fmla="*/ 1 w 702"/>
                <a:gd name="T1" fmla="*/ 0 h 1893"/>
                <a:gd name="T2" fmla="*/ 0 w 702"/>
                <a:gd name="T3" fmla="*/ 1 h 1893"/>
                <a:gd name="T4" fmla="*/ 1 w 702"/>
                <a:gd name="T5" fmla="*/ 1 h 1893"/>
                <a:gd name="T6" fmla="*/ 1 w 702"/>
                <a:gd name="T7" fmla="*/ 1 h 1893"/>
                <a:gd name="T8" fmla="*/ 1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757" name="Freeform 120"/>
            <p:cNvSpPr>
              <a:spLocks/>
            </p:cNvSpPr>
            <p:nvPr/>
          </p:nvSpPr>
          <p:spPr bwMode="auto">
            <a:xfrm>
              <a:off x="3144" y="1745"/>
              <a:ext cx="458" cy="1182"/>
            </a:xfrm>
            <a:custGeom>
              <a:avLst/>
              <a:gdLst>
                <a:gd name="T0" fmla="*/ 1 w 756"/>
                <a:gd name="T1" fmla="*/ 0 h 2184"/>
                <a:gd name="T2" fmla="*/ 1 w 756"/>
                <a:gd name="T3" fmla="*/ 1 h 2184"/>
                <a:gd name="T4" fmla="*/ 0 w 756"/>
                <a:gd name="T5" fmla="*/ 1 h 2184"/>
                <a:gd name="T6" fmla="*/ 1 w 756"/>
                <a:gd name="T7" fmla="*/ 1 h 2184"/>
                <a:gd name="T8" fmla="*/ 1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758" name="Freeform 121"/>
            <p:cNvSpPr>
              <a:spLocks/>
            </p:cNvSpPr>
            <p:nvPr/>
          </p:nvSpPr>
          <p:spPr bwMode="auto">
            <a:xfrm>
              <a:off x="1732" y="2534"/>
              <a:ext cx="1680" cy="399"/>
            </a:xfrm>
            <a:custGeom>
              <a:avLst/>
              <a:gdLst>
                <a:gd name="T0" fmla="*/ 1 w 2773"/>
                <a:gd name="T1" fmla="*/ 0 h 738"/>
                <a:gd name="T2" fmla="*/ 0 w 2773"/>
                <a:gd name="T3" fmla="*/ 1 h 738"/>
                <a:gd name="T4" fmla="*/ 1 w 2773"/>
                <a:gd name="T5" fmla="*/ 1 h 738"/>
                <a:gd name="T6" fmla="*/ 1 w 2773"/>
                <a:gd name="T7" fmla="*/ 1 h 738"/>
                <a:gd name="T8" fmla="*/ 1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759" name="Freeform 122"/>
            <p:cNvSpPr>
              <a:spLocks/>
            </p:cNvSpPr>
            <p:nvPr/>
          </p:nvSpPr>
          <p:spPr bwMode="auto">
            <a:xfrm>
              <a:off x="3195" y="1755"/>
              <a:ext cx="429" cy="1187"/>
            </a:xfrm>
            <a:custGeom>
              <a:avLst/>
              <a:gdLst>
                <a:gd name="T0" fmla="*/ 1 w 637"/>
                <a:gd name="T1" fmla="*/ 0 h 1659"/>
                <a:gd name="T2" fmla="*/ 1 w 637"/>
                <a:gd name="T3" fmla="*/ 0 h 1659"/>
                <a:gd name="T4" fmla="*/ 1 w 637"/>
                <a:gd name="T5" fmla="*/ 1 h 1659"/>
                <a:gd name="T6" fmla="*/ 0 w 637"/>
                <a:gd name="T7" fmla="*/ 1 h 1659"/>
                <a:gd name="T8" fmla="*/ 1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760" name="Freeform 123"/>
            <p:cNvSpPr>
              <a:spLocks/>
            </p:cNvSpPr>
            <p:nvPr/>
          </p:nvSpPr>
          <p:spPr bwMode="auto">
            <a:xfrm>
              <a:off x="1734" y="2587"/>
              <a:ext cx="1494" cy="394"/>
            </a:xfrm>
            <a:custGeom>
              <a:avLst/>
              <a:gdLst>
                <a:gd name="T0" fmla="*/ 0 w 2216"/>
                <a:gd name="T1" fmla="*/ 0 h 550"/>
                <a:gd name="T2" fmla="*/ 1 w 2216"/>
                <a:gd name="T3" fmla="*/ 1 h 550"/>
                <a:gd name="T4" fmla="*/ 1 w 2216"/>
                <a:gd name="T5" fmla="*/ 1 h 550"/>
                <a:gd name="T6" fmla="*/ 1 w 2216"/>
                <a:gd name="T7" fmla="*/ 1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26761" name="Group 124"/>
            <p:cNvGrpSpPr>
              <a:grpSpLocks/>
            </p:cNvGrpSpPr>
            <p:nvPr/>
          </p:nvGrpSpPr>
          <p:grpSpPr bwMode="auto">
            <a:xfrm>
              <a:off x="1709" y="3008"/>
              <a:ext cx="507" cy="234"/>
              <a:chOff x="1740" y="2642"/>
              <a:chExt cx="752" cy="327"/>
            </a:xfrm>
          </p:grpSpPr>
          <p:sp>
            <p:nvSpPr>
              <p:cNvPr id="26768" name="Freeform 125"/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769" name="Freeform 126"/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770" name="Freeform 127"/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771" name="Freeform 128"/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772" name="Freeform 129"/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773" name="Freeform 130"/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6762" name="Freeform 131"/>
            <p:cNvSpPr>
              <a:spLocks/>
            </p:cNvSpPr>
            <p:nvPr/>
          </p:nvSpPr>
          <p:spPr bwMode="auto">
            <a:xfrm>
              <a:off x="2577" y="3043"/>
              <a:ext cx="614" cy="514"/>
            </a:xfrm>
            <a:custGeom>
              <a:avLst/>
              <a:gdLst>
                <a:gd name="T0" fmla="*/ 1 w 990"/>
                <a:gd name="T1" fmla="*/ 1 h 792"/>
                <a:gd name="T2" fmla="*/ 1 w 990"/>
                <a:gd name="T3" fmla="*/ 0 h 792"/>
                <a:gd name="T4" fmla="*/ 1 w 990"/>
                <a:gd name="T5" fmla="*/ 1 h 792"/>
                <a:gd name="T6" fmla="*/ 0 w 990"/>
                <a:gd name="T7" fmla="*/ 1 h 792"/>
                <a:gd name="T8" fmla="*/ 1 w 990"/>
                <a:gd name="T9" fmla="*/ 1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763" name="Freeform 132"/>
            <p:cNvSpPr>
              <a:spLocks/>
            </p:cNvSpPr>
            <p:nvPr/>
          </p:nvSpPr>
          <p:spPr bwMode="auto">
            <a:xfrm>
              <a:off x="1010" y="3084"/>
              <a:ext cx="1571" cy="469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1 w 2532"/>
                <a:gd name="T5" fmla="*/ 1 h 723"/>
                <a:gd name="T6" fmla="*/ 1 w 2532"/>
                <a:gd name="T7" fmla="*/ 1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764" name="Freeform 133"/>
            <p:cNvSpPr>
              <a:spLocks/>
            </p:cNvSpPr>
            <p:nvPr/>
          </p:nvSpPr>
          <p:spPr bwMode="auto">
            <a:xfrm>
              <a:off x="1011" y="2998"/>
              <a:ext cx="17" cy="95"/>
            </a:xfrm>
            <a:custGeom>
              <a:avLst/>
              <a:gdLst>
                <a:gd name="T0" fmla="*/ 1 w 26"/>
                <a:gd name="T1" fmla="*/ 1 h 147"/>
                <a:gd name="T2" fmla="*/ 1 w 26"/>
                <a:gd name="T3" fmla="*/ 1 h 147"/>
                <a:gd name="T4" fmla="*/ 0 w 26"/>
                <a:gd name="T5" fmla="*/ 1 h 147"/>
                <a:gd name="T6" fmla="*/ 1 w 26"/>
                <a:gd name="T7" fmla="*/ 0 h 147"/>
                <a:gd name="T8" fmla="*/ 1 w 26"/>
                <a:gd name="T9" fmla="*/ 1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765" name="Freeform 134"/>
            <p:cNvSpPr>
              <a:spLocks/>
            </p:cNvSpPr>
            <p:nvPr/>
          </p:nvSpPr>
          <p:spPr bwMode="auto">
            <a:xfrm>
              <a:off x="1012" y="2611"/>
              <a:ext cx="730" cy="393"/>
            </a:xfrm>
            <a:custGeom>
              <a:avLst/>
              <a:gdLst>
                <a:gd name="T0" fmla="*/ 1 w 1176"/>
                <a:gd name="T1" fmla="*/ 0 h 606"/>
                <a:gd name="T2" fmla="*/ 0 w 1176"/>
                <a:gd name="T3" fmla="*/ 1 h 606"/>
                <a:gd name="T4" fmla="*/ 1 w 1176"/>
                <a:gd name="T5" fmla="*/ 1 h 606"/>
                <a:gd name="T6" fmla="*/ 1 w 1176"/>
                <a:gd name="T7" fmla="*/ 1 h 606"/>
                <a:gd name="T8" fmla="*/ 1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766" name="Freeform 135"/>
            <p:cNvSpPr>
              <a:spLocks/>
            </p:cNvSpPr>
            <p:nvPr/>
          </p:nvSpPr>
          <p:spPr bwMode="auto">
            <a:xfrm>
              <a:off x="1061" y="3018"/>
              <a:ext cx="1490" cy="451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1 w 2532"/>
                <a:gd name="T5" fmla="*/ 1 h 723"/>
                <a:gd name="T6" fmla="*/ 1 w 2532"/>
                <a:gd name="T7" fmla="*/ 1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767" name="Freeform 136"/>
            <p:cNvSpPr>
              <a:spLocks/>
            </p:cNvSpPr>
            <p:nvPr/>
          </p:nvSpPr>
          <p:spPr bwMode="auto">
            <a:xfrm flipV="1">
              <a:off x="2549" y="2986"/>
              <a:ext cx="608" cy="467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1 h 723"/>
                <a:gd name="T6" fmla="*/ 0 w 2532"/>
                <a:gd name="T7" fmla="*/ 1 h 723"/>
                <a:gd name="T8" fmla="*/ 0 w 2532"/>
                <a:gd name="T9" fmla="*/ 1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6639" name="Group 296"/>
          <p:cNvGrpSpPr>
            <a:grpSpLocks/>
          </p:cNvGrpSpPr>
          <p:nvPr/>
        </p:nvGrpSpPr>
        <p:grpSpPr bwMode="auto">
          <a:xfrm>
            <a:off x="4429125" y="1851025"/>
            <a:ext cx="1166813" cy="479425"/>
            <a:chOff x="2356" y="1300"/>
            <a:chExt cx="555" cy="194"/>
          </a:xfrm>
        </p:grpSpPr>
        <p:sp>
          <p:nvSpPr>
            <p:cNvPr id="26743" name="Oval 407"/>
            <p:cNvSpPr>
              <a:spLocks noChangeArrowheads="1"/>
            </p:cNvSpPr>
            <p:nvPr/>
          </p:nvSpPr>
          <p:spPr bwMode="auto">
            <a:xfrm>
              <a:off x="2357" y="1385"/>
              <a:ext cx="551" cy="109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26744" name="Rectangle 410"/>
            <p:cNvSpPr>
              <a:spLocks noChangeArrowheads="1"/>
            </p:cNvSpPr>
            <p:nvPr/>
          </p:nvSpPr>
          <p:spPr bwMode="auto">
            <a:xfrm>
              <a:off x="2357" y="1374"/>
              <a:ext cx="554" cy="66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>
                <a:latin typeface="Times New Roman" pitchFamily="18" charset="0"/>
              </a:endParaRPr>
            </a:p>
          </p:txBody>
        </p:sp>
        <p:sp>
          <p:nvSpPr>
            <p:cNvPr id="26745" name="Oval 411"/>
            <p:cNvSpPr>
              <a:spLocks noChangeArrowheads="1"/>
            </p:cNvSpPr>
            <p:nvPr/>
          </p:nvSpPr>
          <p:spPr bwMode="auto">
            <a:xfrm>
              <a:off x="2356" y="1300"/>
              <a:ext cx="551" cy="127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grpSp>
          <p:nvGrpSpPr>
            <p:cNvPr id="26746" name="Group 300"/>
            <p:cNvGrpSpPr>
              <a:grpSpLocks/>
            </p:cNvGrpSpPr>
            <p:nvPr/>
          </p:nvGrpSpPr>
          <p:grpSpPr bwMode="auto">
            <a:xfrm>
              <a:off x="2468" y="1332"/>
              <a:ext cx="310" cy="60"/>
              <a:chOff x="2468" y="1332"/>
              <a:chExt cx="310" cy="60"/>
            </a:xfrm>
          </p:grpSpPr>
          <p:sp>
            <p:nvSpPr>
              <p:cNvPr id="26749" name="Freeform 301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750" name="Freeform 302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6747" name="Line 303"/>
            <p:cNvSpPr>
              <a:spLocks noChangeShapeType="1"/>
            </p:cNvSpPr>
            <p:nvPr/>
          </p:nvSpPr>
          <p:spPr bwMode="auto">
            <a:xfrm>
              <a:off x="2357" y="1361"/>
              <a:ext cx="0" cy="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748" name="Line 304"/>
            <p:cNvSpPr>
              <a:spLocks noChangeShapeType="1"/>
            </p:cNvSpPr>
            <p:nvPr/>
          </p:nvSpPr>
          <p:spPr bwMode="auto">
            <a:xfrm>
              <a:off x="2907" y="1363"/>
              <a:ext cx="0" cy="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6640" name="Line 305"/>
          <p:cNvSpPr>
            <a:spLocks noChangeShapeType="1"/>
          </p:cNvSpPr>
          <p:nvPr/>
        </p:nvSpPr>
        <p:spPr bwMode="auto">
          <a:xfrm flipV="1">
            <a:off x="2778125" y="2111375"/>
            <a:ext cx="1668463" cy="76676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6641" name="Line 306"/>
          <p:cNvSpPr>
            <a:spLocks noChangeShapeType="1"/>
          </p:cNvSpPr>
          <p:nvPr/>
        </p:nvSpPr>
        <p:spPr bwMode="auto">
          <a:xfrm>
            <a:off x="4594225" y="3005138"/>
            <a:ext cx="0" cy="65246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6642" name="Line 340"/>
          <p:cNvSpPr>
            <a:spLocks noChangeShapeType="1"/>
          </p:cNvSpPr>
          <p:nvPr/>
        </p:nvSpPr>
        <p:spPr bwMode="auto">
          <a:xfrm>
            <a:off x="4975225" y="2997200"/>
            <a:ext cx="0" cy="65246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grpSp>
        <p:nvGrpSpPr>
          <p:cNvPr id="26643" name="Group 230"/>
          <p:cNvGrpSpPr>
            <a:grpSpLocks/>
          </p:cNvGrpSpPr>
          <p:nvPr/>
        </p:nvGrpSpPr>
        <p:grpSpPr bwMode="auto">
          <a:xfrm>
            <a:off x="4432300" y="3616325"/>
            <a:ext cx="365125" cy="766763"/>
            <a:chOff x="4140" y="429"/>
            <a:chExt cx="1425" cy="2396"/>
          </a:xfrm>
        </p:grpSpPr>
        <p:sp>
          <p:nvSpPr>
            <p:cNvPr id="26711" name="Freeform 231"/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 w 354"/>
                <a:gd name="T1" fmla="*/ 0 h 2742"/>
                <a:gd name="T2" fmla="*/ 2 w 354"/>
                <a:gd name="T3" fmla="*/ 7 h 2742"/>
                <a:gd name="T4" fmla="*/ 2 w 354"/>
                <a:gd name="T5" fmla="*/ 48 h 2742"/>
                <a:gd name="T6" fmla="*/ 0 w 354"/>
                <a:gd name="T7" fmla="*/ 50 h 2742"/>
                <a:gd name="T8" fmla="*/ 2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712" name="Rectangle 232"/>
            <p:cNvSpPr>
              <a:spLocks noChangeArrowheads="1"/>
            </p:cNvSpPr>
            <p:nvPr/>
          </p:nvSpPr>
          <p:spPr bwMode="auto">
            <a:xfrm>
              <a:off x="4208" y="429"/>
              <a:ext cx="1047" cy="2282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713" name="Freeform 233"/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2 w 211"/>
                <a:gd name="T3" fmla="*/ 5 h 2537"/>
                <a:gd name="T4" fmla="*/ 2 w 211"/>
                <a:gd name="T5" fmla="*/ 45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714" name="Freeform 234"/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2 w 328"/>
                <a:gd name="T3" fmla="*/ 3 h 226"/>
                <a:gd name="T4" fmla="*/ 2 w 328"/>
                <a:gd name="T5" fmla="*/ 5 h 226"/>
                <a:gd name="T6" fmla="*/ 0 w 328"/>
                <a:gd name="T7" fmla="*/ 3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715" name="Rectangle 235"/>
            <p:cNvSpPr>
              <a:spLocks noChangeArrowheads="1"/>
            </p:cNvSpPr>
            <p:nvPr/>
          </p:nvSpPr>
          <p:spPr bwMode="auto">
            <a:xfrm>
              <a:off x="4214" y="692"/>
              <a:ext cx="595" cy="5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26716" name="Group 236"/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26741" name="AutoShape 237"/>
              <p:cNvSpPr>
                <a:spLocks noChangeArrowheads="1"/>
              </p:cNvSpPr>
              <p:nvPr/>
            </p:nvSpPr>
            <p:spPr bwMode="auto">
              <a:xfrm>
                <a:off x="612" y="2567"/>
                <a:ext cx="727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742" name="AutoShape 238"/>
              <p:cNvSpPr>
                <a:spLocks noChangeArrowheads="1"/>
              </p:cNvSpPr>
              <p:nvPr/>
            </p:nvSpPr>
            <p:spPr bwMode="auto">
              <a:xfrm>
                <a:off x="627" y="2581"/>
                <a:ext cx="696" cy="10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26717" name="Rectangle 239"/>
            <p:cNvSpPr>
              <a:spLocks noChangeArrowheads="1"/>
            </p:cNvSpPr>
            <p:nvPr/>
          </p:nvSpPr>
          <p:spPr bwMode="auto">
            <a:xfrm>
              <a:off x="4227" y="1019"/>
              <a:ext cx="595" cy="45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26718" name="Group 240"/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26739" name="AutoShape 241"/>
              <p:cNvSpPr>
                <a:spLocks noChangeArrowheads="1"/>
              </p:cNvSpPr>
              <p:nvPr/>
            </p:nvSpPr>
            <p:spPr bwMode="auto">
              <a:xfrm>
                <a:off x="614" y="2569"/>
                <a:ext cx="727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740" name="AutoShape 242"/>
              <p:cNvSpPr>
                <a:spLocks noChangeArrowheads="1"/>
              </p:cNvSpPr>
              <p:nvPr/>
            </p:nvSpPr>
            <p:spPr bwMode="auto">
              <a:xfrm>
                <a:off x="630" y="2584"/>
                <a:ext cx="696" cy="10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26719" name="Rectangle 243"/>
            <p:cNvSpPr>
              <a:spLocks noChangeArrowheads="1"/>
            </p:cNvSpPr>
            <p:nvPr/>
          </p:nvSpPr>
          <p:spPr bwMode="auto">
            <a:xfrm>
              <a:off x="4214" y="1357"/>
              <a:ext cx="601" cy="5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720" name="Rectangle 244"/>
            <p:cNvSpPr>
              <a:spLocks noChangeArrowheads="1"/>
            </p:cNvSpPr>
            <p:nvPr/>
          </p:nvSpPr>
          <p:spPr bwMode="auto">
            <a:xfrm>
              <a:off x="4227" y="1654"/>
              <a:ext cx="595" cy="5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26721" name="Group 245"/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26737" name="AutoShape 246"/>
              <p:cNvSpPr>
                <a:spLocks noChangeArrowheads="1"/>
              </p:cNvSpPr>
              <p:nvPr/>
            </p:nvSpPr>
            <p:spPr bwMode="auto">
              <a:xfrm>
                <a:off x="614" y="2570"/>
                <a:ext cx="725" cy="137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738" name="AutoShape 247"/>
              <p:cNvSpPr>
                <a:spLocks noChangeArrowheads="1"/>
              </p:cNvSpPr>
              <p:nvPr/>
            </p:nvSpPr>
            <p:spPr bwMode="auto">
              <a:xfrm>
                <a:off x="629" y="2584"/>
                <a:ext cx="695" cy="10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26722" name="Freeform 248"/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2 w 328"/>
                <a:gd name="T3" fmla="*/ 2 h 226"/>
                <a:gd name="T4" fmla="*/ 2 w 328"/>
                <a:gd name="T5" fmla="*/ 4 h 226"/>
                <a:gd name="T6" fmla="*/ 0 w 328"/>
                <a:gd name="T7" fmla="*/ 2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26723" name="Group 249"/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26735" name="AutoShape 250"/>
              <p:cNvSpPr>
                <a:spLocks noChangeArrowheads="1"/>
              </p:cNvSpPr>
              <p:nvPr/>
            </p:nvSpPr>
            <p:spPr bwMode="auto">
              <a:xfrm>
                <a:off x="616" y="2568"/>
                <a:ext cx="725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736" name="AutoShape 251"/>
              <p:cNvSpPr>
                <a:spLocks noChangeArrowheads="1"/>
              </p:cNvSpPr>
              <p:nvPr/>
            </p:nvSpPr>
            <p:spPr bwMode="auto">
              <a:xfrm>
                <a:off x="632" y="2583"/>
                <a:ext cx="695" cy="10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26724" name="Rectangle 252"/>
            <p:cNvSpPr>
              <a:spLocks noChangeArrowheads="1"/>
            </p:cNvSpPr>
            <p:nvPr/>
          </p:nvSpPr>
          <p:spPr bwMode="auto">
            <a:xfrm>
              <a:off x="5249" y="429"/>
              <a:ext cx="68" cy="2287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725" name="Freeform 253"/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2 w 296"/>
                <a:gd name="T3" fmla="*/ 2 h 256"/>
                <a:gd name="T4" fmla="*/ 2 w 296"/>
                <a:gd name="T5" fmla="*/ 4 h 256"/>
                <a:gd name="T6" fmla="*/ 0 w 296"/>
                <a:gd name="T7" fmla="*/ 2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726" name="Freeform 254"/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2 w 304"/>
                <a:gd name="T3" fmla="*/ 2 h 288"/>
                <a:gd name="T4" fmla="*/ 2 w 304"/>
                <a:gd name="T5" fmla="*/ 5 h 288"/>
                <a:gd name="T6" fmla="*/ 2 w 304"/>
                <a:gd name="T7" fmla="*/ 2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727" name="Oval 255"/>
            <p:cNvSpPr>
              <a:spLocks noChangeArrowheads="1"/>
            </p:cNvSpPr>
            <p:nvPr/>
          </p:nvSpPr>
          <p:spPr bwMode="auto">
            <a:xfrm>
              <a:off x="5515" y="2612"/>
              <a:ext cx="50" cy="94"/>
            </a:xfrm>
            <a:prstGeom prst="ellipse">
              <a:avLst/>
            </a:prstGeom>
            <a:solidFill>
              <a:srgbClr val="333333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728" name="Freeform 256"/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3 h 240"/>
                <a:gd name="T2" fmla="*/ 2 w 306"/>
                <a:gd name="T3" fmla="*/ 5 h 240"/>
                <a:gd name="T4" fmla="*/ 2 w 306"/>
                <a:gd name="T5" fmla="*/ 3 h 240"/>
                <a:gd name="T6" fmla="*/ 2 w 306"/>
                <a:gd name="T7" fmla="*/ 0 h 240"/>
                <a:gd name="T8" fmla="*/ 0 w 306"/>
                <a:gd name="T9" fmla="*/ 3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729" name="AutoShape 257"/>
            <p:cNvSpPr>
              <a:spLocks noChangeArrowheads="1"/>
            </p:cNvSpPr>
            <p:nvPr/>
          </p:nvSpPr>
          <p:spPr bwMode="auto">
            <a:xfrm>
              <a:off x="4140" y="2676"/>
              <a:ext cx="1202" cy="149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730" name="AutoShape 258"/>
            <p:cNvSpPr>
              <a:spLocks noChangeArrowheads="1"/>
            </p:cNvSpPr>
            <p:nvPr/>
          </p:nvSpPr>
          <p:spPr bwMode="auto">
            <a:xfrm>
              <a:off x="4208" y="2711"/>
              <a:ext cx="1066" cy="84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731" name="Oval 259"/>
            <p:cNvSpPr>
              <a:spLocks noChangeArrowheads="1"/>
            </p:cNvSpPr>
            <p:nvPr/>
          </p:nvSpPr>
          <p:spPr bwMode="auto">
            <a:xfrm>
              <a:off x="4307" y="2383"/>
              <a:ext cx="161" cy="144"/>
            </a:xfrm>
            <a:prstGeom prst="ellipse">
              <a:avLst/>
            </a:prstGeom>
            <a:solidFill>
              <a:srgbClr val="33CC33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732" name="Oval 260"/>
            <p:cNvSpPr>
              <a:spLocks noChangeArrowheads="1"/>
            </p:cNvSpPr>
            <p:nvPr/>
          </p:nvSpPr>
          <p:spPr bwMode="auto">
            <a:xfrm>
              <a:off x="4487" y="2383"/>
              <a:ext cx="161" cy="144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endParaRPr lang="en-US" sz="1800">
                <a:solidFill>
                  <a:srgbClr val="FF0000"/>
                </a:solidFill>
              </a:endParaRPr>
            </a:p>
          </p:txBody>
        </p:sp>
        <p:sp>
          <p:nvSpPr>
            <p:cNvPr id="26733" name="Oval 261"/>
            <p:cNvSpPr>
              <a:spLocks noChangeArrowheads="1"/>
            </p:cNvSpPr>
            <p:nvPr/>
          </p:nvSpPr>
          <p:spPr bwMode="auto">
            <a:xfrm>
              <a:off x="4660" y="2379"/>
              <a:ext cx="161" cy="144"/>
            </a:xfrm>
            <a:prstGeom prst="ellipse">
              <a:avLst/>
            </a:prstGeom>
            <a:solidFill>
              <a:srgbClr val="33CC33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734" name="Rectangle 262"/>
            <p:cNvSpPr>
              <a:spLocks noChangeArrowheads="1"/>
            </p:cNvSpPr>
            <p:nvPr/>
          </p:nvSpPr>
          <p:spPr bwMode="auto">
            <a:xfrm>
              <a:off x="5063" y="1833"/>
              <a:ext cx="87" cy="764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6644" name="Line 342"/>
          <p:cNvSpPr>
            <a:spLocks noChangeShapeType="1"/>
          </p:cNvSpPr>
          <p:nvPr/>
        </p:nvSpPr>
        <p:spPr bwMode="auto">
          <a:xfrm>
            <a:off x="3017838" y="3208338"/>
            <a:ext cx="503237" cy="331787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6645" name="Text Box 343"/>
          <p:cNvSpPr txBox="1">
            <a:spLocks noChangeArrowheads="1"/>
          </p:cNvSpPr>
          <p:nvPr/>
        </p:nvSpPr>
        <p:spPr bwMode="auto">
          <a:xfrm>
            <a:off x="3051175" y="3538538"/>
            <a:ext cx="121285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2000"/>
              <a:t>Ethernet </a:t>
            </a:r>
          </a:p>
          <a:p>
            <a:pPr algn="ctr">
              <a:lnSpc>
                <a:spcPct val="85000"/>
              </a:lnSpc>
            </a:pPr>
            <a:r>
              <a:rPr lang="en-US" sz="2000"/>
              <a:t>switch</a:t>
            </a:r>
          </a:p>
        </p:txBody>
      </p:sp>
      <p:sp>
        <p:nvSpPr>
          <p:cNvPr id="26646" name="Line 344"/>
          <p:cNvSpPr>
            <a:spLocks noChangeShapeType="1"/>
          </p:cNvSpPr>
          <p:nvPr/>
        </p:nvSpPr>
        <p:spPr bwMode="auto">
          <a:xfrm>
            <a:off x="5307013" y="3954463"/>
            <a:ext cx="525462" cy="0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6647" name="Text Box 345"/>
          <p:cNvSpPr txBox="1">
            <a:spLocks noChangeArrowheads="1"/>
          </p:cNvSpPr>
          <p:nvPr/>
        </p:nvSpPr>
        <p:spPr bwMode="auto">
          <a:xfrm>
            <a:off x="5667375" y="3552825"/>
            <a:ext cx="2062163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2000"/>
              <a:t>institutional mail,</a:t>
            </a:r>
          </a:p>
          <a:p>
            <a:pPr algn="ctr">
              <a:lnSpc>
                <a:spcPct val="85000"/>
              </a:lnSpc>
            </a:pPr>
            <a:r>
              <a:rPr lang="en-US" sz="2000"/>
              <a:t>web servers</a:t>
            </a:r>
          </a:p>
        </p:txBody>
      </p:sp>
      <p:sp>
        <p:nvSpPr>
          <p:cNvPr id="26648" name="Text Box 346"/>
          <p:cNvSpPr txBox="1">
            <a:spLocks noChangeArrowheads="1"/>
          </p:cNvSpPr>
          <p:nvPr/>
        </p:nvSpPr>
        <p:spPr bwMode="auto">
          <a:xfrm>
            <a:off x="6332538" y="2986088"/>
            <a:ext cx="2187575" cy="350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2000"/>
              <a:t>institutional router</a:t>
            </a:r>
          </a:p>
        </p:txBody>
      </p:sp>
      <p:sp>
        <p:nvSpPr>
          <p:cNvPr id="26649" name="Line 347"/>
          <p:cNvSpPr>
            <a:spLocks noChangeShapeType="1"/>
          </p:cNvSpPr>
          <p:nvPr/>
        </p:nvSpPr>
        <p:spPr bwMode="auto">
          <a:xfrm>
            <a:off x="5505450" y="2368550"/>
            <a:ext cx="1006475" cy="663575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6650" name="Line 348"/>
          <p:cNvSpPr>
            <a:spLocks noChangeShapeType="1"/>
          </p:cNvSpPr>
          <p:nvPr/>
        </p:nvSpPr>
        <p:spPr bwMode="auto">
          <a:xfrm>
            <a:off x="5578475" y="2032000"/>
            <a:ext cx="97155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6651" name="Line 349"/>
          <p:cNvSpPr>
            <a:spLocks noChangeShapeType="1"/>
          </p:cNvSpPr>
          <p:nvPr/>
        </p:nvSpPr>
        <p:spPr bwMode="auto">
          <a:xfrm>
            <a:off x="6608763" y="2028825"/>
            <a:ext cx="971550" cy="0"/>
          </a:xfrm>
          <a:prstGeom prst="line">
            <a:avLst/>
          </a:prstGeom>
          <a:noFill/>
          <a:ln w="2857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6652" name="Line 350"/>
          <p:cNvSpPr>
            <a:spLocks noChangeShapeType="1"/>
          </p:cNvSpPr>
          <p:nvPr/>
        </p:nvSpPr>
        <p:spPr bwMode="auto">
          <a:xfrm>
            <a:off x="5999163" y="2117725"/>
            <a:ext cx="503237" cy="331788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6653" name="Text Box 351"/>
          <p:cNvSpPr txBox="1">
            <a:spLocks noChangeArrowheads="1"/>
          </p:cNvSpPr>
          <p:nvPr/>
        </p:nvSpPr>
        <p:spPr bwMode="auto">
          <a:xfrm>
            <a:off x="6475413" y="2320925"/>
            <a:ext cx="2259012" cy="868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2000"/>
              <a:t>institutional link to </a:t>
            </a:r>
          </a:p>
          <a:p>
            <a:pPr algn="ctr">
              <a:lnSpc>
                <a:spcPct val="85000"/>
              </a:lnSpc>
            </a:pPr>
            <a:r>
              <a:rPr lang="en-US" sz="2000"/>
              <a:t>ISP (Internet)</a:t>
            </a:r>
          </a:p>
          <a:p>
            <a:pPr algn="ctr">
              <a:lnSpc>
                <a:spcPct val="85000"/>
              </a:lnSpc>
            </a:pPr>
            <a:endParaRPr lang="en-US" sz="2000"/>
          </a:p>
        </p:txBody>
      </p:sp>
      <p:grpSp>
        <p:nvGrpSpPr>
          <p:cNvPr id="26654" name="Group 353"/>
          <p:cNvGrpSpPr>
            <a:grpSpLocks/>
          </p:cNvGrpSpPr>
          <p:nvPr/>
        </p:nvGrpSpPr>
        <p:grpSpPr bwMode="auto">
          <a:xfrm>
            <a:off x="4397375" y="2636838"/>
            <a:ext cx="1052513" cy="355600"/>
            <a:chOff x="4410" y="1365"/>
            <a:chExt cx="663" cy="224"/>
          </a:xfrm>
        </p:grpSpPr>
        <p:sp>
          <p:nvSpPr>
            <p:cNvPr id="26706" name="Rectangle 354"/>
            <p:cNvSpPr>
              <a:spLocks noChangeArrowheads="1"/>
            </p:cNvSpPr>
            <p:nvPr/>
          </p:nvSpPr>
          <p:spPr bwMode="auto">
            <a:xfrm>
              <a:off x="4410" y="1500"/>
              <a:ext cx="495" cy="87"/>
            </a:xfrm>
            <a:prstGeom prst="rect">
              <a:avLst/>
            </a:prstGeom>
            <a:gradFill rotWithShape="1">
              <a:gsLst>
                <a:gs pos="0">
                  <a:srgbClr val="009999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707" name="AutoShape 355"/>
            <p:cNvSpPr>
              <a:spLocks noChangeArrowheads="1"/>
            </p:cNvSpPr>
            <p:nvPr/>
          </p:nvSpPr>
          <p:spPr bwMode="auto">
            <a:xfrm>
              <a:off x="4410" y="1368"/>
              <a:ext cx="663" cy="135"/>
            </a:xfrm>
            <a:prstGeom prst="parallelogram">
              <a:avLst>
                <a:gd name="adj" fmla="val 122778"/>
              </a:avLst>
            </a:prstGeom>
            <a:gradFill rotWithShape="1">
              <a:gsLst>
                <a:gs pos="0">
                  <a:srgbClr val="009999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708" name="Freeform 356"/>
            <p:cNvSpPr>
              <a:spLocks/>
            </p:cNvSpPr>
            <p:nvPr/>
          </p:nvSpPr>
          <p:spPr bwMode="auto">
            <a:xfrm>
              <a:off x="4904" y="1365"/>
              <a:ext cx="169" cy="224"/>
            </a:xfrm>
            <a:custGeom>
              <a:avLst/>
              <a:gdLst>
                <a:gd name="T0" fmla="*/ 0 w 169"/>
                <a:gd name="T1" fmla="*/ 138 h 224"/>
                <a:gd name="T2" fmla="*/ 0 w 169"/>
                <a:gd name="T3" fmla="*/ 224 h 224"/>
                <a:gd name="T4" fmla="*/ 169 w 169"/>
                <a:gd name="T5" fmla="*/ 77 h 224"/>
                <a:gd name="T6" fmla="*/ 169 w 169"/>
                <a:gd name="T7" fmla="*/ 0 h 224"/>
                <a:gd name="T8" fmla="*/ 0 w 169"/>
                <a:gd name="T9" fmla="*/ 138 h 22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9"/>
                <a:gd name="T16" fmla="*/ 0 h 224"/>
                <a:gd name="T17" fmla="*/ 169 w 169"/>
                <a:gd name="T18" fmla="*/ 224 h 22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9" h="224">
                  <a:moveTo>
                    <a:pt x="0" y="138"/>
                  </a:moveTo>
                  <a:lnTo>
                    <a:pt x="0" y="224"/>
                  </a:lnTo>
                  <a:lnTo>
                    <a:pt x="169" y="77"/>
                  </a:lnTo>
                  <a:lnTo>
                    <a:pt x="169" y="0"/>
                  </a:lnTo>
                  <a:lnTo>
                    <a:pt x="0" y="138"/>
                  </a:lnTo>
                  <a:close/>
                </a:path>
              </a:pathLst>
            </a:custGeom>
            <a:solidFill>
              <a:srgbClr val="BBE0E3"/>
            </a:solidFill>
            <a:ln w="6350" cmpd="sng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709" name="Freeform 357"/>
            <p:cNvSpPr>
              <a:spLocks/>
            </p:cNvSpPr>
            <p:nvPr/>
          </p:nvSpPr>
          <p:spPr bwMode="auto">
            <a:xfrm>
              <a:off x="4475" y="1395"/>
              <a:ext cx="506" cy="80"/>
            </a:xfrm>
            <a:custGeom>
              <a:avLst/>
              <a:gdLst>
                <a:gd name="T0" fmla="*/ 0 w 280"/>
                <a:gd name="T1" fmla="*/ 12178 h 63"/>
                <a:gd name="T2" fmla="*/ 16738841 w 280"/>
                <a:gd name="T3" fmla="*/ 11844 h 63"/>
                <a:gd name="T4" fmla="*/ 98787551 w 280"/>
                <a:gd name="T5" fmla="*/ 0 h 63"/>
                <a:gd name="T6" fmla="*/ 126123655 w 280"/>
                <a:gd name="T7" fmla="*/ 0 h 6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80"/>
                <a:gd name="T13" fmla="*/ 0 h 63"/>
                <a:gd name="T14" fmla="*/ 280 w 280"/>
                <a:gd name="T15" fmla="*/ 63 h 6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80" h="63">
                  <a:moveTo>
                    <a:pt x="0" y="63"/>
                  </a:moveTo>
                  <a:lnTo>
                    <a:pt x="37" y="62"/>
                  </a:lnTo>
                  <a:lnTo>
                    <a:pt x="219" y="0"/>
                  </a:lnTo>
                  <a:lnTo>
                    <a:pt x="280" y="0"/>
                  </a:lnTo>
                </a:path>
              </a:pathLst>
            </a:custGeom>
            <a:noFill/>
            <a:ln w="19050" cap="flat" cmpd="sng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6710" name="Freeform 358"/>
            <p:cNvSpPr>
              <a:spLocks/>
            </p:cNvSpPr>
            <p:nvPr/>
          </p:nvSpPr>
          <p:spPr bwMode="auto">
            <a:xfrm>
              <a:off x="4593" y="1391"/>
              <a:ext cx="293" cy="93"/>
            </a:xfrm>
            <a:custGeom>
              <a:avLst/>
              <a:gdLst>
                <a:gd name="T0" fmla="*/ 0 w 293"/>
                <a:gd name="T1" fmla="*/ 0 h 93"/>
                <a:gd name="T2" fmla="*/ 67 w 293"/>
                <a:gd name="T3" fmla="*/ 1 h 93"/>
                <a:gd name="T4" fmla="*/ 195 w 293"/>
                <a:gd name="T5" fmla="*/ 93 h 93"/>
                <a:gd name="T6" fmla="*/ 293 w 293"/>
                <a:gd name="T7" fmla="*/ 93 h 9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93"/>
                <a:gd name="T13" fmla="*/ 0 h 93"/>
                <a:gd name="T14" fmla="*/ 293 w 293"/>
                <a:gd name="T15" fmla="*/ 93 h 9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93" h="93">
                  <a:moveTo>
                    <a:pt x="0" y="0"/>
                  </a:moveTo>
                  <a:lnTo>
                    <a:pt x="67" y="1"/>
                  </a:lnTo>
                  <a:lnTo>
                    <a:pt x="195" y="93"/>
                  </a:lnTo>
                  <a:lnTo>
                    <a:pt x="293" y="93"/>
                  </a:lnTo>
                </a:path>
              </a:pathLst>
            </a:custGeom>
            <a:noFill/>
            <a:ln w="19050" cap="flat" cmpd="sng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26655" name="Line 359"/>
          <p:cNvSpPr>
            <a:spLocks noChangeShapeType="1"/>
          </p:cNvSpPr>
          <p:nvPr/>
        </p:nvSpPr>
        <p:spPr bwMode="auto">
          <a:xfrm>
            <a:off x="4983163" y="2332038"/>
            <a:ext cx="0" cy="29686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grpSp>
        <p:nvGrpSpPr>
          <p:cNvPr id="26656" name="Group 360"/>
          <p:cNvGrpSpPr>
            <a:grpSpLocks/>
          </p:cNvGrpSpPr>
          <p:nvPr/>
        </p:nvGrpSpPr>
        <p:grpSpPr bwMode="auto">
          <a:xfrm>
            <a:off x="4872038" y="3609975"/>
            <a:ext cx="365125" cy="766763"/>
            <a:chOff x="4140" y="429"/>
            <a:chExt cx="1425" cy="2396"/>
          </a:xfrm>
        </p:grpSpPr>
        <p:sp>
          <p:nvSpPr>
            <p:cNvPr id="26674" name="Freeform 361"/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 w 354"/>
                <a:gd name="T1" fmla="*/ 0 h 2742"/>
                <a:gd name="T2" fmla="*/ 2 w 354"/>
                <a:gd name="T3" fmla="*/ 7 h 2742"/>
                <a:gd name="T4" fmla="*/ 2 w 354"/>
                <a:gd name="T5" fmla="*/ 48 h 2742"/>
                <a:gd name="T6" fmla="*/ 0 w 354"/>
                <a:gd name="T7" fmla="*/ 50 h 2742"/>
                <a:gd name="T8" fmla="*/ 2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675" name="Rectangle 362"/>
            <p:cNvSpPr>
              <a:spLocks noChangeArrowheads="1"/>
            </p:cNvSpPr>
            <p:nvPr/>
          </p:nvSpPr>
          <p:spPr bwMode="auto">
            <a:xfrm>
              <a:off x="4208" y="429"/>
              <a:ext cx="1047" cy="2282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76" name="Freeform 363"/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2 w 211"/>
                <a:gd name="T3" fmla="*/ 5 h 2537"/>
                <a:gd name="T4" fmla="*/ 2 w 211"/>
                <a:gd name="T5" fmla="*/ 45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677" name="Freeform 364"/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2 w 328"/>
                <a:gd name="T3" fmla="*/ 3 h 226"/>
                <a:gd name="T4" fmla="*/ 2 w 328"/>
                <a:gd name="T5" fmla="*/ 5 h 226"/>
                <a:gd name="T6" fmla="*/ 0 w 328"/>
                <a:gd name="T7" fmla="*/ 3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678" name="Rectangle 365"/>
            <p:cNvSpPr>
              <a:spLocks noChangeArrowheads="1"/>
            </p:cNvSpPr>
            <p:nvPr/>
          </p:nvSpPr>
          <p:spPr bwMode="auto">
            <a:xfrm>
              <a:off x="4214" y="692"/>
              <a:ext cx="595" cy="5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26679" name="Group 366"/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26704" name="AutoShape 367"/>
              <p:cNvSpPr>
                <a:spLocks noChangeArrowheads="1"/>
              </p:cNvSpPr>
              <p:nvPr/>
            </p:nvSpPr>
            <p:spPr bwMode="auto">
              <a:xfrm>
                <a:off x="612" y="2567"/>
                <a:ext cx="727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705" name="AutoShape 368"/>
              <p:cNvSpPr>
                <a:spLocks noChangeArrowheads="1"/>
              </p:cNvSpPr>
              <p:nvPr/>
            </p:nvSpPr>
            <p:spPr bwMode="auto">
              <a:xfrm>
                <a:off x="627" y="2581"/>
                <a:ext cx="696" cy="10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26680" name="Rectangle 369"/>
            <p:cNvSpPr>
              <a:spLocks noChangeArrowheads="1"/>
            </p:cNvSpPr>
            <p:nvPr/>
          </p:nvSpPr>
          <p:spPr bwMode="auto">
            <a:xfrm>
              <a:off x="4227" y="1019"/>
              <a:ext cx="595" cy="45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26681" name="Group 370"/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26702" name="AutoShape 371"/>
              <p:cNvSpPr>
                <a:spLocks noChangeArrowheads="1"/>
              </p:cNvSpPr>
              <p:nvPr/>
            </p:nvSpPr>
            <p:spPr bwMode="auto">
              <a:xfrm>
                <a:off x="614" y="2569"/>
                <a:ext cx="727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703" name="AutoShape 372"/>
              <p:cNvSpPr>
                <a:spLocks noChangeArrowheads="1"/>
              </p:cNvSpPr>
              <p:nvPr/>
            </p:nvSpPr>
            <p:spPr bwMode="auto">
              <a:xfrm>
                <a:off x="630" y="2584"/>
                <a:ext cx="696" cy="10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26682" name="Rectangle 373"/>
            <p:cNvSpPr>
              <a:spLocks noChangeArrowheads="1"/>
            </p:cNvSpPr>
            <p:nvPr/>
          </p:nvSpPr>
          <p:spPr bwMode="auto">
            <a:xfrm>
              <a:off x="4214" y="1357"/>
              <a:ext cx="601" cy="5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83" name="Rectangle 374"/>
            <p:cNvSpPr>
              <a:spLocks noChangeArrowheads="1"/>
            </p:cNvSpPr>
            <p:nvPr/>
          </p:nvSpPr>
          <p:spPr bwMode="auto">
            <a:xfrm>
              <a:off x="4227" y="1654"/>
              <a:ext cx="595" cy="5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26684" name="Group 375"/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26700" name="AutoShape 376"/>
              <p:cNvSpPr>
                <a:spLocks noChangeArrowheads="1"/>
              </p:cNvSpPr>
              <p:nvPr/>
            </p:nvSpPr>
            <p:spPr bwMode="auto">
              <a:xfrm>
                <a:off x="614" y="2570"/>
                <a:ext cx="725" cy="137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701" name="AutoShape 377"/>
              <p:cNvSpPr>
                <a:spLocks noChangeArrowheads="1"/>
              </p:cNvSpPr>
              <p:nvPr/>
            </p:nvSpPr>
            <p:spPr bwMode="auto">
              <a:xfrm>
                <a:off x="629" y="2584"/>
                <a:ext cx="695" cy="10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26685" name="Freeform 378"/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2 w 328"/>
                <a:gd name="T3" fmla="*/ 2 h 226"/>
                <a:gd name="T4" fmla="*/ 2 w 328"/>
                <a:gd name="T5" fmla="*/ 4 h 226"/>
                <a:gd name="T6" fmla="*/ 0 w 328"/>
                <a:gd name="T7" fmla="*/ 2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26686" name="Group 379"/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26698" name="AutoShape 380"/>
              <p:cNvSpPr>
                <a:spLocks noChangeArrowheads="1"/>
              </p:cNvSpPr>
              <p:nvPr/>
            </p:nvSpPr>
            <p:spPr bwMode="auto">
              <a:xfrm>
                <a:off x="616" y="2568"/>
                <a:ext cx="725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699" name="AutoShape 381"/>
              <p:cNvSpPr>
                <a:spLocks noChangeArrowheads="1"/>
              </p:cNvSpPr>
              <p:nvPr/>
            </p:nvSpPr>
            <p:spPr bwMode="auto">
              <a:xfrm>
                <a:off x="632" y="2583"/>
                <a:ext cx="695" cy="10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26687" name="Rectangle 382"/>
            <p:cNvSpPr>
              <a:spLocks noChangeArrowheads="1"/>
            </p:cNvSpPr>
            <p:nvPr/>
          </p:nvSpPr>
          <p:spPr bwMode="auto">
            <a:xfrm>
              <a:off x="5249" y="429"/>
              <a:ext cx="68" cy="2287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88" name="Freeform 383"/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2 w 296"/>
                <a:gd name="T3" fmla="*/ 2 h 256"/>
                <a:gd name="T4" fmla="*/ 2 w 296"/>
                <a:gd name="T5" fmla="*/ 4 h 256"/>
                <a:gd name="T6" fmla="*/ 0 w 296"/>
                <a:gd name="T7" fmla="*/ 2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689" name="Freeform 384"/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2 w 304"/>
                <a:gd name="T3" fmla="*/ 2 h 288"/>
                <a:gd name="T4" fmla="*/ 2 w 304"/>
                <a:gd name="T5" fmla="*/ 5 h 288"/>
                <a:gd name="T6" fmla="*/ 2 w 304"/>
                <a:gd name="T7" fmla="*/ 2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690" name="Oval 385"/>
            <p:cNvSpPr>
              <a:spLocks noChangeArrowheads="1"/>
            </p:cNvSpPr>
            <p:nvPr/>
          </p:nvSpPr>
          <p:spPr bwMode="auto">
            <a:xfrm>
              <a:off x="5515" y="2612"/>
              <a:ext cx="50" cy="94"/>
            </a:xfrm>
            <a:prstGeom prst="ellipse">
              <a:avLst/>
            </a:prstGeom>
            <a:solidFill>
              <a:srgbClr val="333333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91" name="Freeform 386"/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3 h 240"/>
                <a:gd name="T2" fmla="*/ 2 w 306"/>
                <a:gd name="T3" fmla="*/ 5 h 240"/>
                <a:gd name="T4" fmla="*/ 2 w 306"/>
                <a:gd name="T5" fmla="*/ 3 h 240"/>
                <a:gd name="T6" fmla="*/ 2 w 306"/>
                <a:gd name="T7" fmla="*/ 0 h 240"/>
                <a:gd name="T8" fmla="*/ 0 w 306"/>
                <a:gd name="T9" fmla="*/ 3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692" name="AutoShape 387"/>
            <p:cNvSpPr>
              <a:spLocks noChangeArrowheads="1"/>
            </p:cNvSpPr>
            <p:nvPr/>
          </p:nvSpPr>
          <p:spPr bwMode="auto">
            <a:xfrm>
              <a:off x="4140" y="2676"/>
              <a:ext cx="1202" cy="149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93" name="AutoShape 388"/>
            <p:cNvSpPr>
              <a:spLocks noChangeArrowheads="1"/>
            </p:cNvSpPr>
            <p:nvPr/>
          </p:nvSpPr>
          <p:spPr bwMode="auto">
            <a:xfrm>
              <a:off x="4208" y="2711"/>
              <a:ext cx="1066" cy="84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94" name="Oval 389"/>
            <p:cNvSpPr>
              <a:spLocks noChangeArrowheads="1"/>
            </p:cNvSpPr>
            <p:nvPr/>
          </p:nvSpPr>
          <p:spPr bwMode="auto">
            <a:xfrm>
              <a:off x="4307" y="2383"/>
              <a:ext cx="161" cy="144"/>
            </a:xfrm>
            <a:prstGeom prst="ellipse">
              <a:avLst/>
            </a:prstGeom>
            <a:solidFill>
              <a:srgbClr val="33CC33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95" name="Oval 390"/>
            <p:cNvSpPr>
              <a:spLocks noChangeArrowheads="1"/>
            </p:cNvSpPr>
            <p:nvPr/>
          </p:nvSpPr>
          <p:spPr bwMode="auto">
            <a:xfrm>
              <a:off x="4487" y="2383"/>
              <a:ext cx="161" cy="144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endParaRPr lang="en-US" sz="1800">
                <a:solidFill>
                  <a:srgbClr val="FF0000"/>
                </a:solidFill>
              </a:endParaRPr>
            </a:p>
          </p:txBody>
        </p:sp>
        <p:sp>
          <p:nvSpPr>
            <p:cNvPr id="26696" name="Oval 391"/>
            <p:cNvSpPr>
              <a:spLocks noChangeArrowheads="1"/>
            </p:cNvSpPr>
            <p:nvPr/>
          </p:nvSpPr>
          <p:spPr bwMode="auto">
            <a:xfrm>
              <a:off x="4660" y="2379"/>
              <a:ext cx="161" cy="144"/>
            </a:xfrm>
            <a:prstGeom prst="ellipse">
              <a:avLst/>
            </a:prstGeom>
            <a:solidFill>
              <a:srgbClr val="33CC33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97" name="Rectangle 392"/>
            <p:cNvSpPr>
              <a:spLocks noChangeArrowheads="1"/>
            </p:cNvSpPr>
            <p:nvPr/>
          </p:nvSpPr>
          <p:spPr bwMode="auto">
            <a:xfrm>
              <a:off x="5063" y="1833"/>
              <a:ext cx="87" cy="764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6657" name="Line 393"/>
          <p:cNvSpPr>
            <a:spLocks noChangeShapeType="1"/>
          </p:cNvSpPr>
          <p:nvPr/>
        </p:nvSpPr>
        <p:spPr bwMode="auto">
          <a:xfrm flipH="1">
            <a:off x="3638550" y="3051175"/>
            <a:ext cx="788988" cy="503238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pic>
        <p:nvPicPr>
          <p:cNvPr id="26658" name="Picture 394" descr="underline_base"/>
          <p:cNvPicPr>
            <a:picLocks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327025" y="822325"/>
            <a:ext cx="7769225" cy="173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6659" name="Group 395"/>
          <p:cNvGrpSpPr>
            <a:grpSpLocks/>
          </p:cNvGrpSpPr>
          <p:nvPr/>
        </p:nvGrpSpPr>
        <p:grpSpPr bwMode="auto">
          <a:xfrm>
            <a:off x="606425" y="2566988"/>
            <a:ext cx="723900" cy="665162"/>
            <a:chOff x="-44" y="1473"/>
            <a:chExt cx="981" cy="1105"/>
          </a:xfrm>
        </p:grpSpPr>
        <p:pic>
          <p:nvPicPr>
            <p:cNvPr id="26672" name="Picture 396" descr="desktop_computer_stylized_medium"/>
            <p:cNvPicPr>
              <a:picLocks noChangeAspect="1" noChangeArrowheads="1"/>
            </p:cNvPicPr>
            <p:nvPr/>
          </p:nvPicPr>
          <p:blipFill>
            <a:blip r:embed="rId14" cstate="print"/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6673" name="Freeform 397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7350 w 356"/>
                <a:gd name="T3" fmla="*/ 15587 h 368"/>
                <a:gd name="T4" fmla="*/ 222251 w 356"/>
                <a:gd name="T5" fmla="*/ 324849 h 368"/>
                <a:gd name="T6" fmla="*/ 48981 w 356"/>
                <a:gd name="T7" fmla="*/ 40625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 w="9525" cap="flat" cmpd="sng">
              <a:noFill/>
              <a:prstDash val="solid"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26660" name="Group 398"/>
          <p:cNvGrpSpPr>
            <a:grpSpLocks/>
          </p:cNvGrpSpPr>
          <p:nvPr/>
        </p:nvGrpSpPr>
        <p:grpSpPr bwMode="auto">
          <a:xfrm>
            <a:off x="1000125" y="3016250"/>
            <a:ext cx="723900" cy="665163"/>
            <a:chOff x="-44" y="1473"/>
            <a:chExt cx="981" cy="1105"/>
          </a:xfrm>
        </p:grpSpPr>
        <p:pic>
          <p:nvPicPr>
            <p:cNvPr id="26670" name="Picture 399" descr="desktop_computer_stylized_medium"/>
            <p:cNvPicPr>
              <a:picLocks noChangeAspect="1" noChangeArrowheads="1"/>
            </p:cNvPicPr>
            <p:nvPr/>
          </p:nvPicPr>
          <p:blipFill>
            <a:blip r:embed="rId14" cstate="print"/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6671" name="Freeform 400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7350 w 356"/>
                <a:gd name="T3" fmla="*/ 15587 h 368"/>
                <a:gd name="T4" fmla="*/ 222251 w 356"/>
                <a:gd name="T5" fmla="*/ 324849 h 368"/>
                <a:gd name="T6" fmla="*/ 48981 w 356"/>
                <a:gd name="T7" fmla="*/ 40625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 w="9525" cap="flat" cmpd="sng">
              <a:noFill/>
              <a:prstDash val="solid"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26661" name="Group 401"/>
          <p:cNvGrpSpPr>
            <a:grpSpLocks/>
          </p:cNvGrpSpPr>
          <p:nvPr/>
        </p:nvGrpSpPr>
        <p:grpSpPr bwMode="auto">
          <a:xfrm>
            <a:off x="1611313" y="3592513"/>
            <a:ext cx="723900" cy="665162"/>
            <a:chOff x="-44" y="1473"/>
            <a:chExt cx="981" cy="1105"/>
          </a:xfrm>
        </p:grpSpPr>
        <p:pic>
          <p:nvPicPr>
            <p:cNvPr id="26668" name="Picture 402" descr="desktop_computer_stylized_medium"/>
            <p:cNvPicPr>
              <a:picLocks noChangeAspect="1" noChangeArrowheads="1"/>
            </p:cNvPicPr>
            <p:nvPr/>
          </p:nvPicPr>
          <p:blipFill>
            <a:blip r:embed="rId14" cstate="print"/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6669" name="Freeform 403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7350 w 356"/>
                <a:gd name="T3" fmla="*/ 15587 h 368"/>
                <a:gd name="T4" fmla="*/ 222251 w 356"/>
                <a:gd name="T5" fmla="*/ 324849 h 368"/>
                <a:gd name="T6" fmla="*/ 48981 w 356"/>
                <a:gd name="T7" fmla="*/ 40625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 w="9525" cap="flat" cmpd="sng">
              <a:noFill/>
              <a:prstDash val="solid"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26662" name="Group 404"/>
          <p:cNvGrpSpPr>
            <a:grpSpLocks/>
          </p:cNvGrpSpPr>
          <p:nvPr/>
        </p:nvGrpSpPr>
        <p:grpSpPr bwMode="auto">
          <a:xfrm>
            <a:off x="2184400" y="3606800"/>
            <a:ext cx="723900" cy="665163"/>
            <a:chOff x="-44" y="1473"/>
            <a:chExt cx="981" cy="1105"/>
          </a:xfrm>
        </p:grpSpPr>
        <p:pic>
          <p:nvPicPr>
            <p:cNvPr id="26666" name="Picture 405" descr="desktop_computer_stylized_medium"/>
            <p:cNvPicPr>
              <a:picLocks noChangeAspect="1" noChangeArrowheads="1"/>
            </p:cNvPicPr>
            <p:nvPr/>
          </p:nvPicPr>
          <p:blipFill>
            <a:blip r:embed="rId14" cstate="print"/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6667" name="Freeform 406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7350 w 356"/>
                <a:gd name="T3" fmla="*/ 15587 h 368"/>
                <a:gd name="T4" fmla="*/ 222251 w 356"/>
                <a:gd name="T5" fmla="*/ 324849 h 368"/>
                <a:gd name="T6" fmla="*/ 48981 w 356"/>
                <a:gd name="T7" fmla="*/ 40625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 w="9525" cap="flat" cmpd="sng">
              <a:noFill/>
              <a:prstDash val="solid"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26663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r>
              <a:rPr lang="en-US"/>
              <a:t>1-</a:t>
            </a:r>
            <a:fld id="{1141AFCC-946C-4F26-9D4F-9652B04C939D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26664" name="Picture 459" descr="http://www.pcll.com/Articles/new_work_page_files/eswitch.gif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0" y="5978525"/>
            <a:ext cx="1466850" cy="879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65" name="Picture 461" descr="http://ak1.ostkcdn.com/images/products/etilize/images/250/1010548894.jpg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1936750" y="5499100"/>
            <a:ext cx="1358900" cy="1358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Footer Placeholder 2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>
                <a:ea typeface="ＭＳ Ｐゴシック" pitchFamily="34" charset="-128"/>
              </a:rPr>
              <a:t>Introduction</a:t>
            </a:r>
          </a:p>
        </p:txBody>
      </p:sp>
      <p:pic>
        <p:nvPicPr>
          <p:cNvPr id="29699" name="Picture 11" descr="underline_base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4513" y="920750"/>
            <a:ext cx="3656012" cy="173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70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87363" y="296863"/>
            <a:ext cx="7772400" cy="879475"/>
          </a:xfrm>
        </p:spPr>
        <p:txBody>
          <a:bodyPr/>
          <a:lstStyle/>
          <a:p>
            <a:pPr eaLnBrk="1" hangingPunct="1"/>
            <a:r>
              <a:rPr lang="en-US" sz="4000">
                <a:ea typeface="ＭＳ Ｐゴシック" pitchFamily="34" charset="-128"/>
              </a:rPr>
              <a:t>Physical media</a:t>
            </a:r>
            <a:endParaRPr lang="en-US">
              <a:ea typeface="ＭＳ Ｐゴシック" pitchFamily="34" charset="-128"/>
            </a:endParaRPr>
          </a:p>
        </p:txBody>
      </p:sp>
      <p:sp>
        <p:nvSpPr>
          <p:cNvPr id="29701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533400" y="1482725"/>
            <a:ext cx="4322763" cy="4648200"/>
          </a:xfrm>
        </p:spPr>
        <p:txBody>
          <a:bodyPr/>
          <a:lstStyle/>
          <a:p>
            <a:pPr eaLnBrk="1" hangingPunct="1">
              <a:buSzPct val="75000"/>
            </a:pPr>
            <a:r>
              <a:rPr lang="en-US" sz="2400">
                <a:solidFill>
                  <a:srgbClr val="CC0000"/>
                </a:solidFill>
                <a:ea typeface="ＭＳ Ｐゴシック" pitchFamily="34" charset="-128"/>
              </a:rPr>
              <a:t>bit:</a:t>
            </a:r>
            <a:r>
              <a:rPr lang="en-US" sz="2400">
                <a:solidFill>
                  <a:srgbClr val="FF0000"/>
                </a:solidFill>
                <a:ea typeface="ＭＳ Ｐゴシック" pitchFamily="34" charset="-128"/>
              </a:rPr>
              <a:t> </a:t>
            </a:r>
            <a:r>
              <a:rPr lang="en-US" sz="2400">
                <a:ea typeface="ＭＳ Ｐゴシック" pitchFamily="34" charset="-128"/>
              </a:rPr>
              <a:t>propagates between</a:t>
            </a:r>
            <a:br>
              <a:rPr lang="en-US" sz="2400">
                <a:ea typeface="ＭＳ Ｐゴシック" pitchFamily="34" charset="-128"/>
              </a:rPr>
            </a:br>
            <a:r>
              <a:rPr lang="en-US" sz="2400">
                <a:ea typeface="ＭＳ Ｐゴシック" pitchFamily="34" charset="-128"/>
              </a:rPr>
              <a:t>transmitter/receiver pairs</a:t>
            </a:r>
            <a:endParaRPr lang="en-US" sz="2400">
              <a:solidFill>
                <a:srgbClr val="FF0000"/>
              </a:solidFill>
              <a:ea typeface="ＭＳ Ｐゴシック" pitchFamily="34" charset="-128"/>
            </a:endParaRPr>
          </a:p>
          <a:p>
            <a:pPr eaLnBrk="1" hangingPunct="1">
              <a:buSzPct val="75000"/>
            </a:pPr>
            <a:r>
              <a:rPr lang="en-US" sz="2400">
                <a:solidFill>
                  <a:srgbClr val="CC0000"/>
                </a:solidFill>
                <a:ea typeface="ＭＳ Ｐゴシック" pitchFamily="34" charset="-128"/>
              </a:rPr>
              <a:t>physical link:</a:t>
            </a:r>
            <a:r>
              <a:rPr lang="en-US" sz="2400">
                <a:ea typeface="ＭＳ Ｐゴシック" pitchFamily="34" charset="-128"/>
              </a:rPr>
              <a:t> what lies between transmitter &amp; receiver</a:t>
            </a:r>
          </a:p>
          <a:p>
            <a:pPr eaLnBrk="1" hangingPunct="1">
              <a:buSzPct val="75000"/>
            </a:pPr>
            <a:r>
              <a:rPr lang="en-US" sz="2400">
                <a:solidFill>
                  <a:srgbClr val="CC0000"/>
                </a:solidFill>
                <a:ea typeface="ＭＳ Ｐゴシック" pitchFamily="34" charset="-128"/>
              </a:rPr>
              <a:t>guided media: </a:t>
            </a:r>
          </a:p>
          <a:p>
            <a:pPr lvl="1" eaLnBrk="1" hangingPunct="1"/>
            <a:r>
              <a:rPr lang="en-US"/>
              <a:t>signals propagate in solid media: copper, fiber, coax</a:t>
            </a:r>
          </a:p>
          <a:p>
            <a:pPr eaLnBrk="1" hangingPunct="1">
              <a:buSzPct val="75000"/>
            </a:pPr>
            <a:r>
              <a:rPr lang="en-US" sz="2400">
                <a:solidFill>
                  <a:srgbClr val="CC0000"/>
                </a:solidFill>
                <a:ea typeface="ＭＳ Ｐゴシック" pitchFamily="34" charset="-128"/>
              </a:rPr>
              <a:t>unguided media:</a:t>
            </a:r>
            <a:r>
              <a:rPr lang="en-US" sz="2400">
                <a:ea typeface="ＭＳ Ｐゴシック" pitchFamily="34" charset="-128"/>
              </a:rPr>
              <a:t> </a:t>
            </a:r>
          </a:p>
          <a:p>
            <a:pPr lvl="1" eaLnBrk="1" hangingPunct="1"/>
            <a:r>
              <a:rPr lang="en-US"/>
              <a:t>signals propagate freely, e.g., radio</a:t>
            </a:r>
          </a:p>
        </p:txBody>
      </p:sp>
      <p:sp>
        <p:nvSpPr>
          <p:cNvPr id="29702" name="Rectangle 4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4951413" y="2111375"/>
            <a:ext cx="3810000" cy="3346450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en-US" sz="2400" i="1">
                <a:solidFill>
                  <a:srgbClr val="CC0000"/>
                </a:solidFill>
                <a:ea typeface="ＭＳ Ｐゴシック" pitchFamily="34" charset="-128"/>
              </a:rPr>
              <a:t>twisted pair (TP</a:t>
            </a:r>
            <a:r>
              <a:rPr lang="en-US" sz="2400" i="1">
                <a:solidFill>
                  <a:srgbClr val="FF0000"/>
                </a:solidFill>
                <a:ea typeface="ＭＳ Ｐゴシック" pitchFamily="34" charset="-128"/>
              </a:rPr>
              <a:t>)</a:t>
            </a:r>
            <a:endParaRPr lang="en-US" sz="2400" i="1">
              <a:ea typeface="ＭＳ Ｐゴシック" pitchFamily="34" charset="-128"/>
            </a:endParaRPr>
          </a:p>
          <a:p>
            <a:pPr eaLnBrk="1" hangingPunct="1">
              <a:buSzPct val="75000"/>
            </a:pPr>
            <a:r>
              <a:rPr lang="en-US" sz="2400">
                <a:ea typeface="ＭＳ Ｐゴシック" pitchFamily="34" charset="-128"/>
              </a:rPr>
              <a:t>two insulated copper wires</a:t>
            </a:r>
          </a:p>
          <a:p>
            <a:pPr lvl="1" eaLnBrk="1" hangingPunct="1">
              <a:buSzPct val="75000"/>
            </a:pPr>
            <a:r>
              <a:rPr lang="en-US" sz="2000"/>
              <a:t>Category 5: 100 Mbps, 1 Gpbs Ethernet</a:t>
            </a:r>
          </a:p>
          <a:p>
            <a:pPr lvl="1" eaLnBrk="1" hangingPunct="1">
              <a:buSzPct val="75000"/>
            </a:pPr>
            <a:r>
              <a:rPr lang="en-US" sz="2000"/>
              <a:t>Category 6: 10Gbps</a:t>
            </a:r>
          </a:p>
        </p:txBody>
      </p:sp>
      <p:pic>
        <p:nvPicPr>
          <p:cNvPr id="29703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95913" y="4187825"/>
            <a:ext cx="2276475" cy="1703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704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r>
              <a:rPr lang="en-US"/>
              <a:t>1-</a:t>
            </a:r>
            <a:fld id="{19D1B2B5-060A-41FA-8098-AA045C8BCAA4}" type="slidenum">
              <a:rPr lang="en-US" smtClean="0"/>
              <a:pPr/>
              <a:t>22</a:t>
            </a:fld>
            <a:endParaRPr lang="en-US"/>
          </a:p>
        </p:txBody>
      </p:sp>
      <p:grpSp>
        <p:nvGrpSpPr>
          <p:cNvPr id="9" name="Group 101">
            <a:extLst>
              <a:ext uri="{FF2B5EF4-FFF2-40B4-BE49-F238E27FC236}">
                <a16:creationId xmlns:a16="http://schemas.microsoft.com/office/drawing/2014/main" id="{A5F07668-5E25-4B8E-8E00-1DD11F48C26B}"/>
              </a:ext>
            </a:extLst>
          </p:cNvPr>
          <p:cNvGrpSpPr>
            <a:grpSpLocks/>
          </p:cNvGrpSpPr>
          <p:nvPr/>
        </p:nvGrpSpPr>
        <p:grpSpPr bwMode="auto">
          <a:xfrm>
            <a:off x="4564063" y="28575"/>
            <a:ext cx="4197350" cy="1876425"/>
            <a:chOff x="754063" y="1158875"/>
            <a:chExt cx="6534150" cy="3416300"/>
          </a:xfrm>
        </p:grpSpPr>
        <p:sp>
          <p:nvSpPr>
            <p:cNvPr id="10" name="AutoShape 99">
              <a:extLst>
                <a:ext uri="{FF2B5EF4-FFF2-40B4-BE49-F238E27FC236}">
                  <a16:creationId xmlns:a16="http://schemas.microsoft.com/office/drawing/2014/main" id="{B631F4F0-A656-4A4E-B4C7-05D00ADF21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4063" y="1158875"/>
              <a:ext cx="5649912" cy="768350"/>
            </a:xfrm>
            <a:prstGeom prst="triangle">
              <a:avLst>
                <a:gd name="adj" fmla="val 50000"/>
              </a:avLst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11" name="Rectangle 87">
              <a:extLst>
                <a:ext uri="{FF2B5EF4-FFF2-40B4-BE49-F238E27FC236}">
                  <a16:creationId xmlns:a16="http://schemas.microsoft.com/office/drawing/2014/main" id="{BFC4EB01-5A93-431E-99CA-B8F9AFC54B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9038" y="1912938"/>
              <a:ext cx="4781550" cy="2662237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grpSp>
          <p:nvGrpSpPr>
            <p:cNvPr id="12" name="Group 105">
              <a:extLst>
                <a:ext uri="{FF2B5EF4-FFF2-40B4-BE49-F238E27FC236}">
                  <a16:creationId xmlns:a16="http://schemas.microsoft.com/office/drawing/2014/main" id="{EE7D143B-FF3B-4A1F-A773-71B774FABA3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287838" y="3252788"/>
              <a:ext cx="3000375" cy="361950"/>
              <a:chOff x="2434" y="2109"/>
              <a:chExt cx="1890" cy="228"/>
            </a:xfrm>
          </p:grpSpPr>
          <p:grpSp>
            <p:nvGrpSpPr>
              <p:cNvPr id="75" name="Group 91">
                <a:extLst>
                  <a:ext uri="{FF2B5EF4-FFF2-40B4-BE49-F238E27FC236}">
                    <a16:creationId xmlns:a16="http://schemas.microsoft.com/office/drawing/2014/main" id="{794F67A6-843A-4654-87E1-37CA4DBED65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722" y="2109"/>
                <a:ext cx="642" cy="228"/>
                <a:chOff x="322" y="890"/>
                <a:chExt cx="872" cy="339"/>
              </a:xfrm>
            </p:grpSpPr>
            <p:sp>
              <p:nvSpPr>
                <p:cNvPr id="78" name="Rectangle 92">
                  <a:extLst>
                    <a:ext uri="{FF2B5EF4-FFF2-40B4-BE49-F238E27FC236}">
                      <a16:creationId xmlns:a16="http://schemas.microsoft.com/office/drawing/2014/main" id="{DF67EDB9-BD74-4343-BA04-84745BD88E1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3" y="1004"/>
                  <a:ext cx="871" cy="225"/>
                </a:xfrm>
                <a:prstGeom prst="rect">
                  <a:avLst/>
                </a:pr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0"/>
                    </a:buClr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79" name="Rectangle 93">
                  <a:extLst>
                    <a:ext uri="{FF2B5EF4-FFF2-40B4-BE49-F238E27FC236}">
                      <a16:creationId xmlns:a16="http://schemas.microsoft.com/office/drawing/2014/main" id="{F04E07AC-8A4F-4E13-B778-583BCCEBD57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93" y="1073"/>
                  <a:ext cx="57" cy="57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0"/>
                    </a:buClr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80" name="Rectangle 94">
                  <a:extLst>
                    <a:ext uri="{FF2B5EF4-FFF2-40B4-BE49-F238E27FC236}">
                      <a16:creationId xmlns:a16="http://schemas.microsoft.com/office/drawing/2014/main" id="{60626CA5-F6F7-4A4E-964E-99E5A6A5643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7" y="1073"/>
                  <a:ext cx="56" cy="57"/>
                </a:xfrm>
                <a:prstGeom prst="rect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0"/>
                    </a:buClr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81" name="Rectangle 95">
                  <a:extLst>
                    <a:ext uri="{FF2B5EF4-FFF2-40B4-BE49-F238E27FC236}">
                      <a16:creationId xmlns:a16="http://schemas.microsoft.com/office/drawing/2014/main" id="{F1FB5E4A-A502-42FB-A17C-A557F2B2C87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41" y="1071"/>
                  <a:ext cx="56" cy="55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0"/>
                    </a:buClr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82" name="Rectangle 96">
                  <a:extLst>
                    <a:ext uri="{FF2B5EF4-FFF2-40B4-BE49-F238E27FC236}">
                      <a16:creationId xmlns:a16="http://schemas.microsoft.com/office/drawing/2014/main" id="{2CF7705D-8014-4AA1-9D07-46098EEC97C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5" y="1071"/>
                  <a:ext cx="56" cy="55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0"/>
                    </a:buClr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83" name="AutoShape 97">
                  <a:extLst>
                    <a:ext uri="{FF2B5EF4-FFF2-40B4-BE49-F238E27FC236}">
                      <a16:creationId xmlns:a16="http://schemas.microsoft.com/office/drawing/2014/main" id="{B4A138B8-467A-4AE8-A9BB-2DBE23D18B7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10800000" flipH="1">
                  <a:off x="322" y="890"/>
                  <a:ext cx="859" cy="11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01 w 21600"/>
                    <a:gd name="T13" fmla="*/ 4516 h 21600"/>
                    <a:gd name="T14" fmla="*/ 17099 w 21600"/>
                    <a:gd name="T15" fmla="*/ 17084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76" name="Line 102">
                <a:extLst>
                  <a:ext uri="{FF2B5EF4-FFF2-40B4-BE49-F238E27FC236}">
                    <a16:creationId xmlns:a16="http://schemas.microsoft.com/office/drawing/2014/main" id="{A52D386C-8494-4AF8-B471-CA3336D8C34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361" y="2258"/>
                <a:ext cx="963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" name="Line 104">
                <a:extLst>
                  <a:ext uri="{FF2B5EF4-FFF2-40B4-BE49-F238E27FC236}">
                    <a16:creationId xmlns:a16="http://schemas.microsoft.com/office/drawing/2014/main" id="{C097F11E-7C56-41F1-BF27-43EC6FC4AE9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434" y="2261"/>
                <a:ext cx="288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3" name="Group 107">
              <a:extLst>
                <a:ext uri="{FF2B5EF4-FFF2-40B4-BE49-F238E27FC236}">
                  <a16:creationId xmlns:a16="http://schemas.microsoft.com/office/drawing/2014/main" id="{5E3992EB-AF4C-470D-BFE8-E89766F0084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73425" y="3227388"/>
              <a:ext cx="1065213" cy="455612"/>
              <a:chOff x="2356" y="1300"/>
              <a:chExt cx="555" cy="194"/>
            </a:xfrm>
          </p:grpSpPr>
          <p:sp>
            <p:nvSpPr>
              <p:cNvPr id="67" name="Oval 407">
                <a:extLst>
                  <a:ext uri="{FF2B5EF4-FFF2-40B4-BE49-F238E27FC236}">
                    <a16:creationId xmlns:a16="http://schemas.microsoft.com/office/drawing/2014/main" id="{D2C02E04-843E-42FA-9566-55CE08EE2B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68" name="Rectangle 410">
                <a:extLst>
                  <a:ext uri="{FF2B5EF4-FFF2-40B4-BE49-F238E27FC236}">
                    <a16:creationId xmlns:a16="http://schemas.microsoft.com/office/drawing/2014/main" id="{1846931A-6EC9-47C3-959E-BE422FEADA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69" name="Oval 411">
                <a:extLst>
                  <a:ext uri="{FF2B5EF4-FFF2-40B4-BE49-F238E27FC236}">
                    <a16:creationId xmlns:a16="http://schemas.microsoft.com/office/drawing/2014/main" id="{1FBA1377-8A19-43EC-B895-CAC6C04682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70" name="Group 111">
                <a:extLst>
                  <a:ext uri="{FF2B5EF4-FFF2-40B4-BE49-F238E27FC236}">
                    <a16:creationId xmlns:a16="http://schemas.microsoft.com/office/drawing/2014/main" id="{BEE832C4-FE4E-42F8-BF8F-A08DAB89B8B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73" name="Freeform 112">
                  <a:extLst>
                    <a:ext uri="{FF2B5EF4-FFF2-40B4-BE49-F238E27FC236}">
                      <a16:creationId xmlns:a16="http://schemas.microsoft.com/office/drawing/2014/main" id="{EDD32DA8-B0DF-4DEC-A104-6B7FE4FBC2E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4" name="Freeform 113">
                  <a:extLst>
                    <a:ext uri="{FF2B5EF4-FFF2-40B4-BE49-F238E27FC236}">
                      <a16:creationId xmlns:a16="http://schemas.microsoft.com/office/drawing/2014/main" id="{EAA1D5B2-D936-4361-8593-07DFE9DBF1B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71" name="Line 114">
                <a:extLst>
                  <a:ext uri="{FF2B5EF4-FFF2-40B4-BE49-F238E27FC236}">
                    <a16:creationId xmlns:a16="http://schemas.microsoft.com/office/drawing/2014/main" id="{018172DE-E30D-4C83-A8C8-321D2E8C1B9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" name="Line 115">
                <a:extLst>
                  <a:ext uri="{FF2B5EF4-FFF2-40B4-BE49-F238E27FC236}">
                    <a16:creationId xmlns:a16="http://schemas.microsoft.com/office/drawing/2014/main" id="{4D9C39BA-78E3-4B2B-8D36-19680C321E3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07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4" name="Line 116">
              <a:extLst>
                <a:ext uri="{FF2B5EF4-FFF2-40B4-BE49-F238E27FC236}">
                  <a16:creationId xmlns:a16="http://schemas.microsoft.com/office/drawing/2014/main" id="{FAD5127A-0963-4CDA-8258-A7318A3DF88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435225" y="3463925"/>
              <a:ext cx="82232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5" name="Group 119">
              <a:extLst>
                <a:ext uri="{FF2B5EF4-FFF2-40B4-BE49-F238E27FC236}">
                  <a16:creationId xmlns:a16="http://schemas.microsoft.com/office/drawing/2014/main" id="{230B322E-A0D5-47B0-8B91-D4FF4F610FB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14513" y="2884488"/>
              <a:ext cx="1068387" cy="820737"/>
              <a:chOff x="2967" y="478"/>
              <a:chExt cx="788" cy="625"/>
            </a:xfrm>
          </p:grpSpPr>
          <p:pic>
            <p:nvPicPr>
              <p:cNvPr id="65" name="Picture 120" descr="access_point_stylized_small">
                <a:extLst>
                  <a:ext uri="{FF2B5EF4-FFF2-40B4-BE49-F238E27FC236}">
                    <a16:creationId xmlns:a16="http://schemas.microsoft.com/office/drawing/2014/main" id="{40ED9E9B-F429-4B6F-8081-E4B652C35E3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12" y="559"/>
                <a:ext cx="576" cy="5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66" name="Picture 121" descr="antenna_radiation_stylized">
                <a:extLst>
                  <a:ext uri="{FF2B5EF4-FFF2-40B4-BE49-F238E27FC236}">
                    <a16:creationId xmlns:a16="http://schemas.microsoft.com/office/drawing/2014/main" id="{8F8225F5-DFBB-4577-87A1-48B3E859691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67" y="478"/>
                <a:ext cx="788" cy="1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6" name="Line 122">
              <a:extLst>
                <a:ext uri="{FF2B5EF4-FFF2-40B4-BE49-F238E27FC236}">
                  <a16:creationId xmlns:a16="http://schemas.microsoft.com/office/drawing/2014/main" id="{9A25CDB0-07FD-46A4-8316-6EF54F24A46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756025" y="2767013"/>
              <a:ext cx="0" cy="46831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7" name="Group 143">
              <a:extLst>
                <a:ext uri="{FF2B5EF4-FFF2-40B4-BE49-F238E27FC236}">
                  <a16:creationId xmlns:a16="http://schemas.microsoft.com/office/drawing/2014/main" id="{18BA1B42-4EC8-4AF2-87BB-4544EFDC807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384300" y="1954213"/>
              <a:ext cx="733425" cy="758825"/>
              <a:chOff x="2751" y="1851"/>
              <a:chExt cx="462" cy="478"/>
            </a:xfrm>
          </p:grpSpPr>
          <p:pic>
            <p:nvPicPr>
              <p:cNvPr id="63" name="Picture 144" descr="iphone_stylized_small">
                <a:extLst>
                  <a:ext uri="{FF2B5EF4-FFF2-40B4-BE49-F238E27FC236}">
                    <a16:creationId xmlns:a16="http://schemas.microsoft.com/office/drawing/2014/main" id="{EF6AF63A-9AF5-4461-9125-F34FCC5F04B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28" y="1922"/>
                <a:ext cx="152" cy="4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64" name="Picture 145" descr="antenna_radiation_stylized">
                <a:extLst>
                  <a:ext uri="{FF2B5EF4-FFF2-40B4-BE49-F238E27FC236}">
                    <a16:creationId xmlns:a16="http://schemas.microsoft.com/office/drawing/2014/main" id="{66D90AA1-44DA-4C41-94C9-08EC854F1AE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51" y="1851"/>
                <a:ext cx="462" cy="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8" name="Line 146">
              <a:extLst>
                <a:ext uri="{FF2B5EF4-FFF2-40B4-BE49-F238E27FC236}">
                  <a16:creationId xmlns:a16="http://schemas.microsoft.com/office/drawing/2014/main" id="{F01F8C84-1720-4406-BC98-7559097A497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79825" y="3679825"/>
              <a:ext cx="12700" cy="2174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Oval 147">
              <a:extLst>
                <a:ext uri="{FF2B5EF4-FFF2-40B4-BE49-F238E27FC236}">
                  <a16:creationId xmlns:a16="http://schemas.microsoft.com/office/drawing/2014/main" id="{37E5238F-2FB9-46EE-BDB8-02B54D9965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1113" y="2801938"/>
              <a:ext cx="3359150" cy="1050925"/>
            </a:xfrm>
            <a:prstGeom prst="ellipse">
              <a:avLst/>
            </a:prstGeom>
            <a:noFill/>
            <a:ln w="19050">
              <a:solidFill>
                <a:srgbClr val="CC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grpSp>
          <p:nvGrpSpPr>
            <p:cNvPr id="20" name="Group 151">
              <a:extLst>
                <a:ext uri="{FF2B5EF4-FFF2-40B4-BE49-F238E27FC236}">
                  <a16:creationId xmlns:a16="http://schemas.microsoft.com/office/drawing/2014/main" id="{404C4C2C-01C2-457C-B306-2B2EDD31FE3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379663" y="1566863"/>
              <a:ext cx="954087" cy="1027112"/>
              <a:chOff x="877" y="1008"/>
              <a:chExt cx="2747" cy="2591"/>
            </a:xfrm>
          </p:grpSpPr>
          <p:pic>
            <p:nvPicPr>
              <p:cNvPr id="40" name="Picture 152" descr="antenna_stylized">
                <a:extLst>
                  <a:ext uri="{FF2B5EF4-FFF2-40B4-BE49-F238E27FC236}">
                    <a16:creationId xmlns:a16="http://schemas.microsoft.com/office/drawing/2014/main" id="{7FDA8F7D-84B0-416F-A732-155FD0E5D84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77" y="1008"/>
                <a:ext cx="2725" cy="14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1" name="Picture 153" descr="laptop_keyboard">
                <a:extLst>
                  <a:ext uri="{FF2B5EF4-FFF2-40B4-BE49-F238E27FC236}">
                    <a16:creationId xmlns:a16="http://schemas.microsoft.com/office/drawing/2014/main" id="{13C0A352-A8FE-4F22-8404-AE1F3FDD7C7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9064" flipH="1">
                <a:off x="1009" y="2586"/>
                <a:ext cx="2245" cy="10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2" name="Freeform 154">
                <a:extLst>
                  <a:ext uri="{FF2B5EF4-FFF2-40B4-BE49-F238E27FC236}">
                    <a16:creationId xmlns:a16="http://schemas.microsoft.com/office/drawing/2014/main" id="{C879E374-612B-482D-B963-D8DD94428B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3" y="1603"/>
                <a:ext cx="1807" cy="1322"/>
              </a:xfrm>
              <a:custGeom>
                <a:avLst/>
                <a:gdLst>
                  <a:gd name="T0" fmla="*/ 1 w 2982"/>
                  <a:gd name="T1" fmla="*/ 0 h 2442"/>
                  <a:gd name="T2" fmla="*/ 0 w 2982"/>
                  <a:gd name="T3" fmla="*/ 1 h 2442"/>
                  <a:gd name="T4" fmla="*/ 1 w 2982"/>
                  <a:gd name="T5" fmla="*/ 1 h 2442"/>
                  <a:gd name="T6" fmla="*/ 1 w 2982"/>
                  <a:gd name="T7" fmla="*/ 1 h 2442"/>
                  <a:gd name="T8" fmla="*/ 1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pic>
            <p:nvPicPr>
              <p:cNvPr id="43" name="Picture 155" descr="screen">
                <a:extLst>
                  <a:ext uri="{FF2B5EF4-FFF2-40B4-BE49-F238E27FC236}">
                    <a16:creationId xmlns:a16="http://schemas.microsoft.com/office/drawing/2014/main" id="{F21F3639-51A9-4679-B3B4-D998BC9A89D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42" y="1637"/>
                <a:ext cx="1642" cy="12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4" name="Freeform 156">
                <a:extLst>
                  <a:ext uri="{FF2B5EF4-FFF2-40B4-BE49-F238E27FC236}">
                    <a16:creationId xmlns:a16="http://schemas.microsoft.com/office/drawing/2014/main" id="{2B6C0B22-8378-404A-A68A-4CF4005460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82" y="1564"/>
                <a:ext cx="1531" cy="246"/>
              </a:xfrm>
              <a:custGeom>
                <a:avLst/>
                <a:gdLst>
                  <a:gd name="T0" fmla="*/ 1 w 2528"/>
                  <a:gd name="T1" fmla="*/ 0 h 455"/>
                  <a:gd name="T2" fmla="*/ 1 w 2528"/>
                  <a:gd name="T3" fmla="*/ 1 h 455"/>
                  <a:gd name="T4" fmla="*/ 1 w 2528"/>
                  <a:gd name="T5" fmla="*/ 1 h 455"/>
                  <a:gd name="T6" fmla="*/ 0 w 2528"/>
                  <a:gd name="T7" fmla="*/ 1 h 455"/>
                  <a:gd name="T8" fmla="*/ 1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Freeform 157">
                <a:extLst>
                  <a:ext uri="{FF2B5EF4-FFF2-40B4-BE49-F238E27FC236}">
                    <a16:creationId xmlns:a16="http://schemas.microsoft.com/office/drawing/2014/main" id="{A15BE7AB-26FE-46FE-ADC1-AB9F15D369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37" y="1562"/>
                <a:ext cx="425" cy="1024"/>
              </a:xfrm>
              <a:custGeom>
                <a:avLst/>
                <a:gdLst>
                  <a:gd name="T0" fmla="*/ 1 w 702"/>
                  <a:gd name="T1" fmla="*/ 0 h 1893"/>
                  <a:gd name="T2" fmla="*/ 0 w 702"/>
                  <a:gd name="T3" fmla="*/ 1 h 1893"/>
                  <a:gd name="T4" fmla="*/ 1 w 702"/>
                  <a:gd name="T5" fmla="*/ 1 h 1893"/>
                  <a:gd name="T6" fmla="*/ 1 w 702"/>
                  <a:gd name="T7" fmla="*/ 1 h 1893"/>
                  <a:gd name="T8" fmla="*/ 1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Freeform 158">
                <a:extLst>
                  <a:ext uri="{FF2B5EF4-FFF2-40B4-BE49-F238E27FC236}">
                    <a16:creationId xmlns:a16="http://schemas.microsoft.com/office/drawing/2014/main" id="{C84164F4-525F-4BC8-A58C-DA9B5763B9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44" y="1745"/>
                <a:ext cx="458" cy="1182"/>
              </a:xfrm>
              <a:custGeom>
                <a:avLst/>
                <a:gdLst>
                  <a:gd name="T0" fmla="*/ 1 w 756"/>
                  <a:gd name="T1" fmla="*/ 0 h 2184"/>
                  <a:gd name="T2" fmla="*/ 1 w 756"/>
                  <a:gd name="T3" fmla="*/ 1 h 2184"/>
                  <a:gd name="T4" fmla="*/ 0 w 756"/>
                  <a:gd name="T5" fmla="*/ 1 h 2184"/>
                  <a:gd name="T6" fmla="*/ 1 w 756"/>
                  <a:gd name="T7" fmla="*/ 1 h 2184"/>
                  <a:gd name="T8" fmla="*/ 1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Freeform 159">
                <a:extLst>
                  <a:ext uri="{FF2B5EF4-FFF2-40B4-BE49-F238E27FC236}">
                    <a16:creationId xmlns:a16="http://schemas.microsoft.com/office/drawing/2014/main" id="{2DE8EE23-5D67-4E13-8637-38E146B6AF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32" y="2534"/>
                <a:ext cx="1680" cy="399"/>
              </a:xfrm>
              <a:custGeom>
                <a:avLst/>
                <a:gdLst>
                  <a:gd name="T0" fmla="*/ 1 w 2773"/>
                  <a:gd name="T1" fmla="*/ 0 h 738"/>
                  <a:gd name="T2" fmla="*/ 0 w 2773"/>
                  <a:gd name="T3" fmla="*/ 1 h 738"/>
                  <a:gd name="T4" fmla="*/ 1 w 2773"/>
                  <a:gd name="T5" fmla="*/ 1 h 738"/>
                  <a:gd name="T6" fmla="*/ 1 w 2773"/>
                  <a:gd name="T7" fmla="*/ 1 h 738"/>
                  <a:gd name="T8" fmla="*/ 1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" name="Freeform 160">
                <a:extLst>
                  <a:ext uri="{FF2B5EF4-FFF2-40B4-BE49-F238E27FC236}">
                    <a16:creationId xmlns:a16="http://schemas.microsoft.com/office/drawing/2014/main" id="{CCE0C4E1-9B5A-42C0-A508-968C01E83E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95" y="1755"/>
                <a:ext cx="429" cy="1187"/>
              </a:xfrm>
              <a:custGeom>
                <a:avLst/>
                <a:gdLst>
                  <a:gd name="T0" fmla="*/ 1 w 637"/>
                  <a:gd name="T1" fmla="*/ 0 h 1659"/>
                  <a:gd name="T2" fmla="*/ 1 w 637"/>
                  <a:gd name="T3" fmla="*/ 0 h 1659"/>
                  <a:gd name="T4" fmla="*/ 1 w 637"/>
                  <a:gd name="T5" fmla="*/ 2 h 1659"/>
                  <a:gd name="T6" fmla="*/ 0 w 637"/>
                  <a:gd name="T7" fmla="*/ 2 h 1659"/>
                  <a:gd name="T8" fmla="*/ 1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" name="Freeform 161">
                <a:extLst>
                  <a:ext uri="{FF2B5EF4-FFF2-40B4-BE49-F238E27FC236}">
                    <a16:creationId xmlns:a16="http://schemas.microsoft.com/office/drawing/2014/main" id="{0DE2D4C8-E750-42AE-9C9C-4AD27AC59B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34" y="2587"/>
                <a:ext cx="1494" cy="394"/>
              </a:xfrm>
              <a:custGeom>
                <a:avLst/>
                <a:gdLst>
                  <a:gd name="T0" fmla="*/ 0 w 2216"/>
                  <a:gd name="T1" fmla="*/ 0 h 550"/>
                  <a:gd name="T2" fmla="*/ 1 w 2216"/>
                  <a:gd name="T3" fmla="*/ 1 h 550"/>
                  <a:gd name="T4" fmla="*/ 1 w 2216"/>
                  <a:gd name="T5" fmla="*/ 1 h 550"/>
                  <a:gd name="T6" fmla="*/ 1 w 2216"/>
                  <a:gd name="T7" fmla="*/ 1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50" name="Group 162">
                <a:extLst>
                  <a:ext uri="{FF2B5EF4-FFF2-40B4-BE49-F238E27FC236}">
                    <a16:creationId xmlns:a16="http://schemas.microsoft.com/office/drawing/2014/main" id="{FA825EFE-5E2C-4509-9B32-B6E5C976CD5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09" y="3008"/>
                <a:ext cx="507" cy="234"/>
                <a:chOff x="1740" y="2642"/>
                <a:chExt cx="752" cy="327"/>
              </a:xfrm>
            </p:grpSpPr>
            <p:sp>
              <p:nvSpPr>
                <p:cNvPr id="57" name="Freeform 163">
                  <a:extLst>
                    <a:ext uri="{FF2B5EF4-FFF2-40B4-BE49-F238E27FC236}">
                      <a16:creationId xmlns:a16="http://schemas.microsoft.com/office/drawing/2014/main" id="{AB884526-F191-4566-A229-8A5AA8A5539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8" name="Freeform 164">
                  <a:extLst>
                    <a:ext uri="{FF2B5EF4-FFF2-40B4-BE49-F238E27FC236}">
                      <a16:creationId xmlns:a16="http://schemas.microsoft.com/office/drawing/2014/main" id="{91E39D31-A164-46E0-B2B0-E41AF316625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9" name="Freeform 165">
                  <a:extLst>
                    <a:ext uri="{FF2B5EF4-FFF2-40B4-BE49-F238E27FC236}">
                      <a16:creationId xmlns:a16="http://schemas.microsoft.com/office/drawing/2014/main" id="{9791C31C-ADE8-4A96-AD01-9E32C433843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0" name="Freeform 166">
                  <a:extLst>
                    <a:ext uri="{FF2B5EF4-FFF2-40B4-BE49-F238E27FC236}">
                      <a16:creationId xmlns:a16="http://schemas.microsoft.com/office/drawing/2014/main" id="{BD5B976E-5593-44EC-A5CA-0DE90988888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1" name="Freeform 167">
                  <a:extLst>
                    <a:ext uri="{FF2B5EF4-FFF2-40B4-BE49-F238E27FC236}">
                      <a16:creationId xmlns:a16="http://schemas.microsoft.com/office/drawing/2014/main" id="{A71FFA77-38A6-46DF-82B7-07B8E8BAB7A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2" name="Freeform 168">
                  <a:extLst>
                    <a:ext uri="{FF2B5EF4-FFF2-40B4-BE49-F238E27FC236}">
                      <a16:creationId xmlns:a16="http://schemas.microsoft.com/office/drawing/2014/main" id="{BB10B3A5-1DA9-4A62-9446-CF1A4808E6B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51" name="Freeform 169">
                <a:extLst>
                  <a:ext uri="{FF2B5EF4-FFF2-40B4-BE49-F238E27FC236}">
                    <a16:creationId xmlns:a16="http://schemas.microsoft.com/office/drawing/2014/main" id="{C1E003E6-17F1-485E-8CA5-C1A613F8CA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77" y="3043"/>
                <a:ext cx="614" cy="514"/>
              </a:xfrm>
              <a:custGeom>
                <a:avLst/>
                <a:gdLst>
                  <a:gd name="T0" fmla="*/ 1 w 990"/>
                  <a:gd name="T1" fmla="*/ 1 h 792"/>
                  <a:gd name="T2" fmla="*/ 1 w 990"/>
                  <a:gd name="T3" fmla="*/ 0 h 792"/>
                  <a:gd name="T4" fmla="*/ 1 w 990"/>
                  <a:gd name="T5" fmla="*/ 1 h 792"/>
                  <a:gd name="T6" fmla="*/ 0 w 990"/>
                  <a:gd name="T7" fmla="*/ 1 h 792"/>
                  <a:gd name="T8" fmla="*/ 1 w 990"/>
                  <a:gd name="T9" fmla="*/ 1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" name="Freeform 170">
                <a:extLst>
                  <a:ext uri="{FF2B5EF4-FFF2-40B4-BE49-F238E27FC236}">
                    <a16:creationId xmlns:a16="http://schemas.microsoft.com/office/drawing/2014/main" id="{CC394BF8-CBAE-44B1-9152-90FF796686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0" y="3084"/>
                <a:ext cx="1571" cy="469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1 w 2532"/>
                  <a:gd name="T5" fmla="*/ 1 h 723"/>
                  <a:gd name="T6" fmla="*/ 1 w 2532"/>
                  <a:gd name="T7" fmla="*/ 1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" name="Freeform 171">
                <a:extLst>
                  <a:ext uri="{FF2B5EF4-FFF2-40B4-BE49-F238E27FC236}">
                    <a16:creationId xmlns:a16="http://schemas.microsoft.com/office/drawing/2014/main" id="{1D418FC2-D5F6-4732-989B-412710295F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1" y="2998"/>
                <a:ext cx="17" cy="95"/>
              </a:xfrm>
              <a:custGeom>
                <a:avLst/>
                <a:gdLst>
                  <a:gd name="T0" fmla="*/ 1 w 26"/>
                  <a:gd name="T1" fmla="*/ 1 h 147"/>
                  <a:gd name="T2" fmla="*/ 1 w 26"/>
                  <a:gd name="T3" fmla="*/ 1 h 147"/>
                  <a:gd name="T4" fmla="*/ 0 w 26"/>
                  <a:gd name="T5" fmla="*/ 1 h 147"/>
                  <a:gd name="T6" fmla="*/ 1 w 26"/>
                  <a:gd name="T7" fmla="*/ 0 h 147"/>
                  <a:gd name="T8" fmla="*/ 1 w 26"/>
                  <a:gd name="T9" fmla="*/ 1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" name="Freeform 172">
                <a:extLst>
                  <a:ext uri="{FF2B5EF4-FFF2-40B4-BE49-F238E27FC236}">
                    <a16:creationId xmlns:a16="http://schemas.microsoft.com/office/drawing/2014/main" id="{D2DED1D3-52B1-43E1-A69A-7CDE8AE815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2" y="2611"/>
                <a:ext cx="730" cy="393"/>
              </a:xfrm>
              <a:custGeom>
                <a:avLst/>
                <a:gdLst>
                  <a:gd name="T0" fmla="*/ 1 w 1176"/>
                  <a:gd name="T1" fmla="*/ 0 h 606"/>
                  <a:gd name="T2" fmla="*/ 0 w 1176"/>
                  <a:gd name="T3" fmla="*/ 1 h 606"/>
                  <a:gd name="T4" fmla="*/ 1 w 1176"/>
                  <a:gd name="T5" fmla="*/ 1 h 606"/>
                  <a:gd name="T6" fmla="*/ 1 w 1176"/>
                  <a:gd name="T7" fmla="*/ 1 h 606"/>
                  <a:gd name="T8" fmla="*/ 1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Freeform 173">
                <a:extLst>
                  <a:ext uri="{FF2B5EF4-FFF2-40B4-BE49-F238E27FC236}">
                    <a16:creationId xmlns:a16="http://schemas.microsoft.com/office/drawing/2014/main" id="{8228EC7F-7F51-4B11-911D-2AD73B22E6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1" y="3018"/>
                <a:ext cx="1490" cy="451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1 w 2532"/>
                  <a:gd name="T5" fmla="*/ 1 h 723"/>
                  <a:gd name="T6" fmla="*/ 1 w 2532"/>
                  <a:gd name="T7" fmla="*/ 1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Freeform 174">
                <a:extLst>
                  <a:ext uri="{FF2B5EF4-FFF2-40B4-BE49-F238E27FC236}">
                    <a16:creationId xmlns:a16="http://schemas.microsoft.com/office/drawing/2014/main" id="{91040CBB-7BD7-4703-9261-334C9A29B61F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2549" y="2986"/>
                <a:ext cx="608" cy="467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1 h 723"/>
                  <a:gd name="T6" fmla="*/ 0 w 2532"/>
                  <a:gd name="T7" fmla="*/ 1 h 723"/>
                  <a:gd name="T8" fmla="*/ 0 w 2532"/>
                  <a:gd name="T9" fmla="*/ 1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1" name="Group 175">
              <a:extLst>
                <a:ext uri="{FF2B5EF4-FFF2-40B4-BE49-F238E27FC236}">
                  <a16:creationId xmlns:a16="http://schemas.microsoft.com/office/drawing/2014/main" id="{DFDDA1F0-0280-4813-AB22-7E78EFB09B3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149600" y="2032000"/>
              <a:ext cx="1123950" cy="862013"/>
              <a:chOff x="-44" y="1473"/>
              <a:chExt cx="981" cy="1105"/>
            </a:xfrm>
          </p:grpSpPr>
          <p:pic>
            <p:nvPicPr>
              <p:cNvPr id="38" name="Picture 176" descr="desktop_computer_stylized_medium">
                <a:extLst>
                  <a:ext uri="{FF2B5EF4-FFF2-40B4-BE49-F238E27FC236}">
                    <a16:creationId xmlns:a16="http://schemas.microsoft.com/office/drawing/2014/main" id="{DDA5E60E-5596-4DF3-96B7-B4E6B0A12F2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9" name="Freeform 177">
                <a:extLst>
                  <a:ext uri="{FF2B5EF4-FFF2-40B4-BE49-F238E27FC236}">
                    <a16:creationId xmlns:a16="http://schemas.microsoft.com/office/drawing/2014/main" id="{89818C59-6F5C-45AE-A687-29BDACB05C9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04356 w 356"/>
                  <a:gd name="T3" fmla="*/ 8247 h 368"/>
                  <a:gd name="T4" fmla="*/ 123796 w 356"/>
                  <a:gd name="T5" fmla="*/ 171821 h 368"/>
                  <a:gd name="T6" fmla="*/ 27283 w 356"/>
                  <a:gd name="T7" fmla="*/ 214885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22" name="Group 178">
              <a:extLst>
                <a:ext uri="{FF2B5EF4-FFF2-40B4-BE49-F238E27FC236}">
                  <a16:creationId xmlns:a16="http://schemas.microsoft.com/office/drawing/2014/main" id="{AF44A31E-F021-4475-B338-6E257E5FA02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90863" y="3838575"/>
              <a:ext cx="849312" cy="712788"/>
              <a:chOff x="-44" y="1473"/>
              <a:chExt cx="981" cy="1105"/>
            </a:xfrm>
          </p:grpSpPr>
          <p:pic>
            <p:nvPicPr>
              <p:cNvPr id="36" name="Picture 179" descr="desktop_computer_stylized_medium">
                <a:extLst>
                  <a:ext uri="{FF2B5EF4-FFF2-40B4-BE49-F238E27FC236}">
                    <a16:creationId xmlns:a16="http://schemas.microsoft.com/office/drawing/2014/main" id="{0B2E89C0-6F18-44D1-BC2C-A53725D0D2F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7" name="Freeform 180">
                <a:extLst>
                  <a:ext uri="{FF2B5EF4-FFF2-40B4-BE49-F238E27FC236}">
                    <a16:creationId xmlns:a16="http://schemas.microsoft.com/office/drawing/2014/main" id="{DA12D60B-E813-4111-8110-3B63ED4B7CF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04356 w 356"/>
                  <a:gd name="T3" fmla="*/ 8247 h 368"/>
                  <a:gd name="T4" fmla="*/ 123796 w 356"/>
                  <a:gd name="T5" fmla="*/ 171821 h 368"/>
                  <a:gd name="T6" fmla="*/ 27283 w 356"/>
                  <a:gd name="T7" fmla="*/ 214885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23" name="Group 98">
              <a:extLst>
                <a:ext uri="{FF2B5EF4-FFF2-40B4-BE49-F238E27FC236}">
                  <a16:creationId xmlns:a16="http://schemas.microsoft.com/office/drawing/2014/main" id="{C4E95FC5-4A26-4E04-B7F5-7102744FD5C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86275" y="1708150"/>
              <a:ext cx="958850" cy="1276350"/>
              <a:chOff x="5806938" y="3011924"/>
              <a:chExt cx="347997" cy="396620"/>
            </a:xfrm>
          </p:grpSpPr>
          <p:pic>
            <p:nvPicPr>
              <p:cNvPr id="34" name="Picture 101" descr="fridge2.png">
                <a:extLst>
                  <a:ext uri="{FF2B5EF4-FFF2-40B4-BE49-F238E27FC236}">
                    <a16:creationId xmlns:a16="http://schemas.microsoft.com/office/drawing/2014/main" id="{626B0E43-3BB9-42A1-BB57-5A4C7A6AE9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06702" y="3071517"/>
                <a:ext cx="189578" cy="3370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5" name="Picture 1115" descr="antenna_stylized">
                <a:extLst>
                  <a:ext uri="{FF2B5EF4-FFF2-40B4-BE49-F238E27FC236}">
                    <a16:creationId xmlns:a16="http://schemas.microsoft.com/office/drawing/2014/main" id="{C5713A23-4048-4D7F-A35B-CF09679B4BA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06938" y="3011924"/>
                <a:ext cx="347997" cy="1675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24" name="Group 347">
              <a:extLst>
                <a:ext uri="{FF2B5EF4-FFF2-40B4-BE49-F238E27FC236}">
                  <a16:creationId xmlns:a16="http://schemas.microsoft.com/office/drawing/2014/main" id="{F37D19EA-A323-4005-BCB0-D76DC6F8DD4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36913" y="3187700"/>
              <a:ext cx="1114425" cy="541338"/>
              <a:chOff x="1871277" y="1576300"/>
              <a:chExt cx="1128371" cy="437861"/>
            </a:xfrm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00C2562A-BCF9-41CE-9714-98813C6342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4609" y="1693308"/>
                <a:ext cx="1126007" cy="320279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defRPr/>
                </a:pPr>
                <a:endParaRPr lang="en-US" altLang="en-US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B4847497-B365-40FE-B94F-153F9B30537C}"/>
                  </a:ext>
                </a:extLst>
              </p:cNvPr>
              <p:cNvSpPr/>
              <p:nvPr/>
            </p:nvSpPr>
            <p:spPr bwMode="auto">
              <a:xfrm>
                <a:off x="1872106" y="1740064"/>
                <a:ext cx="1128510" cy="116890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1B7AF176-07EF-4405-8A73-76D3996294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2106" y="1576418"/>
                <a:ext cx="1126007" cy="320279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defRPr/>
                </a:pPr>
                <a:endParaRPr lang="en-US" altLang="en-US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28" name="Freeform 90">
                <a:extLst>
                  <a:ext uri="{FF2B5EF4-FFF2-40B4-BE49-F238E27FC236}">
                    <a16:creationId xmlns:a16="http://schemas.microsoft.com/office/drawing/2014/main" id="{299BFEC5-0121-43A6-BA78-C5120006B0E3}"/>
                  </a:ext>
                </a:extLst>
              </p:cNvPr>
              <p:cNvSpPr/>
              <p:nvPr/>
            </p:nvSpPr>
            <p:spPr bwMode="auto">
              <a:xfrm>
                <a:off x="2159864" y="1674605"/>
                <a:ext cx="550492" cy="158970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29" name="Freeform 91">
                <a:extLst>
                  <a:ext uri="{FF2B5EF4-FFF2-40B4-BE49-F238E27FC236}">
                    <a16:creationId xmlns:a16="http://schemas.microsoft.com/office/drawing/2014/main" id="{B5AEB0EE-2812-4030-9E47-0D14861CD7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04815" y="1632525"/>
                <a:ext cx="660591" cy="112214"/>
              </a:xfrm>
              <a:custGeom>
                <a:avLst/>
                <a:gdLst>
                  <a:gd name="T0" fmla="*/ 0 w 3723451"/>
                  <a:gd name="T1" fmla="*/ 27331 h 932950"/>
                  <a:gd name="T2" fmla="*/ 116525 w 3723451"/>
                  <a:gd name="T3" fmla="*/ 322 h 932950"/>
                  <a:gd name="T4" fmla="*/ 330060 w 3723451"/>
                  <a:gd name="T5" fmla="*/ 62333 h 932950"/>
                  <a:gd name="T6" fmla="*/ 533774 w 3723451"/>
                  <a:gd name="T7" fmla="*/ 0 h 932950"/>
                  <a:gd name="T8" fmla="*/ 662235 w 3723451"/>
                  <a:gd name="T9" fmla="*/ 24804 h 932950"/>
                  <a:gd name="T10" fmla="*/ 566661 w 3723451"/>
                  <a:gd name="T11" fmla="*/ 55306 h 932950"/>
                  <a:gd name="T12" fmla="*/ 535890 w 3723451"/>
                  <a:gd name="T13" fmla="*/ 47082 h 932950"/>
                  <a:gd name="T14" fmla="*/ 333812 w 3723451"/>
                  <a:gd name="T15" fmla="*/ 111713 h 932950"/>
                  <a:gd name="T16" fmla="*/ 126564 w 3723451"/>
                  <a:gd name="T17" fmla="*/ 49460 h 932950"/>
                  <a:gd name="T18" fmla="*/ 93056 w 3723451"/>
                  <a:gd name="T19" fmla="*/ 56179 h 932950"/>
                  <a:gd name="T20" fmla="*/ 0 w 3723451"/>
                  <a:gd name="T21" fmla="*/ 27331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0" name="Freeform 92">
                <a:extLst>
                  <a:ext uri="{FF2B5EF4-FFF2-40B4-BE49-F238E27FC236}">
                    <a16:creationId xmlns:a16="http://schemas.microsoft.com/office/drawing/2014/main" id="{2CAD8C7A-6023-4A92-B0DD-FBA297E33D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7701" y="1728375"/>
                <a:ext cx="245219" cy="95849"/>
              </a:xfrm>
              <a:custGeom>
                <a:avLst/>
                <a:gdLst>
                  <a:gd name="T0" fmla="*/ 0 w 1366596"/>
                  <a:gd name="T1" fmla="*/ 0 h 809868"/>
                  <a:gd name="T2" fmla="*/ 244320 w 1366596"/>
                  <a:gd name="T3" fmla="*/ 75409 h 809868"/>
                  <a:gd name="T4" fmla="*/ 154654 w 1366596"/>
                  <a:gd name="T5" fmla="*/ 97588 h 809868"/>
                  <a:gd name="T6" fmla="*/ 823 w 1366596"/>
                  <a:gd name="T7" fmla="*/ 51566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1" name="Freeform 93">
                <a:extLst>
                  <a:ext uri="{FF2B5EF4-FFF2-40B4-BE49-F238E27FC236}">
                    <a16:creationId xmlns:a16="http://schemas.microsoft.com/office/drawing/2014/main" id="{EDD2DABB-E7D0-4070-AD11-F35257DD88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89802" y="1730712"/>
                <a:ext cx="242716" cy="95850"/>
              </a:xfrm>
              <a:custGeom>
                <a:avLst/>
                <a:gdLst>
                  <a:gd name="T0" fmla="*/ 237814 w 1348191"/>
                  <a:gd name="T1" fmla="*/ 0 h 791462"/>
                  <a:gd name="T2" fmla="*/ 241105 w 1348191"/>
                  <a:gd name="T3" fmla="*/ 46472 h 791462"/>
                  <a:gd name="T4" fmla="*/ 87226 w 1348191"/>
                  <a:gd name="T5" fmla="*/ 96304 h 791462"/>
                  <a:gd name="T6" fmla="*/ 0 w 1348191"/>
                  <a:gd name="T7" fmla="*/ 74468 h 791462"/>
                  <a:gd name="T8" fmla="*/ 23781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ECAD0992-B1FB-4189-B757-0930FA514B45}"/>
                  </a:ext>
                </a:extLst>
              </p:cNvPr>
              <p:cNvCxnSpPr>
                <a:cxnSpLocks noChangeShapeType="1"/>
                <a:endCxn id="27" idx="2"/>
              </p:cNvCxnSpPr>
              <p:nvPr/>
            </p:nvCxnSpPr>
            <p:spPr bwMode="auto">
              <a:xfrm flipH="1" flipV="1">
                <a:off x="1872106" y="1737727"/>
                <a:ext cx="2503" cy="121565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</p:spPr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E4E8AF0E-3062-4FEC-83F0-934A288CD9A8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2998113" y="1733051"/>
                <a:ext cx="2503" cy="123903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</p:spPr>
          </p:cxnSp>
        </p:grp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Footer Placeholder 2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>
                <a:ea typeface="ＭＳ Ｐゴシック" pitchFamily="34" charset="-128"/>
              </a:rPr>
              <a:t>Introduction</a:t>
            </a:r>
          </a:p>
        </p:txBody>
      </p:sp>
      <p:pic>
        <p:nvPicPr>
          <p:cNvPr id="30723" name="Picture 6" descr="f-pict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22950" y="4899025"/>
            <a:ext cx="2371725" cy="146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24" name="Picture 12" descr="underline_base"/>
          <p:cNvPicPr>
            <a:picLocks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36550" y="857250"/>
            <a:ext cx="5027613" cy="173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25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93688" y="228600"/>
            <a:ext cx="8382000" cy="879475"/>
          </a:xfrm>
        </p:spPr>
        <p:txBody>
          <a:bodyPr/>
          <a:lstStyle/>
          <a:p>
            <a:pPr eaLnBrk="1" hangingPunct="1"/>
            <a:r>
              <a:rPr lang="en-US" sz="3600">
                <a:ea typeface="ＭＳ Ｐゴシック" pitchFamily="34" charset="-128"/>
              </a:rPr>
              <a:t>Physical media: coax, fiber</a:t>
            </a:r>
            <a:endParaRPr lang="en-US">
              <a:ea typeface="ＭＳ Ｐゴシック" pitchFamily="34" charset="-128"/>
            </a:endParaRPr>
          </a:p>
        </p:txBody>
      </p:sp>
      <p:sp>
        <p:nvSpPr>
          <p:cNvPr id="30726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533400" y="1371600"/>
            <a:ext cx="3962400" cy="4327525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en-US" i="1">
                <a:solidFill>
                  <a:srgbClr val="CC0000"/>
                </a:solidFill>
                <a:ea typeface="ＭＳ Ｐゴシック" pitchFamily="34" charset="-128"/>
              </a:rPr>
              <a:t>coaxial cable:</a:t>
            </a:r>
            <a:endParaRPr lang="en-US" sz="2400" i="1">
              <a:solidFill>
                <a:srgbClr val="CC0000"/>
              </a:solidFill>
              <a:ea typeface="ＭＳ Ｐゴシック" pitchFamily="34" charset="-128"/>
            </a:endParaRPr>
          </a:p>
          <a:p>
            <a:pPr eaLnBrk="1" hangingPunct="1">
              <a:buSzPct val="75000"/>
            </a:pPr>
            <a:r>
              <a:rPr lang="en-US" sz="2400">
                <a:ea typeface="ＭＳ Ｐゴシック" pitchFamily="34" charset="-128"/>
              </a:rPr>
              <a:t>two concentric copper conductors</a:t>
            </a:r>
          </a:p>
          <a:p>
            <a:pPr eaLnBrk="1" hangingPunct="1">
              <a:buSzPct val="75000"/>
            </a:pPr>
            <a:r>
              <a:rPr lang="en-US" sz="2400">
                <a:ea typeface="ＭＳ Ｐゴシック" pitchFamily="34" charset="-128"/>
              </a:rPr>
              <a:t>bidirectional</a:t>
            </a:r>
          </a:p>
          <a:p>
            <a:pPr eaLnBrk="1" hangingPunct="1">
              <a:buSzPct val="75000"/>
            </a:pPr>
            <a:r>
              <a:rPr lang="en-US" sz="2400">
                <a:ea typeface="ＭＳ Ｐゴシック" pitchFamily="34" charset="-128"/>
              </a:rPr>
              <a:t>broadband:</a:t>
            </a:r>
          </a:p>
          <a:p>
            <a:pPr lvl="1" eaLnBrk="1" hangingPunct="1"/>
            <a:r>
              <a:rPr lang="en-US" sz="2000"/>
              <a:t> multiple channels on cable</a:t>
            </a:r>
          </a:p>
          <a:p>
            <a:pPr lvl="1" eaLnBrk="1" hangingPunct="1">
              <a:buFont typeface="Wingdings" pitchFamily="2" charset="2"/>
              <a:buNone/>
            </a:pPr>
            <a:endParaRPr lang="en-US" sz="2000"/>
          </a:p>
        </p:txBody>
      </p:sp>
      <p:pic>
        <p:nvPicPr>
          <p:cNvPr id="30727" name="Picture 4" descr="coax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98525" y="3863975"/>
            <a:ext cx="2501900" cy="1085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28" name="Rectangle 5"/>
          <p:cNvSpPr>
            <a:spLocks noChangeArrowheads="1"/>
          </p:cNvSpPr>
          <p:nvPr/>
        </p:nvSpPr>
        <p:spPr bwMode="auto">
          <a:xfrm>
            <a:off x="4667250" y="1317625"/>
            <a:ext cx="4230688" cy="343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accent2"/>
              </a:buClr>
              <a:buSzPct val="85000"/>
              <a:buFont typeface="Wingdings" pitchFamily="2" charset="2"/>
              <a:buNone/>
            </a:pPr>
            <a:r>
              <a:rPr lang="en-US" sz="2800" i="1">
                <a:solidFill>
                  <a:srgbClr val="CC0000"/>
                </a:solidFill>
                <a:latin typeface="Gill Sans MT" pitchFamily="34" charset="0"/>
              </a:rPr>
              <a:t>fiber optic cable:</a:t>
            </a:r>
            <a:endParaRPr lang="en-US" i="1">
              <a:solidFill>
                <a:srgbClr val="CC0000"/>
              </a:solidFill>
              <a:latin typeface="Gill Sans MT" pitchFamily="34" charset="0"/>
            </a:endParaRPr>
          </a:p>
          <a:p>
            <a:pPr marL="342900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75000"/>
              <a:buFont typeface="Wingdings" pitchFamily="2" charset="2"/>
              <a:buChar char="v"/>
            </a:pPr>
            <a:r>
              <a:rPr lang="en-US">
                <a:latin typeface="Gill Sans MT" pitchFamily="34" charset="0"/>
              </a:rPr>
              <a:t>glass fiber carrying light pulses, each pulse a bit</a:t>
            </a:r>
          </a:p>
          <a:p>
            <a:pPr marL="342900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75000"/>
              <a:buFont typeface="Wingdings" pitchFamily="2" charset="2"/>
              <a:buChar char="v"/>
            </a:pPr>
            <a:r>
              <a:rPr lang="en-US">
                <a:latin typeface="Gill Sans MT" pitchFamily="34" charset="0"/>
              </a:rPr>
              <a:t>high-speed operation:</a:t>
            </a:r>
          </a:p>
          <a:p>
            <a:pPr marL="742950" lvl="1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itchFamily="2" charset="2"/>
              <a:buChar char="§"/>
            </a:pPr>
            <a:r>
              <a:rPr lang="en-US" sz="2000">
                <a:latin typeface="Gill Sans MT" pitchFamily="34" charset="0"/>
              </a:rPr>
              <a:t>high-speed point-to-point transmission (e.g., 10</a:t>
            </a:r>
            <a:r>
              <a:rPr lang="ja-JP" altLang="en-US" sz="2000">
                <a:latin typeface="Gill Sans MT" pitchFamily="34" charset="0"/>
              </a:rPr>
              <a:t>’</a:t>
            </a:r>
            <a:r>
              <a:rPr lang="en-US" altLang="ja-JP" sz="2000">
                <a:latin typeface="Gill Sans MT" pitchFamily="34" charset="0"/>
              </a:rPr>
              <a:t>s-100</a:t>
            </a:r>
            <a:r>
              <a:rPr lang="ja-JP" altLang="en-US" sz="2000">
                <a:latin typeface="Gill Sans MT" pitchFamily="34" charset="0"/>
              </a:rPr>
              <a:t>’</a:t>
            </a:r>
            <a:r>
              <a:rPr lang="en-US" altLang="ja-JP" sz="2000">
                <a:latin typeface="Gill Sans MT" pitchFamily="34" charset="0"/>
              </a:rPr>
              <a:t>s Gpbs transmission rate)</a:t>
            </a:r>
          </a:p>
          <a:p>
            <a:pPr marL="342900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75000"/>
              <a:buFont typeface="Wingdings" pitchFamily="2" charset="2"/>
              <a:buChar char="v"/>
            </a:pPr>
            <a:r>
              <a:rPr lang="en-US">
                <a:latin typeface="Gill Sans MT" pitchFamily="34" charset="0"/>
              </a:rPr>
              <a:t>low error rate: </a:t>
            </a:r>
          </a:p>
          <a:p>
            <a:pPr marL="742950" lvl="1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itchFamily="2" charset="2"/>
              <a:buChar char="§"/>
            </a:pPr>
            <a:r>
              <a:rPr lang="en-US" sz="2000">
                <a:latin typeface="Gill Sans MT" pitchFamily="34" charset="0"/>
              </a:rPr>
              <a:t>repeaters spaced far apart </a:t>
            </a:r>
          </a:p>
          <a:p>
            <a:pPr marL="742950" lvl="1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itchFamily="2" charset="2"/>
              <a:buChar char="§"/>
            </a:pPr>
            <a:r>
              <a:rPr lang="en-US" sz="2000">
                <a:latin typeface="Gill Sans MT" pitchFamily="34" charset="0"/>
              </a:rPr>
              <a:t>immune to electromagnetic noise</a:t>
            </a:r>
          </a:p>
        </p:txBody>
      </p:sp>
      <p:sp>
        <p:nvSpPr>
          <p:cNvPr id="30729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r>
              <a:rPr lang="en-US"/>
              <a:t>1-</a:t>
            </a:r>
            <a:fld id="{CFBB4518-DD15-4E89-9537-29C97C9AB5AD}" type="slidenum">
              <a:rPr lang="en-US" smtClean="0"/>
              <a:pPr/>
              <a:t>23</a:t>
            </a:fld>
            <a:endParaRPr 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Footer Placeholder 2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>
                <a:ea typeface="ＭＳ Ｐゴシック" pitchFamily="34" charset="-128"/>
              </a:rPr>
              <a:t>Introduction</a:t>
            </a:r>
          </a:p>
        </p:txBody>
      </p:sp>
      <p:pic>
        <p:nvPicPr>
          <p:cNvPr id="31747" name="Picture 11" descr="underline_base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1950" y="800100"/>
            <a:ext cx="4113213" cy="173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74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0"/>
            <a:ext cx="8382000" cy="1143000"/>
          </a:xfrm>
        </p:spPr>
        <p:txBody>
          <a:bodyPr/>
          <a:lstStyle/>
          <a:p>
            <a:pPr eaLnBrk="1" hangingPunct="1"/>
            <a:r>
              <a:rPr lang="en-US" sz="3600">
                <a:ea typeface="ＭＳ Ｐゴシック" pitchFamily="34" charset="-128"/>
              </a:rPr>
              <a:t>Physical media: radio</a:t>
            </a:r>
            <a:endParaRPr lang="en-US">
              <a:ea typeface="ＭＳ Ｐゴシック" pitchFamily="34" charset="-128"/>
            </a:endParaRPr>
          </a:p>
        </p:txBody>
      </p:sp>
      <p:sp>
        <p:nvSpPr>
          <p:cNvPr id="31749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214313" y="1379538"/>
            <a:ext cx="3962400" cy="4876800"/>
          </a:xfrm>
        </p:spPr>
        <p:txBody>
          <a:bodyPr/>
          <a:lstStyle/>
          <a:p>
            <a:pPr eaLnBrk="1" hangingPunct="1">
              <a:buSzPct val="75000"/>
            </a:pPr>
            <a:r>
              <a:rPr lang="en-US" sz="2400">
                <a:ea typeface="ＭＳ Ｐゴシック" pitchFamily="34" charset="-128"/>
              </a:rPr>
              <a:t>signal carried in electromagnetic spectrum</a:t>
            </a:r>
          </a:p>
          <a:p>
            <a:pPr eaLnBrk="1" hangingPunct="1">
              <a:buSzPct val="75000"/>
            </a:pPr>
            <a:r>
              <a:rPr lang="en-US" sz="2400">
                <a:ea typeface="ＭＳ Ｐゴシック" pitchFamily="34" charset="-128"/>
              </a:rPr>
              <a:t>no physical </a:t>
            </a:r>
            <a:r>
              <a:rPr lang="ja-JP" altLang="en-US" sz="2400">
                <a:ea typeface="ＭＳ Ｐゴシック" pitchFamily="34" charset="-128"/>
              </a:rPr>
              <a:t>“</a:t>
            </a:r>
            <a:r>
              <a:rPr lang="en-US" altLang="ja-JP" sz="2400">
                <a:ea typeface="ＭＳ Ｐゴシック" pitchFamily="34" charset="-128"/>
              </a:rPr>
              <a:t>wire</a:t>
            </a:r>
            <a:r>
              <a:rPr lang="ja-JP" altLang="en-US" sz="2400">
                <a:ea typeface="ＭＳ Ｐゴシック" pitchFamily="34" charset="-128"/>
              </a:rPr>
              <a:t>”</a:t>
            </a:r>
            <a:endParaRPr lang="en-US" altLang="ja-JP" sz="2400">
              <a:ea typeface="ＭＳ Ｐゴシック" pitchFamily="34" charset="-128"/>
            </a:endParaRPr>
          </a:p>
          <a:p>
            <a:pPr eaLnBrk="1" hangingPunct="1">
              <a:buSzPct val="75000"/>
            </a:pPr>
            <a:r>
              <a:rPr lang="en-US" sz="2400">
                <a:ea typeface="ＭＳ Ｐゴシック" pitchFamily="34" charset="-128"/>
              </a:rPr>
              <a:t>bidirectional</a:t>
            </a:r>
          </a:p>
          <a:p>
            <a:pPr eaLnBrk="1" hangingPunct="1">
              <a:buSzPct val="75000"/>
            </a:pPr>
            <a:r>
              <a:rPr lang="en-US" sz="2400">
                <a:ea typeface="ＭＳ Ｐゴシック" pitchFamily="34" charset="-128"/>
              </a:rPr>
              <a:t>propagation environment effects:</a:t>
            </a:r>
          </a:p>
          <a:p>
            <a:pPr lvl="1" eaLnBrk="1" hangingPunct="1"/>
            <a:r>
              <a:rPr lang="en-US"/>
              <a:t>reflection </a:t>
            </a:r>
          </a:p>
          <a:p>
            <a:pPr lvl="1" eaLnBrk="1" hangingPunct="1"/>
            <a:r>
              <a:rPr lang="en-US"/>
              <a:t>obstruction by objects</a:t>
            </a:r>
          </a:p>
          <a:p>
            <a:pPr lvl="1" eaLnBrk="1" hangingPunct="1"/>
            <a:r>
              <a:rPr lang="en-US"/>
              <a:t>interference</a:t>
            </a:r>
          </a:p>
        </p:txBody>
      </p:sp>
      <p:sp>
        <p:nvSpPr>
          <p:cNvPr id="31750" name="Rectangle 4"/>
          <p:cNvSpPr>
            <a:spLocks noChangeArrowheads="1"/>
          </p:cNvSpPr>
          <p:nvPr/>
        </p:nvSpPr>
        <p:spPr bwMode="auto">
          <a:xfrm>
            <a:off x="4686300" y="2109788"/>
            <a:ext cx="4457700" cy="343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accent2"/>
              </a:buClr>
              <a:buSzPct val="85000"/>
              <a:buFont typeface="Wingdings" pitchFamily="2" charset="2"/>
              <a:buNone/>
            </a:pPr>
            <a:r>
              <a:rPr lang="en-US" sz="2800" i="1" dirty="0">
                <a:solidFill>
                  <a:srgbClr val="CC0000"/>
                </a:solidFill>
                <a:latin typeface="Gill Sans MT" pitchFamily="34" charset="0"/>
              </a:rPr>
              <a:t>radio link types:</a:t>
            </a:r>
            <a:endParaRPr lang="en-US" i="1" dirty="0">
              <a:solidFill>
                <a:srgbClr val="CC0000"/>
              </a:solidFill>
              <a:latin typeface="Gill Sans MT" pitchFamily="34" charset="0"/>
            </a:endParaRPr>
          </a:p>
          <a:p>
            <a:pPr marL="342900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75000"/>
              <a:buFont typeface="Wingdings" pitchFamily="2" charset="2"/>
              <a:buChar char="v"/>
            </a:pPr>
            <a:r>
              <a:rPr lang="en-US" dirty="0">
                <a:solidFill>
                  <a:srgbClr val="000099"/>
                </a:solidFill>
                <a:latin typeface="Gill Sans MT" pitchFamily="34" charset="0"/>
              </a:rPr>
              <a:t>terrestrial  microwave</a:t>
            </a:r>
          </a:p>
          <a:p>
            <a:pPr marL="742950" lvl="1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itchFamily="2" charset="2"/>
              <a:buChar char="§"/>
            </a:pPr>
            <a:r>
              <a:rPr lang="en-US" sz="2000" dirty="0">
                <a:latin typeface="Gill Sans MT" pitchFamily="34" charset="0"/>
              </a:rPr>
              <a:t>e.g. up to 45 Mbps channels</a:t>
            </a:r>
          </a:p>
          <a:p>
            <a:pPr marL="342900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75000"/>
              <a:buFont typeface="Wingdings" pitchFamily="2" charset="2"/>
              <a:buChar char="v"/>
            </a:pPr>
            <a:r>
              <a:rPr lang="en-US" dirty="0">
                <a:solidFill>
                  <a:srgbClr val="000099"/>
                </a:solidFill>
                <a:latin typeface="Gill Sans MT" pitchFamily="34" charset="0"/>
              </a:rPr>
              <a:t>LAN</a:t>
            </a:r>
            <a:r>
              <a:rPr lang="en-US" dirty="0">
                <a:latin typeface="Gill Sans MT" pitchFamily="34" charset="0"/>
              </a:rPr>
              <a:t> (e.g., </a:t>
            </a:r>
            <a:r>
              <a:rPr lang="en-US" dirty="0" err="1">
                <a:latin typeface="Gill Sans MT" pitchFamily="34" charset="0"/>
              </a:rPr>
              <a:t>WiFi</a:t>
            </a:r>
            <a:r>
              <a:rPr lang="en-US" dirty="0">
                <a:latin typeface="Gill Sans MT" pitchFamily="34" charset="0"/>
              </a:rPr>
              <a:t>)</a:t>
            </a:r>
          </a:p>
          <a:p>
            <a:pPr marL="742950" lvl="1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itchFamily="2" charset="2"/>
              <a:buChar char="§"/>
            </a:pPr>
            <a:r>
              <a:rPr lang="en-US" sz="2000" dirty="0">
                <a:latin typeface="Gill Sans MT" pitchFamily="34" charset="0"/>
              </a:rPr>
              <a:t>450Mbps</a:t>
            </a:r>
          </a:p>
          <a:p>
            <a:pPr marL="342900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75000"/>
              <a:buFont typeface="Wingdings" pitchFamily="2" charset="2"/>
              <a:buChar char="v"/>
            </a:pPr>
            <a:r>
              <a:rPr lang="en-US" dirty="0">
                <a:solidFill>
                  <a:srgbClr val="000099"/>
                </a:solidFill>
                <a:latin typeface="Gill Sans MT" pitchFamily="34" charset="0"/>
              </a:rPr>
              <a:t>wide-area</a:t>
            </a:r>
            <a:r>
              <a:rPr lang="en-US" dirty="0">
                <a:latin typeface="Gill Sans MT" pitchFamily="34" charset="0"/>
              </a:rPr>
              <a:t> (e.g., cellular)</a:t>
            </a:r>
          </a:p>
          <a:p>
            <a:pPr marL="742950" lvl="1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itchFamily="2" charset="2"/>
              <a:buChar char="§"/>
            </a:pPr>
            <a:r>
              <a:rPr lang="en-US" sz="2000" dirty="0">
                <a:latin typeface="Gill Sans MT" pitchFamily="34" charset="0"/>
              </a:rPr>
              <a:t>4G cellular: ~ 30 Mbps</a:t>
            </a:r>
          </a:p>
          <a:p>
            <a:pPr marL="342900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75000"/>
              <a:buFont typeface="Wingdings" pitchFamily="2" charset="2"/>
              <a:buChar char="v"/>
            </a:pPr>
            <a:r>
              <a:rPr lang="en-US" dirty="0">
                <a:solidFill>
                  <a:srgbClr val="000099"/>
                </a:solidFill>
                <a:latin typeface="Gill Sans MT" pitchFamily="34" charset="0"/>
              </a:rPr>
              <a:t>satellite</a:t>
            </a:r>
          </a:p>
          <a:p>
            <a:pPr marL="742950" lvl="1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itchFamily="2" charset="2"/>
              <a:buChar char="§"/>
            </a:pPr>
            <a:r>
              <a:rPr lang="en-US" sz="2000" dirty="0">
                <a:latin typeface="Gill Sans MT" pitchFamily="34" charset="0"/>
              </a:rPr>
              <a:t>Kbps to Mbps channel (</a:t>
            </a:r>
            <a:r>
              <a:rPr lang="en-US" sz="2000" dirty="0" err="1">
                <a:latin typeface="Gill Sans MT" pitchFamily="34" charset="0"/>
              </a:rPr>
              <a:t>StarLink</a:t>
            </a:r>
            <a:r>
              <a:rPr lang="en-US" sz="2000" dirty="0">
                <a:latin typeface="Gill Sans MT" pitchFamily="34" charset="0"/>
              </a:rPr>
              <a:t> 100+Mbps download and 10+Mbps upload)</a:t>
            </a:r>
          </a:p>
          <a:p>
            <a:pPr marL="742950" lvl="1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itchFamily="2" charset="2"/>
              <a:buChar char="§"/>
            </a:pPr>
            <a:r>
              <a:rPr lang="en-US" sz="2000" dirty="0">
                <a:latin typeface="Gill Sans MT" pitchFamily="34" charset="0"/>
              </a:rPr>
              <a:t>270 to 20 msec end-end delay</a:t>
            </a:r>
          </a:p>
          <a:p>
            <a:pPr marL="742950" lvl="1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itchFamily="2" charset="2"/>
              <a:buChar char="§"/>
            </a:pPr>
            <a:r>
              <a:rPr lang="en-US" sz="2000" dirty="0">
                <a:latin typeface="Gill Sans MT" pitchFamily="34" charset="0"/>
              </a:rPr>
              <a:t>geosynchronous versus low altitude</a:t>
            </a:r>
          </a:p>
        </p:txBody>
      </p:sp>
      <p:sp>
        <p:nvSpPr>
          <p:cNvPr id="31751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r>
              <a:rPr lang="en-US"/>
              <a:t>1-</a:t>
            </a:r>
            <a:fld id="{19C311B3-5AC4-4DAE-8A15-4B3211A1050C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31752" name="Picture 9" descr="http://www.abc.net.au/reception/images/selfhelp/terr_feed.gi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627688" y="0"/>
            <a:ext cx="3325812" cy="2238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753" name="Picture 11" descr="http://upload.wikimedia.org/wikipedia/commons/thumb/3/3f/Microwave_tower_silhouette.jpg/200px-Microwave_tower_silhouette.jpg">
            <a:hlinkClick r:id="rId5"/>
          </p:cNvPr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014788" y="0"/>
            <a:ext cx="1643062" cy="2216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Footer Placeholder 6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>
                <a:ea typeface="ＭＳ Ｐゴシック" pitchFamily="34" charset="-128"/>
              </a:rPr>
              <a:t>Introduction</a:t>
            </a:r>
          </a:p>
        </p:txBody>
      </p:sp>
      <p:pic>
        <p:nvPicPr>
          <p:cNvPr id="32771" name="Picture 2" descr="underline_base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9450" y="1028700"/>
            <a:ext cx="4570413" cy="173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77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pitchFamily="34" charset="-128"/>
              </a:rPr>
              <a:t>Chapter 1: roadmap</a:t>
            </a:r>
          </a:p>
        </p:txBody>
      </p:sp>
      <p:sp>
        <p:nvSpPr>
          <p:cNvPr id="3277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730250" y="1406525"/>
            <a:ext cx="8207375" cy="4648200"/>
          </a:xfrm>
        </p:spPr>
        <p:txBody>
          <a:bodyPr/>
          <a:lstStyle/>
          <a:p>
            <a:pPr lvl="1" eaLnBrk="1" hangingPunct="1">
              <a:lnSpc>
                <a:spcPct val="105000"/>
              </a:lnSpc>
              <a:spcBef>
                <a:spcPct val="5000"/>
              </a:spcBef>
              <a:buFont typeface="Wingdings" pitchFamily="2" charset="2"/>
              <a:buNone/>
            </a:pPr>
            <a:r>
              <a:rPr lang="en-US" sz="2800">
                <a:solidFill>
                  <a:srgbClr val="000099"/>
                </a:solidFill>
              </a:rPr>
              <a:t>1.1 what </a:t>
            </a:r>
            <a:r>
              <a:rPr lang="en-US" sz="2800" i="1">
                <a:solidFill>
                  <a:srgbClr val="000099"/>
                </a:solidFill>
              </a:rPr>
              <a:t>is</a:t>
            </a:r>
            <a:r>
              <a:rPr lang="en-US" sz="2800">
                <a:solidFill>
                  <a:srgbClr val="000099"/>
                </a:solidFill>
              </a:rPr>
              <a:t> the Internet?</a:t>
            </a:r>
          </a:p>
          <a:p>
            <a:pPr lvl="1" eaLnBrk="1" hangingPunct="1">
              <a:lnSpc>
                <a:spcPct val="105000"/>
              </a:lnSpc>
              <a:spcBef>
                <a:spcPct val="5000"/>
              </a:spcBef>
              <a:buFont typeface="Wingdings" pitchFamily="2" charset="2"/>
              <a:buNone/>
            </a:pPr>
            <a:r>
              <a:rPr lang="en-US" sz="2800">
                <a:solidFill>
                  <a:srgbClr val="000099"/>
                </a:solidFill>
              </a:rPr>
              <a:t>1.2</a:t>
            </a:r>
            <a:r>
              <a:rPr lang="en-US" sz="2800"/>
              <a:t> network edge</a:t>
            </a:r>
          </a:p>
          <a:p>
            <a:pPr lvl="2" eaLnBrk="1" hangingPunct="1">
              <a:lnSpc>
                <a:spcPct val="105000"/>
              </a:lnSpc>
              <a:spcBef>
                <a:spcPct val="5000"/>
              </a:spcBef>
              <a:buClr>
                <a:srgbClr val="000099"/>
              </a:buClr>
              <a:buFont typeface="Wingdings" pitchFamily="2" charset="2"/>
              <a:buChar char="§"/>
            </a:pPr>
            <a:r>
              <a:rPr lang="en-US" sz="2800">
                <a:latin typeface="Gill Sans MT" pitchFamily="34" charset="0"/>
              </a:rPr>
              <a:t> </a:t>
            </a:r>
            <a:r>
              <a:rPr lang="en-US" sz="2400">
                <a:latin typeface="Gill Sans MT" pitchFamily="34" charset="0"/>
              </a:rPr>
              <a:t>end systems, access networks, links</a:t>
            </a:r>
          </a:p>
          <a:p>
            <a:pPr lvl="1" eaLnBrk="1" hangingPunct="1">
              <a:lnSpc>
                <a:spcPct val="105000"/>
              </a:lnSpc>
              <a:spcBef>
                <a:spcPct val="5000"/>
              </a:spcBef>
              <a:buFont typeface="Wingdings" pitchFamily="2" charset="2"/>
              <a:buNone/>
            </a:pPr>
            <a:r>
              <a:rPr lang="en-US" sz="2800">
                <a:solidFill>
                  <a:srgbClr val="CC0000"/>
                </a:solidFill>
              </a:rPr>
              <a:t>1.3 network core</a:t>
            </a:r>
          </a:p>
          <a:p>
            <a:pPr lvl="2" eaLnBrk="1" hangingPunct="1">
              <a:lnSpc>
                <a:spcPct val="105000"/>
              </a:lnSpc>
              <a:spcBef>
                <a:spcPct val="5000"/>
              </a:spcBef>
              <a:buClr>
                <a:srgbClr val="000099"/>
              </a:buClr>
              <a:buFont typeface="Wingdings" pitchFamily="2" charset="2"/>
              <a:buChar char="§"/>
            </a:pPr>
            <a:r>
              <a:rPr lang="en-US" sz="2400">
                <a:solidFill>
                  <a:srgbClr val="CC0000"/>
                </a:solidFill>
                <a:latin typeface="Gill Sans MT" pitchFamily="34" charset="0"/>
              </a:rPr>
              <a:t>packet switching,  circuit switching, network structure</a:t>
            </a:r>
          </a:p>
          <a:p>
            <a:pPr lvl="1" eaLnBrk="1" hangingPunct="1">
              <a:lnSpc>
                <a:spcPct val="105000"/>
              </a:lnSpc>
              <a:spcBef>
                <a:spcPct val="5000"/>
              </a:spcBef>
              <a:buFont typeface="Wingdings" pitchFamily="2" charset="2"/>
              <a:buNone/>
            </a:pPr>
            <a:r>
              <a:rPr lang="en-US" sz="2800">
                <a:solidFill>
                  <a:srgbClr val="000099"/>
                </a:solidFill>
              </a:rPr>
              <a:t>1.4 </a:t>
            </a:r>
            <a:r>
              <a:rPr lang="en-US" sz="2800"/>
              <a:t>delay, loss, throughput in networks</a:t>
            </a:r>
          </a:p>
          <a:p>
            <a:pPr lvl="1" eaLnBrk="1" hangingPunct="1">
              <a:lnSpc>
                <a:spcPct val="105000"/>
              </a:lnSpc>
              <a:spcBef>
                <a:spcPct val="5000"/>
              </a:spcBef>
              <a:buFont typeface="Wingdings" pitchFamily="2" charset="2"/>
              <a:buNone/>
            </a:pPr>
            <a:r>
              <a:rPr lang="en-US" sz="2800">
                <a:solidFill>
                  <a:srgbClr val="000099"/>
                </a:solidFill>
              </a:rPr>
              <a:t>1.5</a:t>
            </a:r>
            <a:r>
              <a:rPr lang="en-US" sz="2800"/>
              <a:t> protocol layers, service models</a:t>
            </a:r>
          </a:p>
          <a:p>
            <a:pPr lvl="1" eaLnBrk="1" hangingPunct="1">
              <a:lnSpc>
                <a:spcPct val="105000"/>
              </a:lnSpc>
              <a:spcBef>
                <a:spcPct val="5000"/>
              </a:spcBef>
              <a:buFont typeface="Wingdings" pitchFamily="2" charset="2"/>
              <a:buNone/>
            </a:pPr>
            <a:r>
              <a:rPr lang="en-US" sz="2800">
                <a:solidFill>
                  <a:srgbClr val="000099"/>
                </a:solidFill>
              </a:rPr>
              <a:t>1.6</a:t>
            </a:r>
            <a:r>
              <a:rPr lang="en-US" sz="2800"/>
              <a:t> networks under attack: security</a:t>
            </a:r>
          </a:p>
          <a:p>
            <a:pPr lvl="1" eaLnBrk="1" hangingPunct="1">
              <a:lnSpc>
                <a:spcPct val="105000"/>
              </a:lnSpc>
              <a:spcBef>
                <a:spcPct val="5000"/>
              </a:spcBef>
              <a:buFont typeface="Wingdings" pitchFamily="2" charset="2"/>
              <a:buNone/>
            </a:pPr>
            <a:r>
              <a:rPr lang="en-US" sz="2800">
                <a:solidFill>
                  <a:srgbClr val="000099"/>
                </a:solidFill>
              </a:rPr>
              <a:t>1.7</a:t>
            </a:r>
            <a:r>
              <a:rPr lang="en-US" sz="2800"/>
              <a:t> history</a:t>
            </a:r>
          </a:p>
          <a:p>
            <a:pPr eaLnBrk="1" hangingPunct="1"/>
            <a:endParaRPr lang="en-US">
              <a:ea typeface="ＭＳ Ｐゴシック" pitchFamily="34" charset="-128"/>
            </a:endParaRPr>
          </a:p>
        </p:txBody>
      </p:sp>
      <p:sp>
        <p:nvSpPr>
          <p:cNvPr id="32774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r>
              <a:rPr lang="en-US"/>
              <a:t>1-</a:t>
            </a:r>
            <a:fld id="{A02186ED-1CC9-41AE-A4AF-ABECF9DD3701}" type="slidenum">
              <a:rPr lang="en-US" smtClean="0"/>
              <a:pPr/>
              <a:t>25</a:t>
            </a:fld>
            <a:endParaRPr 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Footer Placeholder 2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>
                <a:ea typeface="ＭＳ Ｐゴシック" pitchFamily="34" charset="-128"/>
              </a:rPr>
              <a:t>Introduction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533400" y="1611313"/>
            <a:ext cx="4271963" cy="4648200"/>
          </a:xfrm>
        </p:spPr>
        <p:txBody>
          <a:bodyPr/>
          <a:lstStyle/>
          <a:p>
            <a:pPr eaLnBrk="1" hangingPunct="1"/>
            <a:r>
              <a:rPr lang="en-US">
                <a:ea typeface="ＭＳ Ｐゴシック" pitchFamily="34" charset="-128"/>
              </a:rPr>
              <a:t>mesh of interconnected routers</a:t>
            </a:r>
          </a:p>
          <a:p>
            <a:pPr eaLnBrk="1" hangingPunct="1"/>
            <a:r>
              <a:rPr lang="en-US">
                <a:solidFill>
                  <a:srgbClr val="CC0000"/>
                </a:solidFill>
                <a:ea typeface="ＭＳ Ｐゴシック" pitchFamily="34" charset="-128"/>
              </a:rPr>
              <a:t>packet-switching: hosts break application-layer messages into </a:t>
            </a:r>
            <a:r>
              <a:rPr lang="en-US" i="1">
                <a:solidFill>
                  <a:srgbClr val="CC0000"/>
                </a:solidFill>
                <a:ea typeface="ＭＳ Ｐゴシック" pitchFamily="34" charset="-128"/>
              </a:rPr>
              <a:t>packets</a:t>
            </a:r>
          </a:p>
          <a:p>
            <a:pPr lvl="1" eaLnBrk="1" hangingPunct="1"/>
            <a:r>
              <a:rPr lang="en-US"/>
              <a:t>forward packets</a:t>
            </a:r>
            <a:r>
              <a:rPr lang="en-US" i="1"/>
              <a:t> </a:t>
            </a:r>
            <a:r>
              <a:rPr lang="en-US"/>
              <a:t>from one router to the next, across links on path from source to destination</a:t>
            </a:r>
          </a:p>
          <a:p>
            <a:pPr lvl="1" eaLnBrk="1" hangingPunct="1"/>
            <a:r>
              <a:rPr lang="en-US"/>
              <a:t>each packet transmitted at full link capacity</a:t>
            </a:r>
          </a:p>
        </p:txBody>
      </p:sp>
      <p:sp>
        <p:nvSpPr>
          <p:cNvPr id="33796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pitchFamily="34" charset="-128"/>
              </a:rPr>
              <a:t>The network core</a:t>
            </a:r>
          </a:p>
        </p:txBody>
      </p:sp>
      <p:sp>
        <p:nvSpPr>
          <p:cNvPr id="33797" name="Freeform 637"/>
          <p:cNvSpPr>
            <a:spLocks/>
          </p:cNvSpPr>
          <p:nvPr/>
        </p:nvSpPr>
        <p:spPr bwMode="auto">
          <a:xfrm>
            <a:off x="5202238" y="1712913"/>
            <a:ext cx="1736725" cy="1071562"/>
          </a:xfrm>
          <a:custGeom>
            <a:avLst/>
            <a:gdLst>
              <a:gd name="T0" fmla="*/ 2147483647 w 1036"/>
              <a:gd name="T1" fmla="*/ 2147483647 h 675"/>
              <a:gd name="T2" fmla="*/ 2147483647 w 1036"/>
              <a:gd name="T3" fmla="*/ 2147483647 h 675"/>
              <a:gd name="T4" fmla="*/ 2147483647 w 1036"/>
              <a:gd name="T5" fmla="*/ 2147483647 h 675"/>
              <a:gd name="T6" fmla="*/ 2147483647 w 1036"/>
              <a:gd name="T7" fmla="*/ 2147483647 h 675"/>
              <a:gd name="T8" fmla="*/ 2147483647 w 1036"/>
              <a:gd name="T9" fmla="*/ 2147483647 h 675"/>
              <a:gd name="T10" fmla="*/ 2147483647 w 1036"/>
              <a:gd name="T11" fmla="*/ 2147483647 h 675"/>
              <a:gd name="T12" fmla="*/ 2147483647 w 1036"/>
              <a:gd name="T13" fmla="*/ 2147483647 h 675"/>
              <a:gd name="T14" fmla="*/ 2147483647 w 1036"/>
              <a:gd name="T15" fmla="*/ 2147483647 h 675"/>
              <a:gd name="T16" fmla="*/ 2147483647 w 1036"/>
              <a:gd name="T17" fmla="*/ 2147483647 h 675"/>
              <a:gd name="T18" fmla="*/ 2147483647 w 1036"/>
              <a:gd name="T19" fmla="*/ 2147483647 h 675"/>
              <a:gd name="T20" fmla="*/ 2147483647 w 1036"/>
              <a:gd name="T21" fmla="*/ 2147483647 h 675"/>
              <a:gd name="T22" fmla="*/ 2147483647 w 1036"/>
              <a:gd name="T23" fmla="*/ 2147483647 h 675"/>
              <a:gd name="T24" fmla="*/ 2147483647 w 1036"/>
              <a:gd name="T25" fmla="*/ 2147483647 h 675"/>
              <a:gd name="T26" fmla="*/ 2147483647 w 1036"/>
              <a:gd name="T27" fmla="*/ 2147483647 h 675"/>
              <a:gd name="T28" fmla="*/ 2147483647 w 1036"/>
              <a:gd name="T29" fmla="*/ 2147483647 h 675"/>
              <a:gd name="T30" fmla="*/ 2147483647 w 1036"/>
              <a:gd name="T31" fmla="*/ 2147483647 h 675"/>
              <a:gd name="T32" fmla="*/ 2147483647 w 1036"/>
              <a:gd name="T33" fmla="*/ 2147483647 h 675"/>
              <a:gd name="T34" fmla="*/ 2147483647 w 1036"/>
              <a:gd name="T35" fmla="*/ 2147483647 h 675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w 1036"/>
              <a:gd name="T55" fmla="*/ 0 h 675"/>
              <a:gd name="T56" fmla="*/ 1036 w 1036"/>
              <a:gd name="T57" fmla="*/ 675 h 675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T54" t="T55" r="T56" b="T57"/>
            <a:pathLst>
              <a:path w="1036" h="675">
                <a:moveTo>
                  <a:pt x="648" y="11"/>
                </a:moveTo>
                <a:cubicBezTo>
                  <a:pt x="584" y="19"/>
                  <a:pt x="464" y="33"/>
                  <a:pt x="390" y="53"/>
                </a:cubicBezTo>
                <a:cubicBezTo>
                  <a:pt x="316" y="73"/>
                  <a:pt x="246" y="100"/>
                  <a:pt x="206" y="129"/>
                </a:cubicBezTo>
                <a:cubicBezTo>
                  <a:pt x="166" y="158"/>
                  <a:pt x="183" y="201"/>
                  <a:pt x="152" y="229"/>
                </a:cubicBezTo>
                <a:cubicBezTo>
                  <a:pt x="121" y="257"/>
                  <a:pt x="44" y="259"/>
                  <a:pt x="22" y="297"/>
                </a:cubicBezTo>
                <a:cubicBezTo>
                  <a:pt x="0" y="335"/>
                  <a:pt x="0" y="427"/>
                  <a:pt x="18" y="459"/>
                </a:cubicBezTo>
                <a:cubicBezTo>
                  <a:pt x="36" y="491"/>
                  <a:pt x="59" y="484"/>
                  <a:pt x="132" y="489"/>
                </a:cubicBezTo>
                <a:cubicBezTo>
                  <a:pt x="205" y="494"/>
                  <a:pt x="380" y="478"/>
                  <a:pt x="458" y="489"/>
                </a:cubicBezTo>
                <a:cubicBezTo>
                  <a:pt x="536" y="500"/>
                  <a:pt x="549" y="527"/>
                  <a:pt x="598" y="555"/>
                </a:cubicBezTo>
                <a:cubicBezTo>
                  <a:pt x="647" y="583"/>
                  <a:pt x="707" y="639"/>
                  <a:pt x="752" y="657"/>
                </a:cubicBezTo>
                <a:cubicBezTo>
                  <a:pt x="797" y="675"/>
                  <a:pt x="837" y="670"/>
                  <a:pt x="870" y="661"/>
                </a:cubicBezTo>
                <a:cubicBezTo>
                  <a:pt x="903" y="652"/>
                  <a:pt x="932" y="639"/>
                  <a:pt x="952" y="603"/>
                </a:cubicBezTo>
                <a:cubicBezTo>
                  <a:pt x="972" y="567"/>
                  <a:pt x="981" y="497"/>
                  <a:pt x="992" y="445"/>
                </a:cubicBezTo>
                <a:cubicBezTo>
                  <a:pt x="1003" y="393"/>
                  <a:pt x="1013" y="347"/>
                  <a:pt x="1018" y="291"/>
                </a:cubicBezTo>
                <a:cubicBezTo>
                  <a:pt x="1023" y="235"/>
                  <a:pt x="1036" y="153"/>
                  <a:pt x="1022" y="107"/>
                </a:cubicBezTo>
                <a:cubicBezTo>
                  <a:pt x="1008" y="61"/>
                  <a:pt x="975" y="34"/>
                  <a:pt x="934" y="17"/>
                </a:cubicBezTo>
                <a:cubicBezTo>
                  <a:pt x="893" y="0"/>
                  <a:pt x="824" y="4"/>
                  <a:pt x="776" y="3"/>
                </a:cubicBezTo>
                <a:cubicBezTo>
                  <a:pt x="728" y="2"/>
                  <a:pt x="712" y="3"/>
                  <a:pt x="648" y="11"/>
                </a:cubicBezTo>
                <a:close/>
              </a:path>
            </a:pathLst>
          </a:custGeom>
          <a:solidFill>
            <a:srgbClr val="DDDDDD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grpSp>
        <p:nvGrpSpPr>
          <p:cNvPr id="33798" name="Group 638"/>
          <p:cNvGrpSpPr>
            <a:grpSpLocks/>
          </p:cNvGrpSpPr>
          <p:nvPr/>
        </p:nvGrpSpPr>
        <p:grpSpPr bwMode="auto">
          <a:xfrm>
            <a:off x="5370513" y="3048000"/>
            <a:ext cx="1458912" cy="933450"/>
            <a:chOff x="2889" y="1631"/>
            <a:chExt cx="980" cy="743"/>
          </a:xfrm>
        </p:grpSpPr>
        <p:sp>
          <p:nvSpPr>
            <p:cNvPr id="34298" name="Rectangle 639"/>
            <p:cNvSpPr>
              <a:spLocks noChangeArrowheads="1"/>
            </p:cNvSpPr>
            <p:nvPr/>
          </p:nvSpPr>
          <p:spPr bwMode="auto">
            <a:xfrm>
              <a:off x="3046" y="1841"/>
              <a:ext cx="663" cy="533"/>
            </a:xfrm>
            <a:prstGeom prst="rect">
              <a:avLst/>
            </a:prstGeom>
            <a:solidFill>
              <a:srgbClr val="DDDDDD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299" name="AutoShape 640"/>
            <p:cNvSpPr>
              <a:spLocks noChangeArrowheads="1"/>
            </p:cNvSpPr>
            <p:nvPr/>
          </p:nvSpPr>
          <p:spPr bwMode="auto">
            <a:xfrm>
              <a:off x="2889" y="1631"/>
              <a:ext cx="980" cy="253"/>
            </a:xfrm>
            <a:prstGeom prst="triangle">
              <a:avLst>
                <a:gd name="adj" fmla="val 50000"/>
              </a:avLst>
            </a:prstGeom>
            <a:solidFill>
              <a:srgbClr val="DDDDDD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>
                <a:solidFill>
                  <a:srgbClr val="00CCFF"/>
                </a:solidFill>
              </a:endParaRPr>
            </a:p>
          </p:txBody>
        </p:sp>
      </p:grpSp>
      <p:sp>
        <p:nvSpPr>
          <p:cNvPr id="33799" name="Freeform 641"/>
          <p:cNvSpPr>
            <a:spLocks/>
          </p:cNvSpPr>
          <p:nvPr/>
        </p:nvSpPr>
        <p:spPr bwMode="auto">
          <a:xfrm>
            <a:off x="5364163" y="4425950"/>
            <a:ext cx="3225800" cy="1665288"/>
          </a:xfrm>
          <a:custGeom>
            <a:avLst/>
            <a:gdLst>
              <a:gd name="T0" fmla="*/ 2147483647 w 2032"/>
              <a:gd name="T1" fmla="*/ 2147483647 h 1049"/>
              <a:gd name="T2" fmla="*/ 2147483647 w 2032"/>
              <a:gd name="T3" fmla="*/ 2147483647 h 1049"/>
              <a:gd name="T4" fmla="*/ 2147483647 w 2032"/>
              <a:gd name="T5" fmla="*/ 2147483647 h 1049"/>
              <a:gd name="T6" fmla="*/ 2147483647 w 2032"/>
              <a:gd name="T7" fmla="*/ 2147483647 h 1049"/>
              <a:gd name="T8" fmla="*/ 2147483647 w 2032"/>
              <a:gd name="T9" fmla="*/ 2147483647 h 1049"/>
              <a:gd name="T10" fmla="*/ 2147483647 w 2032"/>
              <a:gd name="T11" fmla="*/ 2147483647 h 1049"/>
              <a:gd name="T12" fmla="*/ 2147483647 w 2032"/>
              <a:gd name="T13" fmla="*/ 2147483647 h 1049"/>
              <a:gd name="T14" fmla="*/ 2147483647 w 2032"/>
              <a:gd name="T15" fmla="*/ 2147483647 h 1049"/>
              <a:gd name="T16" fmla="*/ 2147483647 w 2032"/>
              <a:gd name="T17" fmla="*/ 2147483647 h 1049"/>
              <a:gd name="T18" fmla="*/ 2147483647 w 2032"/>
              <a:gd name="T19" fmla="*/ 2147483647 h 1049"/>
              <a:gd name="T20" fmla="*/ 2147483647 w 2032"/>
              <a:gd name="T21" fmla="*/ 2147483647 h 1049"/>
              <a:gd name="T22" fmla="*/ 2147483647 w 2032"/>
              <a:gd name="T23" fmla="*/ 2147483647 h 1049"/>
              <a:gd name="T24" fmla="*/ 2147483647 w 2032"/>
              <a:gd name="T25" fmla="*/ 2147483647 h 1049"/>
              <a:gd name="T26" fmla="*/ 2147483647 w 2032"/>
              <a:gd name="T27" fmla="*/ 2147483647 h 1049"/>
              <a:gd name="T28" fmla="*/ 2147483647 w 2032"/>
              <a:gd name="T29" fmla="*/ 2147483647 h 1049"/>
              <a:gd name="T30" fmla="*/ 2147483647 w 2032"/>
              <a:gd name="T31" fmla="*/ 2147483647 h 1049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2032"/>
              <a:gd name="T49" fmla="*/ 0 h 1049"/>
              <a:gd name="T50" fmla="*/ 2032 w 2032"/>
              <a:gd name="T51" fmla="*/ 1049 h 1049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2032" h="1049">
                <a:moveTo>
                  <a:pt x="1044" y="26"/>
                </a:moveTo>
                <a:cubicBezTo>
                  <a:pt x="959" y="45"/>
                  <a:pt x="924" y="118"/>
                  <a:pt x="847" y="125"/>
                </a:cubicBezTo>
                <a:cubicBezTo>
                  <a:pt x="770" y="132"/>
                  <a:pt x="697" y="61"/>
                  <a:pt x="580" y="68"/>
                </a:cubicBezTo>
                <a:cubicBezTo>
                  <a:pt x="463" y="75"/>
                  <a:pt x="232" y="119"/>
                  <a:pt x="143" y="170"/>
                </a:cubicBezTo>
                <a:cubicBezTo>
                  <a:pt x="54" y="221"/>
                  <a:pt x="65" y="289"/>
                  <a:pt x="48" y="374"/>
                </a:cubicBezTo>
                <a:cubicBezTo>
                  <a:pt x="31" y="459"/>
                  <a:pt x="0" y="618"/>
                  <a:pt x="41" y="680"/>
                </a:cubicBezTo>
                <a:cubicBezTo>
                  <a:pt x="82" y="742"/>
                  <a:pt x="191" y="709"/>
                  <a:pt x="294" y="744"/>
                </a:cubicBezTo>
                <a:cubicBezTo>
                  <a:pt x="397" y="779"/>
                  <a:pt x="527" y="849"/>
                  <a:pt x="660" y="893"/>
                </a:cubicBezTo>
                <a:cubicBezTo>
                  <a:pt x="793" y="938"/>
                  <a:pt x="944" y="991"/>
                  <a:pt x="1088" y="1014"/>
                </a:cubicBezTo>
                <a:cubicBezTo>
                  <a:pt x="1232" y="1036"/>
                  <a:pt x="1401" y="1049"/>
                  <a:pt x="1525" y="1031"/>
                </a:cubicBezTo>
                <a:cubicBezTo>
                  <a:pt x="1649" y="1012"/>
                  <a:pt x="1749" y="960"/>
                  <a:pt x="1831" y="907"/>
                </a:cubicBezTo>
                <a:cubicBezTo>
                  <a:pt x="1913" y="855"/>
                  <a:pt x="1998" y="824"/>
                  <a:pt x="2015" y="714"/>
                </a:cubicBezTo>
                <a:cubicBezTo>
                  <a:pt x="2032" y="604"/>
                  <a:pt x="1990" y="350"/>
                  <a:pt x="1931" y="251"/>
                </a:cubicBezTo>
                <a:cubicBezTo>
                  <a:pt x="1872" y="151"/>
                  <a:pt x="1754" y="153"/>
                  <a:pt x="1658" y="114"/>
                </a:cubicBezTo>
                <a:cubicBezTo>
                  <a:pt x="1562" y="76"/>
                  <a:pt x="1457" y="30"/>
                  <a:pt x="1355" y="15"/>
                </a:cubicBezTo>
                <a:cubicBezTo>
                  <a:pt x="1253" y="0"/>
                  <a:pt x="1129" y="8"/>
                  <a:pt x="1044" y="26"/>
                </a:cubicBezTo>
                <a:close/>
              </a:path>
            </a:pathLst>
          </a:custGeom>
          <a:solidFill>
            <a:srgbClr val="DDDDDD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800" name="Line 642"/>
          <p:cNvSpPr>
            <a:spLocks noChangeShapeType="1"/>
          </p:cNvSpPr>
          <p:nvPr/>
        </p:nvSpPr>
        <p:spPr bwMode="auto">
          <a:xfrm rot="-5400000">
            <a:off x="7845425" y="5162551"/>
            <a:ext cx="523875" cy="13970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3801" name="Line 643"/>
          <p:cNvSpPr>
            <a:spLocks noChangeShapeType="1"/>
          </p:cNvSpPr>
          <p:nvPr/>
        </p:nvSpPr>
        <p:spPr bwMode="auto">
          <a:xfrm rot="5400000" flipV="1">
            <a:off x="7991475" y="5443538"/>
            <a:ext cx="3175" cy="85725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3802" name="Line 644"/>
          <p:cNvSpPr>
            <a:spLocks noChangeShapeType="1"/>
          </p:cNvSpPr>
          <p:nvPr/>
        </p:nvSpPr>
        <p:spPr bwMode="auto">
          <a:xfrm rot="-5400000">
            <a:off x="8177213" y="5119688"/>
            <a:ext cx="0" cy="11430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3803" name="Line 646"/>
          <p:cNvSpPr>
            <a:spLocks noChangeShapeType="1"/>
          </p:cNvSpPr>
          <p:nvPr/>
        </p:nvSpPr>
        <p:spPr bwMode="auto">
          <a:xfrm>
            <a:off x="6100763" y="4776788"/>
            <a:ext cx="212725" cy="98425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804" name="Line 647"/>
          <p:cNvSpPr>
            <a:spLocks noChangeShapeType="1"/>
          </p:cNvSpPr>
          <p:nvPr/>
        </p:nvSpPr>
        <p:spPr bwMode="auto">
          <a:xfrm flipV="1">
            <a:off x="5842000" y="5040313"/>
            <a:ext cx="390525" cy="73025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805" name="Line 650"/>
          <p:cNvSpPr>
            <a:spLocks noChangeShapeType="1"/>
          </p:cNvSpPr>
          <p:nvPr/>
        </p:nvSpPr>
        <p:spPr bwMode="auto">
          <a:xfrm flipH="1">
            <a:off x="6267450" y="5087938"/>
            <a:ext cx="103188" cy="18415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806" name="Line 651"/>
          <p:cNvSpPr>
            <a:spLocks noChangeShapeType="1"/>
          </p:cNvSpPr>
          <p:nvPr/>
        </p:nvSpPr>
        <p:spPr bwMode="auto">
          <a:xfrm flipH="1" flipV="1">
            <a:off x="6548438" y="5100638"/>
            <a:ext cx="114300" cy="173037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807" name="Line 652"/>
          <p:cNvSpPr>
            <a:spLocks noChangeShapeType="1"/>
          </p:cNvSpPr>
          <p:nvPr/>
        </p:nvSpPr>
        <p:spPr bwMode="auto">
          <a:xfrm>
            <a:off x="6743700" y="5056188"/>
            <a:ext cx="503238" cy="269875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808" name="Line 654"/>
          <p:cNvSpPr>
            <a:spLocks noChangeShapeType="1"/>
          </p:cNvSpPr>
          <p:nvPr/>
        </p:nvSpPr>
        <p:spPr bwMode="auto">
          <a:xfrm>
            <a:off x="6046788" y="3582988"/>
            <a:ext cx="234950" cy="74612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809" name="Line 655"/>
          <p:cNvSpPr>
            <a:spLocks noChangeShapeType="1"/>
          </p:cNvSpPr>
          <p:nvPr/>
        </p:nvSpPr>
        <p:spPr bwMode="auto">
          <a:xfrm flipV="1">
            <a:off x="5891213" y="3736975"/>
            <a:ext cx="168275" cy="3175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grpSp>
        <p:nvGrpSpPr>
          <p:cNvPr id="33810" name="Group 656"/>
          <p:cNvGrpSpPr>
            <a:grpSpLocks/>
          </p:cNvGrpSpPr>
          <p:nvPr/>
        </p:nvGrpSpPr>
        <p:grpSpPr bwMode="auto">
          <a:xfrm>
            <a:off x="5611813" y="3503613"/>
            <a:ext cx="506412" cy="352425"/>
            <a:chOff x="2967" y="478"/>
            <a:chExt cx="788" cy="625"/>
          </a:xfrm>
        </p:grpSpPr>
        <p:pic>
          <p:nvPicPr>
            <p:cNvPr id="34296" name="Picture 657" descr="access_point_stylized_small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012" y="559"/>
              <a:ext cx="576" cy="5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4297" name="Picture 658" descr="antenna_radiation_stylized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967" y="478"/>
              <a:ext cx="788" cy="1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33811" name="Freeform 659"/>
          <p:cNvSpPr>
            <a:spLocks/>
          </p:cNvSpPr>
          <p:nvPr/>
        </p:nvSpPr>
        <p:spPr bwMode="auto">
          <a:xfrm>
            <a:off x="7015163" y="3530600"/>
            <a:ext cx="1314450" cy="674688"/>
          </a:xfrm>
          <a:custGeom>
            <a:avLst/>
            <a:gdLst>
              <a:gd name="T0" fmla="*/ 2147483647 w 828"/>
              <a:gd name="T1" fmla="*/ 2147483647 h 425"/>
              <a:gd name="T2" fmla="*/ 2147483647 w 828"/>
              <a:gd name="T3" fmla="*/ 2147483647 h 425"/>
              <a:gd name="T4" fmla="*/ 2147483647 w 828"/>
              <a:gd name="T5" fmla="*/ 2147483647 h 425"/>
              <a:gd name="T6" fmla="*/ 2147483647 w 828"/>
              <a:gd name="T7" fmla="*/ 2147483647 h 425"/>
              <a:gd name="T8" fmla="*/ 2147483647 w 828"/>
              <a:gd name="T9" fmla="*/ 2147483647 h 425"/>
              <a:gd name="T10" fmla="*/ 2147483647 w 828"/>
              <a:gd name="T11" fmla="*/ 2147483647 h 425"/>
              <a:gd name="T12" fmla="*/ 2147483647 w 828"/>
              <a:gd name="T13" fmla="*/ 2147483647 h 425"/>
              <a:gd name="T14" fmla="*/ 2147483647 w 828"/>
              <a:gd name="T15" fmla="*/ 2147483647 h 425"/>
              <a:gd name="T16" fmla="*/ 2147483647 w 828"/>
              <a:gd name="T17" fmla="*/ 2147483647 h 425"/>
              <a:gd name="T18" fmla="*/ 2147483647 w 828"/>
              <a:gd name="T19" fmla="*/ 2147483647 h 425"/>
              <a:gd name="T20" fmla="*/ 2147483647 w 828"/>
              <a:gd name="T21" fmla="*/ 2147483647 h 425"/>
              <a:gd name="T22" fmla="*/ 2147483647 w 828"/>
              <a:gd name="T23" fmla="*/ 2147483647 h 425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828"/>
              <a:gd name="T37" fmla="*/ 0 h 425"/>
              <a:gd name="T38" fmla="*/ 828 w 828"/>
              <a:gd name="T39" fmla="*/ 425 h 425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828" h="425">
                <a:moveTo>
                  <a:pt x="382" y="30"/>
                </a:moveTo>
                <a:cubicBezTo>
                  <a:pt x="350" y="29"/>
                  <a:pt x="413" y="30"/>
                  <a:pt x="370" y="30"/>
                </a:cubicBezTo>
                <a:cubicBezTo>
                  <a:pt x="327" y="30"/>
                  <a:pt x="187" y="16"/>
                  <a:pt x="126" y="32"/>
                </a:cubicBezTo>
                <a:cubicBezTo>
                  <a:pt x="65" y="48"/>
                  <a:pt x="12" y="86"/>
                  <a:pt x="6" y="126"/>
                </a:cubicBezTo>
                <a:cubicBezTo>
                  <a:pt x="0" y="166"/>
                  <a:pt x="44" y="231"/>
                  <a:pt x="92" y="274"/>
                </a:cubicBezTo>
                <a:cubicBezTo>
                  <a:pt x="140" y="317"/>
                  <a:pt x="217" y="360"/>
                  <a:pt x="292" y="384"/>
                </a:cubicBezTo>
                <a:cubicBezTo>
                  <a:pt x="367" y="408"/>
                  <a:pt x="472" y="425"/>
                  <a:pt x="540" y="416"/>
                </a:cubicBezTo>
                <a:cubicBezTo>
                  <a:pt x="608" y="407"/>
                  <a:pt x="659" y="371"/>
                  <a:pt x="698" y="330"/>
                </a:cubicBezTo>
                <a:cubicBezTo>
                  <a:pt x="737" y="289"/>
                  <a:pt x="760" y="221"/>
                  <a:pt x="776" y="170"/>
                </a:cubicBezTo>
                <a:cubicBezTo>
                  <a:pt x="792" y="119"/>
                  <a:pt x="828" y="44"/>
                  <a:pt x="792" y="22"/>
                </a:cubicBezTo>
                <a:cubicBezTo>
                  <a:pt x="756" y="0"/>
                  <a:pt x="630" y="37"/>
                  <a:pt x="560" y="38"/>
                </a:cubicBezTo>
                <a:cubicBezTo>
                  <a:pt x="490" y="39"/>
                  <a:pt x="414" y="31"/>
                  <a:pt x="382" y="30"/>
                </a:cubicBezTo>
                <a:close/>
              </a:path>
            </a:pathLst>
          </a:custGeom>
          <a:solidFill>
            <a:srgbClr val="00CC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812" name="Freeform 660"/>
          <p:cNvSpPr>
            <a:spLocks/>
          </p:cNvSpPr>
          <p:nvPr/>
        </p:nvSpPr>
        <p:spPr bwMode="auto">
          <a:xfrm>
            <a:off x="7011988" y="2005013"/>
            <a:ext cx="1730375" cy="1125537"/>
          </a:xfrm>
          <a:custGeom>
            <a:avLst/>
            <a:gdLst>
              <a:gd name="T0" fmla="*/ 2147483647 w 765"/>
              <a:gd name="T1" fmla="*/ 2147483647 h 459"/>
              <a:gd name="T2" fmla="*/ 2147483647 w 765"/>
              <a:gd name="T3" fmla="*/ 2147483647 h 459"/>
              <a:gd name="T4" fmla="*/ 2147483647 w 765"/>
              <a:gd name="T5" fmla="*/ 2147483647 h 459"/>
              <a:gd name="T6" fmla="*/ 2147483647 w 765"/>
              <a:gd name="T7" fmla="*/ 2147483647 h 459"/>
              <a:gd name="T8" fmla="*/ 2147483647 w 765"/>
              <a:gd name="T9" fmla="*/ 2147483647 h 459"/>
              <a:gd name="T10" fmla="*/ 2147483647 w 765"/>
              <a:gd name="T11" fmla="*/ 2147483647 h 459"/>
              <a:gd name="T12" fmla="*/ 2147483647 w 765"/>
              <a:gd name="T13" fmla="*/ 2147483647 h 459"/>
              <a:gd name="T14" fmla="*/ 2147483647 w 765"/>
              <a:gd name="T15" fmla="*/ 2147483647 h 459"/>
              <a:gd name="T16" fmla="*/ 2147483647 w 765"/>
              <a:gd name="T17" fmla="*/ 2147483647 h 459"/>
              <a:gd name="T18" fmla="*/ 2147483647 w 765"/>
              <a:gd name="T19" fmla="*/ 2147483647 h 459"/>
              <a:gd name="T20" fmla="*/ 2147483647 w 765"/>
              <a:gd name="T21" fmla="*/ 2147483647 h 459"/>
              <a:gd name="T22" fmla="*/ 2147483647 w 765"/>
              <a:gd name="T23" fmla="*/ 2147483647 h 459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765"/>
              <a:gd name="T37" fmla="*/ 0 h 459"/>
              <a:gd name="T38" fmla="*/ 765 w 765"/>
              <a:gd name="T39" fmla="*/ 459 h 459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765" h="459">
                <a:moveTo>
                  <a:pt x="424" y="10"/>
                </a:moveTo>
                <a:cubicBezTo>
                  <a:pt x="362" y="16"/>
                  <a:pt x="343" y="55"/>
                  <a:pt x="288" y="70"/>
                </a:cubicBezTo>
                <a:cubicBezTo>
                  <a:pt x="233" y="85"/>
                  <a:pt x="142" y="56"/>
                  <a:pt x="96" y="100"/>
                </a:cubicBezTo>
                <a:cubicBezTo>
                  <a:pt x="50" y="144"/>
                  <a:pt x="0" y="279"/>
                  <a:pt x="14" y="336"/>
                </a:cubicBezTo>
                <a:cubicBezTo>
                  <a:pt x="28" y="393"/>
                  <a:pt x="125" y="429"/>
                  <a:pt x="180" y="444"/>
                </a:cubicBezTo>
                <a:cubicBezTo>
                  <a:pt x="235" y="459"/>
                  <a:pt x="279" y="426"/>
                  <a:pt x="346" y="426"/>
                </a:cubicBezTo>
                <a:cubicBezTo>
                  <a:pt x="413" y="426"/>
                  <a:pt x="525" y="443"/>
                  <a:pt x="584" y="444"/>
                </a:cubicBezTo>
                <a:cubicBezTo>
                  <a:pt x="643" y="445"/>
                  <a:pt x="670" y="446"/>
                  <a:pt x="698" y="434"/>
                </a:cubicBezTo>
                <a:cubicBezTo>
                  <a:pt x="726" y="422"/>
                  <a:pt x="743" y="418"/>
                  <a:pt x="752" y="372"/>
                </a:cubicBezTo>
                <a:cubicBezTo>
                  <a:pt x="761" y="326"/>
                  <a:pt x="765" y="214"/>
                  <a:pt x="750" y="158"/>
                </a:cubicBezTo>
                <a:cubicBezTo>
                  <a:pt x="735" y="102"/>
                  <a:pt x="716" y="58"/>
                  <a:pt x="662" y="34"/>
                </a:cubicBezTo>
                <a:cubicBezTo>
                  <a:pt x="608" y="10"/>
                  <a:pt x="505" y="0"/>
                  <a:pt x="424" y="10"/>
                </a:cubicBezTo>
                <a:close/>
              </a:path>
            </a:pathLst>
          </a:custGeom>
          <a:solidFill>
            <a:srgbClr val="00CC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813" name="Line 661"/>
          <p:cNvSpPr>
            <a:spLocks noChangeShapeType="1"/>
          </p:cNvSpPr>
          <p:nvPr/>
        </p:nvSpPr>
        <p:spPr bwMode="auto">
          <a:xfrm>
            <a:off x="7396163" y="3816350"/>
            <a:ext cx="163512" cy="12065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814" name="Line 662"/>
          <p:cNvSpPr>
            <a:spLocks noChangeShapeType="1"/>
          </p:cNvSpPr>
          <p:nvPr/>
        </p:nvSpPr>
        <p:spPr bwMode="auto">
          <a:xfrm>
            <a:off x="7493000" y="3736975"/>
            <a:ext cx="279400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815" name="Line 663"/>
          <p:cNvSpPr>
            <a:spLocks noChangeShapeType="1"/>
          </p:cNvSpPr>
          <p:nvPr/>
        </p:nvSpPr>
        <p:spPr bwMode="auto">
          <a:xfrm flipV="1">
            <a:off x="7729538" y="3822700"/>
            <a:ext cx="134937" cy="104775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816" name="Line 664"/>
          <p:cNvSpPr>
            <a:spLocks noChangeShapeType="1"/>
          </p:cNvSpPr>
          <p:nvPr/>
        </p:nvSpPr>
        <p:spPr bwMode="auto">
          <a:xfrm>
            <a:off x="6723063" y="2590800"/>
            <a:ext cx="509587" cy="3175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817" name="Line 665"/>
          <p:cNvSpPr>
            <a:spLocks noChangeShapeType="1"/>
          </p:cNvSpPr>
          <p:nvPr/>
        </p:nvSpPr>
        <p:spPr bwMode="auto">
          <a:xfrm>
            <a:off x="7358063" y="4700588"/>
            <a:ext cx="390525" cy="18415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818" name="Line 666"/>
          <p:cNvSpPr>
            <a:spLocks noChangeShapeType="1"/>
          </p:cNvSpPr>
          <p:nvPr/>
        </p:nvSpPr>
        <p:spPr bwMode="auto">
          <a:xfrm flipV="1">
            <a:off x="6737350" y="4687888"/>
            <a:ext cx="322263" cy="198437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819" name="Line 667"/>
          <p:cNvSpPr>
            <a:spLocks noChangeShapeType="1"/>
          </p:cNvSpPr>
          <p:nvPr/>
        </p:nvSpPr>
        <p:spPr bwMode="auto">
          <a:xfrm flipV="1">
            <a:off x="6780213" y="4979988"/>
            <a:ext cx="971550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820" name="Line 668"/>
          <p:cNvSpPr>
            <a:spLocks noChangeShapeType="1"/>
          </p:cNvSpPr>
          <p:nvPr/>
        </p:nvSpPr>
        <p:spPr bwMode="auto">
          <a:xfrm flipV="1">
            <a:off x="7577138" y="2495550"/>
            <a:ext cx="123825" cy="87313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821" name="Line 669"/>
          <p:cNvSpPr>
            <a:spLocks noChangeShapeType="1"/>
          </p:cNvSpPr>
          <p:nvPr/>
        </p:nvSpPr>
        <p:spPr bwMode="auto">
          <a:xfrm>
            <a:off x="7405688" y="2668588"/>
            <a:ext cx="0" cy="8255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822" name="Line 670"/>
          <p:cNvSpPr>
            <a:spLocks noChangeShapeType="1"/>
          </p:cNvSpPr>
          <p:nvPr/>
        </p:nvSpPr>
        <p:spPr bwMode="auto">
          <a:xfrm flipV="1">
            <a:off x="7580313" y="2562225"/>
            <a:ext cx="263525" cy="288925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823" name="Line 671"/>
          <p:cNvSpPr>
            <a:spLocks noChangeShapeType="1"/>
          </p:cNvSpPr>
          <p:nvPr/>
        </p:nvSpPr>
        <p:spPr bwMode="auto">
          <a:xfrm>
            <a:off x="7942263" y="2563813"/>
            <a:ext cx="0" cy="19685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824" name="Line 672"/>
          <p:cNvSpPr>
            <a:spLocks noChangeShapeType="1"/>
          </p:cNvSpPr>
          <p:nvPr/>
        </p:nvSpPr>
        <p:spPr bwMode="auto">
          <a:xfrm>
            <a:off x="7596188" y="2870200"/>
            <a:ext cx="188912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825" name="Line 673"/>
          <p:cNvSpPr>
            <a:spLocks noChangeShapeType="1"/>
          </p:cNvSpPr>
          <p:nvPr/>
        </p:nvSpPr>
        <p:spPr bwMode="auto">
          <a:xfrm>
            <a:off x="8150225" y="2860675"/>
            <a:ext cx="177800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826" name="Line 674"/>
          <p:cNvSpPr>
            <a:spLocks noChangeShapeType="1"/>
          </p:cNvSpPr>
          <p:nvPr/>
        </p:nvSpPr>
        <p:spPr bwMode="auto">
          <a:xfrm flipH="1">
            <a:off x="7299325" y="2936875"/>
            <a:ext cx="98425" cy="70485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827" name="Line 675"/>
          <p:cNvSpPr>
            <a:spLocks noChangeShapeType="1"/>
          </p:cNvSpPr>
          <p:nvPr/>
        </p:nvSpPr>
        <p:spPr bwMode="auto">
          <a:xfrm flipH="1">
            <a:off x="7888288" y="2936875"/>
            <a:ext cx="111125" cy="727075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828" name="Line 676"/>
          <p:cNvSpPr>
            <a:spLocks noChangeShapeType="1"/>
          </p:cNvSpPr>
          <p:nvPr/>
        </p:nvSpPr>
        <p:spPr bwMode="auto">
          <a:xfrm flipV="1">
            <a:off x="7272338" y="4078288"/>
            <a:ext cx="227012" cy="436562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829" name="Line 677"/>
          <p:cNvSpPr>
            <a:spLocks noChangeShapeType="1"/>
          </p:cNvSpPr>
          <p:nvPr/>
        </p:nvSpPr>
        <p:spPr bwMode="auto">
          <a:xfrm>
            <a:off x="8345488" y="2859088"/>
            <a:ext cx="177800" cy="0"/>
          </a:xfrm>
          <a:prstGeom prst="line">
            <a:avLst/>
          </a:prstGeom>
          <a:noFill/>
          <a:ln w="9525">
            <a:solidFill>
              <a:srgbClr val="FF0000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grpSp>
        <p:nvGrpSpPr>
          <p:cNvPr id="33830" name="Group 678"/>
          <p:cNvGrpSpPr>
            <a:grpSpLocks/>
          </p:cNvGrpSpPr>
          <p:nvPr/>
        </p:nvGrpSpPr>
        <p:grpSpPr bwMode="auto">
          <a:xfrm>
            <a:off x="6053138" y="1846263"/>
            <a:ext cx="468312" cy="620712"/>
            <a:chOff x="1653" y="3023"/>
            <a:chExt cx="622" cy="911"/>
          </a:xfrm>
        </p:grpSpPr>
        <p:sp>
          <p:nvSpPr>
            <p:cNvPr id="34279" name="Line 270"/>
            <p:cNvSpPr>
              <a:spLocks noChangeShapeType="1"/>
            </p:cNvSpPr>
            <p:nvPr/>
          </p:nvSpPr>
          <p:spPr bwMode="auto">
            <a:xfrm flipH="1">
              <a:off x="1766" y="3287"/>
              <a:ext cx="188" cy="586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4280" name="Line 271"/>
            <p:cNvSpPr>
              <a:spLocks noChangeShapeType="1"/>
            </p:cNvSpPr>
            <p:nvPr/>
          </p:nvSpPr>
          <p:spPr bwMode="auto">
            <a:xfrm>
              <a:off x="1954" y="3287"/>
              <a:ext cx="188" cy="583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4281" name="Line 272"/>
            <p:cNvSpPr>
              <a:spLocks noChangeShapeType="1"/>
            </p:cNvSpPr>
            <p:nvPr/>
          </p:nvSpPr>
          <p:spPr bwMode="auto">
            <a:xfrm>
              <a:off x="1766" y="3870"/>
              <a:ext cx="188" cy="64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4282" name="Line 273"/>
            <p:cNvSpPr>
              <a:spLocks noChangeShapeType="1"/>
            </p:cNvSpPr>
            <p:nvPr/>
          </p:nvSpPr>
          <p:spPr bwMode="auto">
            <a:xfrm flipH="1">
              <a:off x="1954" y="3870"/>
              <a:ext cx="188" cy="64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4283" name="Line 274"/>
            <p:cNvSpPr>
              <a:spLocks noChangeShapeType="1"/>
            </p:cNvSpPr>
            <p:nvPr/>
          </p:nvSpPr>
          <p:spPr bwMode="auto">
            <a:xfrm>
              <a:off x="1954" y="3300"/>
              <a:ext cx="0" cy="634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4284" name="Line 275"/>
            <p:cNvSpPr>
              <a:spLocks noChangeShapeType="1"/>
            </p:cNvSpPr>
            <p:nvPr/>
          </p:nvSpPr>
          <p:spPr bwMode="auto">
            <a:xfrm flipV="1">
              <a:off x="1766" y="3810"/>
              <a:ext cx="188" cy="63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4285" name="Line 276"/>
            <p:cNvSpPr>
              <a:spLocks noChangeShapeType="1"/>
            </p:cNvSpPr>
            <p:nvPr/>
          </p:nvSpPr>
          <p:spPr bwMode="auto">
            <a:xfrm flipH="1" flipV="1">
              <a:off x="1954" y="3810"/>
              <a:ext cx="188" cy="60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4286" name="Line 277"/>
            <p:cNvSpPr>
              <a:spLocks noChangeShapeType="1"/>
            </p:cNvSpPr>
            <p:nvPr/>
          </p:nvSpPr>
          <p:spPr bwMode="auto">
            <a:xfrm>
              <a:off x="1846" y="3618"/>
              <a:ext cx="108" cy="48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4287" name="Line 278"/>
            <p:cNvSpPr>
              <a:spLocks noChangeShapeType="1"/>
            </p:cNvSpPr>
            <p:nvPr/>
          </p:nvSpPr>
          <p:spPr bwMode="auto">
            <a:xfrm flipV="1">
              <a:off x="1954" y="3618"/>
              <a:ext cx="114" cy="48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4288" name="Line 279"/>
            <p:cNvSpPr>
              <a:spLocks noChangeShapeType="1"/>
            </p:cNvSpPr>
            <p:nvPr/>
          </p:nvSpPr>
          <p:spPr bwMode="auto">
            <a:xfrm>
              <a:off x="1810" y="3704"/>
              <a:ext cx="139" cy="65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4289" name="Line 280"/>
            <p:cNvSpPr>
              <a:spLocks noChangeShapeType="1"/>
            </p:cNvSpPr>
            <p:nvPr/>
          </p:nvSpPr>
          <p:spPr bwMode="auto">
            <a:xfrm flipV="1">
              <a:off x="1954" y="3717"/>
              <a:ext cx="140" cy="57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4290" name="Line 281"/>
            <p:cNvSpPr>
              <a:spLocks noChangeShapeType="1"/>
            </p:cNvSpPr>
            <p:nvPr/>
          </p:nvSpPr>
          <p:spPr bwMode="auto">
            <a:xfrm flipV="1">
              <a:off x="1954" y="3530"/>
              <a:ext cx="72" cy="24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4291" name="Line 282"/>
            <p:cNvSpPr>
              <a:spLocks noChangeShapeType="1"/>
            </p:cNvSpPr>
            <p:nvPr/>
          </p:nvSpPr>
          <p:spPr bwMode="auto">
            <a:xfrm flipV="1">
              <a:off x="1954" y="3409"/>
              <a:ext cx="45" cy="18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4292" name="Line 283"/>
            <p:cNvSpPr>
              <a:spLocks noChangeShapeType="1"/>
            </p:cNvSpPr>
            <p:nvPr/>
          </p:nvSpPr>
          <p:spPr bwMode="auto">
            <a:xfrm>
              <a:off x="1873" y="3522"/>
              <a:ext cx="87" cy="32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4293" name="Line 284"/>
            <p:cNvSpPr>
              <a:spLocks noChangeShapeType="1"/>
            </p:cNvSpPr>
            <p:nvPr/>
          </p:nvSpPr>
          <p:spPr bwMode="auto">
            <a:xfrm>
              <a:off x="1912" y="3404"/>
              <a:ext cx="50" cy="31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4294" name="Oval 694"/>
            <p:cNvSpPr>
              <a:spLocks noChangeArrowheads="1"/>
            </p:cNvSpPr>
            <p:nvPr/>
          </p:nvSpPr>
          <p:spPr bwMode="auto">
            <a:xfrm>
              <a:off x="1921" y="3233"/>
              <a:ext cx="63" cy="68"/>
            </a:xfrm>
            <a:prstGeom prst="ellipse">
              <a:avLst/>
            </a:prstGeom>
            <a:solidFill>
              <a:srgbClr val="808080"/>
            </a:solidFill>
            <a:ln w="9525">
              <a:solidFill>
                <a:srgbClr val="80808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34295" name="Picture 695" descr="cell_tower_radiation_gray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653" y="3023"/>
              <a:ext cx="622" cy="5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33831" name="Group 696"/>
          <p:cNvGrpSpPr>
            <a:grpSpLocks/>
          </p:cNvGrpSpPr>
          <p:nvPr/>
        </p:nvGrpSpPr>
        <p:grpSpPr bwMode="auto">
          <a:xfrm>
            <a:off x="6289675" y="2406650"/>
            <a:ext cx="454025" cy="254000"/>
            <a:chOff x="3843" y="1516"/>
            <a:chExt cx="286" cy="160"/>
          </a:xfrm>
        </p:grpSpPr>
        <p:sp>
          <p:nvSpPr>
            <p:cNvPr id="34270" name="Line 697"/>
            <p:cNvSpPr>
              <a:spLocks noChangeShapeType="1"/>
            </p:cNvSpPr>
            <p:nvPr/>
          </p:nvSpPr>
          <p:spPr bwMode="auto">
            <a:xfrm>
              <a:off x="3843" y="1516"/>
              <a:ext cx="96" cy="60"/>
            </a:xfrm>
            <a:prstGeom prst="line">
              <a:avLst/>
            </a:prstGeom>
            <a:noFill/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271" name="Oval 407"/>
            <p:cNvSpPr>
              <a:spLocks noChangeArrowheads="1"/>
            </p:cNvSpPr>
            <p:nvPr/>
          </p:nvSpPr>
          <p:spPr bwMode="auto">
            <a:xfrm>
              <a:off x="3884" y="1616"/>
              <a:ext cx="244" cy="6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34272" name="Rectangle 410"/>
            <p:cNvSpPr>
              <a:spLocks noChangeArrowheads="1"/>
            </p:cNvSpPr>
            <p:nvPr/>
          </p:nvSpPr>
          <p:spPr bwMode="auto">
            <a:xfrm>
              <a:off x="3884" y="1610"/>
              <a:ext cx="245" cy="37"/>
            </a:xfrm>
            <a:prstGeom prst="rect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>
                <a:latin typeface="Times New Roman" pitchFamily="18" charset="0"/>
              </a:endParaRPr>
            </a:p>
          </p:txBody>
        </p:sp>
        <p:sp>
          <p:nvSpPr>
            <p:cNvPr id="34273" name="Oval 411"/>
            <p:cNvSpPr>
              <a:spLocks noChangeArrowheads="1"/>
            </p:cNvSpPr>
            <p:nvPr/>
          </p:nvSpPr>
          <p:spPr bwMode="auto">
            <a:xfrm>
              <a:off x="3883" y="1569"/>
              <a:ext cx="244" cy="7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grpSp>
          <p:nvGrpSpPr>
            <p:cNvPr id="34274" name="Group 701"/>
            <p:cNvGrpSpPr>
              <a:grpSpLocks/>
            </p:cNvGrpSpPr>
            <p:nvPr/>
          </p:nvGrpSpPr>
          <p:grpSpPr bwMode="auto">
            <a:xfrm>
              <a:off x="3932" y="1587"/>
              <a:ext cx="138" cy="33"/>
              <a:chOff x="2468" y="1332"/>
              <a:chExt cx="310" cy="60"/>
            </a:xfrm>
          </p:grpSpPr>
          <p:sp>
            <p:nvSpPr>
              <p:cNvPr id="34277" name="Freeform 702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278" name="Freeform 703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4275" name="Line 704"/>
            <p:cNvSpPr>
              <a:spLocks noChangeShapeType="1"/>
            </p:cNvSpPr>
            <p:nvPr/>
          </p:nvSpPr>
          <p:spPr bwMode="auto">
            <a:xfrm>
              <a:off x="3884" y="1602"/>
              <a:ext cx="0" cy="47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276" name="Line 705"/>
            <p:cNvSpPr>
              <a:spLocks noChangeShapeType="1"/>
            </p:cNvSpPr>
            <p:nvPr/>
          </p:nvSpPr>
          <p:spPr bwMode="auto">
            <a:xfrm>
              <a:off x="4127" y="1604"/>
              <a:ext cx="0" cy="46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3832" name="Group 706"/>
          <p:cNvGrpSpPr>
            <a:grpSpLocks/>
          </p:cNvGrpSpPr>
          <p:nvPr/>
        </p:nvGrpSpPr>
        <p:grpSpPr bwMode="auto">
          <a:xfrm>
            <a:off x="7202488" y="2493963"/>
            <a:ext cx="390525" cy="174625"/>
            <a:chOff x="4334" y="1470"/>
            <a:chExt cx="246" cy="107"/>
          </a:xfrm>
        </p:grpSpPr>
        <p:sp>
          <p:nvSpPr>
            <p:cNvPr id="34262" name="Oval 407"/>
            <p:cNvSpPr>
              <a:spLocks noChangeArrowheads="1"/>
            </p:cNvSpPr>
            <p:nvPr/>
          </p:nvSpPr>
          <p:spPr bwMode="auto">
            <a:xfrm>
              <a:off x="4335" y="1517"/>
              <a:ext cx="244" cy="6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34263" name="Rectangle 410"/>
            <p:cNvSpPr>
              <a:spLocks noChangeArrowheads="1"/>
            </p:cNvSpPr>
            <p:nvPr/>
          </p:nvSpPr>
          <p:spPr bwMode="auto">
            <a:xfrm>
              <a:off x="4335" y="1511"/>
              <a:ext cx="245" cy="37"/>
            </a:xfrm>
            <a:prstGeom prst="rect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>
                <a:latin typeface="Times New Roman" pitchFamily="18" charset="0"/>
              </a:endParaRPr>
            </a:p>
          </p:txBody>
        </p:sp>
        <p:sp>
          <p:nvSpPr>
            <p:cNvPr id="34264" name="Oval 411"/>
            <p:cNvSpPr>
              <a:spLocks noChangeArrowheads="1"/>
            </p:cNvSpPr>
            <p:nvPr/>
          </p:nvSpPr>
          <p:spPr bwMode="auto">
            <a:xfrm>
              <a:off x="4334" y="1470"/>
              <a:ext cx="244" cy="7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grpSp>
          <p:nvGrpSpPr>
            <p:cNvPr id="34265" name="Group 710"/>
            <p:cNvGrpSpPr>
              <a:grpSpLocks/>
            </p:cNvGrpSpPr>
            <p:nvPr/>
          </p:nvGrpSpPr>
          <p:grpSpPr bwMode="auto">
            <a:xfrm>
              <a:off x="4383" y="1488"/>
              <a:ext cx="138" cy="33"/>
              <a:chOff x="2468" y="1332"/>
              <a:chExt cx="310" cy="60"/>
            </a:xfrm>
          </p:grpSpPr>
          <p:sp>
            <p:nvSpPr>
              <p:cNvPr id="34268" name="Freeform 711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269" name="Freeform 712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4266" name="Line 713"/>
            <p:cNvSpPr>
              <a:spLocks noChangeShapeType="1"/>
            </p:cNvSpPr>
            <p:nvPr/>
          </p:nvSpPr>
          <p:spPr bwMode="auto">
            <a:xfrm>
              <a:off x="4335" y="1503"/>
              <a:ext cx="0" cy="47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267" name="Line 714"/>
            <p:cNvSpPr>
              <a:spLocks noChangeShapeType="1"/>
            </p:cNvSpPr>
            <p:nvPr/>
          </p:nvSpPr>
          <p:spPr bwMode="auto">
            <a:xfrm>
              <a:off x="4578" y="1505"/>
              <a:ext cx="0" cy="46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3833" name="Group 715"/>
          <p:cNvGrpSpPr>
            <a:grpSpLocks/>
          </p:cNvGrpSpPr>
          <p:nvPr/>
        </p:nvGrpSpPr>
        <p:grpSpPr bwMode="auto">
          <a:xfrm>
            <a:off x="7213600" y="2757488"/>
            <a:ext cx="390525" cy="174625"/>
            <a:chOff x="4334" y="1470"/>
            <a:chExt cx="246" cy="107"/>
          </a:xfrm>
        </p:grpSpPr>
        <p:sp>
          <p:nvSpPr>
            <p:cNvPr id="34254" name="Oval 407"/>
            <p:cNvSpPr>
              <a:spLocks noChangeArrowheads="1"/>
            </p:cNvSpPr>
            <p:nvPr/>
          </p:nvSpPr>
          <p:spPr bwMode="auto">
            <a:xfrm>
              <a:off x="4335" y="1517"/>
              <a:ext cx="244" cy="6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34255" name="Rectangle 410"/>
            <p:cNvSpPr>
              <a:spLocks noChangeArrowheads="1"/>
            </p:cNvSpPr>
            <p:nvPr/>
          </p:nvSpPr>
          <p:spPr bwMode="auto">
            <a:xfrm>
              <a:off x="4335" y="1511"/>
              <a:ext cx="245" cy="37"/>
            </a:xfrm>
            <a:prstGeom prst="rect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>
                <a:latin typeface="Times New Roman" pitchFamily="18" charset="0"/>
              </a:endParaRPr>
            </a:p>
          </p:txBody>
        </p:sp>
        <p:sp>
          <p:nvSpPr>
            <p:cNvPr id="34256" name="Oval 411"/>
            <p:cNvSpPr>
              <a:spLocks noChangeArrowheads="1"/>
            </p:cNvSpPr>
            <p:nvPr/>
          </p:nvSpPr>
          <p:spPr bwMode="auto">
            <a:xfrm>
              <a:off x="4334" y="1470"/>
              <a:ext cx="244" cy="7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grpSp>
          <p:nvGrpSpPr>
            <p:cNvPr id="34257" name="Group 719"/>
            <p:cNvGrpSpPr>
              <a:grpSpLocks/>
            </p:cNvGrpSpPr>
            <p:nvPr/>
          </p:nvGrpSpPr>
          <p:grpSpPr bwMode="auto">
            <a:xfrm>
              <a:off x="4383" y="1488"/>
              <a:ext cx="138" cy="33"/>
              <a:chOff x="2468" y="1332"/>
              <a:chExt cx="310" cy="60"/>
            </a:xfrm>
          </p:grpSpPr>
          <p:sp>
            <p:nvSpPr>
              <p:cNvPr id="34260" name="Freeform 720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261" name="Freeform 721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4258" name="Line 722"/>
            <p:cNvSpPr>
              <a:spLocks noChangeShapeType="1"/>
            </p:cNvSpPr>
            <p:nvPr/>
          </p:nvSpPr>
          <p:spPr bwMode="auto">
            <a:xfrm>
              <a:off x="4335" y="1503"/>
              <a:ext cx="0" cy="47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259" name="Line 723"/>
            <p:cNvSpPr>
              <a:spLocks noChangeShapeType="1"/>
            </p:cNvSpPr>
            <p:nvPr/>
          </p:nvSpPr>
          <p:spPr bwMode="auto">
            <a:xfrm>
              <a:off x="4578" y="1505"/>
              <a:ext cx="0" cy="46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3834" name="Group 724"/>
          <p:cNvGrpSpPr>
            <a:grpSpLocks/>
          </p:cNvGrpSpPr>
          <p:nvPr/>
        </p:nvGrpSpPr>
        <p:grpSpPr bwMode="auto">
          <a:xfrm>
            <a:off x="7762875" y="2759075"/>
            <a:ext cx="390525" cy="174625"/>
            <a:chOff x="4334" y="1470"/>
            <a:chExt cx="246" cy="107"/>
          </a:xfrm>
        </p:grpSpPr>
        <p:sp>
          <p:nvSpPr>
            <p:cNvPr id="34246" name="Oval 407"/>
            <p:cNvSpPr>
              <a:spLocks noChangeArrowheads="1"/>
            </p:cNvSpPr>
            <p:nvPr/>
          </p:nvSpPr>
          <p:spPr bwMode="auto">
            <a:xfrm>
              <a:off x="4335" y="1517"/>
              <a:ext cx="244" cy="6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34247" name="Rectangle 410"/>
            <p:cNvSpPr>
              <a:spLocks noChangeArrowheads="1"/>
            </p:cNvSpPr>
            <p:nvPr/>
          </p:nvSpPr>
          <p:spPr bwMode="auto">
            <a:xfrm>
              <a:off x="4335" y="1511"/>
              <a:ext cx="245" cy="37"/>
            </a:xfrm>
            <a:prstGeom prst="rect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>
                <a:latin typeface="Times New Roman" pitchFamily="18" charset="0"/>
              </a:endParaRPr>
            </a:p>
          </p:txBody>
        </p:sp>
        <p:sp>
          <p:nvSpPr>
            <p:cNvPr id="34248" name="Oval 411"/>
            <p:cNvSpPr>
              <a:spLocks noChangeArrowheads="1"/>
            </p:cNvSpPr>
            <p:nvPr/>
          </p:nvSpPr>
          <p:spPr bwMode="auto">
            <a:xfrm>
              <a:off x="4334" y="1470"/>
              <a:ext cx="244" cy="7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grpSp>
          <p:nvGrpSpPr>
            <p:cNvPr id="34249" name="Group 728"/>
            <p:cNvGrpSpPr>
              <a:grpSpLocks/>
            </p:cNvGrpSpPr>
            <p:nvPr/>
          </p:nvGrpSpPr>
          <p:grpSpPr bwMode="auto">
            <a:xfrm>
              <a:off x="4383" y="1488"/>
              <a:ext cx="138" cy="33"/>
              <a:chOff x="2468" y="1332"/>
              <a:chExt cx="310" cy="60"/>
            </a:xfrm>
          </p:grpSpPr>
          <p:sp>
            <p:nvSpPr>
              <p:cNvPr id="34252" name="Freeform 729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253" name="Freeform 730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4250" name="Line 731"/>
            <p:cNvSpPr>
              <a:spLocks noChangeShapeType="1"/>
            </p:cNvSpPr>
            <p:nvPr/>
          </p:nvSpPr>
          <p:spPr bwMode="auto">
            <a:xfrm>
              <a:off x="4335" y="1503"/>
              <a:ext cx="0" cy="47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251" name="Line 732"/>
            <p:cNvSpPr>
              <a:spLocks noChangeShapeType="1"/>
            </p:cNvSpPr>
            <p:nvPr/>
          </p:nvSpPr>
          <p:spPr bwMode="auto">
            <a:xfrm>
              <a:off x="4578" y="1505"/>
              <a:ext cx="0" cy="46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3835" name="Group 733"/>
          <p:cNvGrpSpPr>
            <a:grpSpLocks/>
          </p:cNvGrpSpPr>
          <p:nvPr/>
        </p:nvGrpSpPr>
        <p:grpSpPr bwMode="auto">
          <a:xfrm>
            <a:off x="7689850" y="2393950"/>
            <a:ext cx="390525" cy="174625"/>
            <a:chOff x="4334" y="1470"/>
            <a:chExt cx="246" cy="107"/>
          </a:xfrm>
        </p:grpSpPr>
        <p:sp>
          <p:nvSpPr>
            <p:cNvPr id="34238" name="Oval 407"/>
            <p:cNvSpPr>
              <a:spLocks noChangeArrowheads="1"/>
            </p:cNvSpPr>
            <p:nvPr/>
          </p:nvSpPr>
          <p:spPr bwMode="auto">
            <a:xfrm>
              <a:off x="4335" y="1517"/>
              <a:ext cx="244" cy="6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34239" name="Rectangle 410"/>
            <p:cNvSpPr>
              <a:spLocks noChangeArrowheads="1"/>
            </p:cNvSpPr>
            <p:nvPr/>
          </p:nvSpPr>
          <p:spPr bwMode="auto">
            <a:xfrm>
              <a:off x="4335" y="1511"/>
              <a:ext cx="245" cy="37"/>
            </a:xfrm>
            <a:prstGeom prst="rect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>
                <a:latin typeface="Times New Roman" pitchFamily="18" charset="0"/>
              </a:endParaRPr>
            </a:p>
          </p:txBody>
        </p:sp>
        <p:sp>
          <p:nvSpPr>
            <p:cNvPr id="34240" name="Oval 411"/>
            <p:cNvSpPr>
              <a:spLocks noChangeArrowheads="1"/>
            </p:cNvSpPr>
            <p:nvPr/>
          </p:nvSpPr>
          <p:spPr bwMode="auto">
            <a:xfrm>
              <a:off x="4334" y="1470"/>
              <a:ext cx="244" cy="7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grpSp>
          <p:nvGrpSpPr>
            <p:cNvPr id="34241" name="Group 737"/>
            <p:cNvGrpSpPr>
              <a:grpSpLocks/>
            </p:cNvGrpSpPr>
            <p:nvPr/>
          </p:nvGrpSpPr>
          <p:grpSpPr bwMode="auto">
            <a:xfrm>
              <a:off x="4383" y="1488"/>
              <a:ext cx="138" cy="33"/>
              <a:chOff x="2468" y="1332"/>
              <a:chExt cx="310" cy="60"/>
            </a:xfrm>
          </p:grpSpPr>
          <p:sp>
            <p:nvSpPr>
              <p:cNvPr id="34244" name="Freeform 738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245" name="Freeform 739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4242" name="Line 740"/>
            <p:cNvSpPr>
              <a:spLocks noChangeShapeType="1"/>
            </p:cNvSpPr>
            <p:nvPr/>
          </p:nvSpPr>
          <p:spPr bwMode="auto">
            <a:xfrm>
              <a:off x="4335" y="1503"/>
              <a:ext cx="0" cy="47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243" name="Line 741"/>
            <p:cNvSpPr>
              <a:spLocks noChangeShapeType="1"/>
            </p:cNvSpPr>
            <p:nvPr/>
          </p:nvSpPr>
          <p:spPr bwMode="auto">
            <a:xfrm>
              <a:off x="4578" y="1505"/>
              <a:ext cx="0" cy="46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3836" name="Group 742"/>
          <p:cNvGrpSpPr>
            <a:grpSpLocks/>
          </p:cNvGrpSpPr>
          <p:nvPr/>
        </p:nvGrpSpPr>
        <p:grpSpPr bwMode="auto">
          <a:xfrm>
            <a:off x="7737475" y="3644900"/>
            <a:ext cx="492125" cy="206375"/>
            <a:chOff x="4334" y="1470"/>
            <a:chExt cx="246" cy="107"/>
          </a:xfrm>
        </p:grpSpPr>
        <p:sp>
          <p:nvSpPr>
            <p:cNvPr id="34230" name="Oval 407"/>
            <p:cNvSpPr>
              <a:spLocks noChangeArrowheads="1"/>
            </p:cNvSpPr>
            <p:nvPr/>
          </p:nvSpPr>
          <p:spPr bwMode="auto">
            <a:xfrm>
              <a:off x="4335" y="1517"/>
              <a:ext cx="244" cy="6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34231" name="Rectangle 410"/>
            <p:cNvSpPr>
              <a:spLocks noChangeArrowheads="1"/>
            </p:cNvSpPr>
            <p:nvPr/>
          </p:nvSpPr>
          <p:spPr bwMode="auto">
            <a:xfrm>
              <a:off x="4335" y="1511"/>
              <a:ext cx="245" cy="37"/>
            </a:xfrm>
            <a:prstGeom prst="rect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>
                <a:latin typeface="Times New Roman" pitchFamily="18" charset="0"/>
              </a:endParaRPr>
            </a:p>
          </p:txBody>
        </p:sp>
        <p:sp>
          <p:nvSpPr>
            <p:cNvPr id="34232" name="Oval 411"/>
            <p:cNvSpPr>
              <a:spLocks noChangeArrowheads="1"/>
            </p:cNvSpPr>
            <p:nvPr/>
          </p:nvSpPr>
          <p:spPr bwMode="auto">
            <a:xfrm>
              <a:off x="4334" y="1470"/>
              <a:ext cx="244" cy="7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grpSp>
          <p:nvGrpSpPr>
            <p:cNvPr id="34233" name="Group 746"/>
            <p:cNvGrpSpPr>
              <a:grpSpLocks/>
            </p:cNvGrpSpPr>
            <p:nvPr/>
          </p:nvGrpSpPr>
          <p:grpSpPr bwMode="auto">
            <a:xfrm>
              <a:off x="4383" y="1488"/>
              <a:ext cx="138" cy="33"/>
              <a:chOff x="2468" y="1332"/>
              <a:chExt cx="310" cy="60"/>
            </a:xfrm>
          </p:grpSpPr>
          <p:sp>
            <p:nvSpPr>
              <p:cNvPr id="34236" name="Freeform 747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237" name="Freeform 748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4234" name="Line 749"/>
            <p:cNvSpPr>
              <a:spLocks noChangeShapeType="1"/>
            </p:cNvSpPr>
            <p:nvPr/>
          </p:nvSpPr>
          <p:spPr bwMode="auto">
            <a:xfrm>
              <a:off x="4335" y="1503"/>
              <a:ext cx="0" cy="47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235" name="Line 750"/>
            <p:cNvSpPr>
              <a:spLocks noChangeShapeType="1"/>
            </p:cNvSpPr>
            <p:nvPr/>
          </p:nvSpPr>
          <p:spPr bwMode="auto">
            <a:xfrm>
              <a:off x="4578" y="1505"/>
              <a:ext cx="0" cy="44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3837" name="Line 751"/>
          <p:cNvSpPr>
            <a:spLocks noChangeShapeType="1"/>
          </p:cNvSpPr>
          <p:nvPr/>
        </p:nvSpPr>
        <p:spPr bwMode="auto">
          <a:xfrm>
            <a:off x="6427788" y="3743325"/>
            <a:ext cx="679450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grpSp>
        <p:nvGrpSpPr>
          <p:cNvPr id="33838" name="Group 752"/>
          <p:cNvGrpSpPr>
            <a:grpSpLocks/>
          </p:cNvGrpSpPr>
          <p:nvPr/>
        </p:nvGrpSpPr>
        <p:grpSpPr bwMode="auto">
          <a:xfrm>
            <a:off x="7086600" y="3632200"/>
            <a:ext cx="492125" cy="206375"/>
            <a:chOff x="4334" y="1470"/>
            <a:chExt cx="246" cy="107"/>
          </a:xfrm>
        </p:grpSpPr>
        <p:sp>
          <p:nvSpPr>
            <p:cNvPr id="34222" name="Oval 407"/>
            <p:cNvSpPr>
              <a:spLocks noChangeArrowheads="1"/>
            </p:cNvSpPr>
            <p:nvPr/>
          </p:nvSpPr>
          <p:spPr bwMode="auto">
            <a:xfrm>
              <a:off x="4335" y="1517"/>
              <a:ext cx="244" cy="6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34223" name="Rectangle 410"/>
            <p:cNvSpPr>
              <a:spLocks noChangeArrowheads="1"/>
            </p:cNvSpPr>
            <p:nvPr/>
          </p:nvSpPr>
          <p:spPr bwMode="auto">
            <a:xfrm>
              <a:off x="4335" y="1511"/>
              <a:ext cx="245" cy="37"/>
            </a:xfrm>
            <a:prstGeom prst="rect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>
                <a:latin typeface="Times New Roman" pitchFamily="18" charset="0"/>
              </a:endParaRPr>
            </a:p>
          </p:txBody>
        </p:sp>
        <p:sp>
          <p:nvSpPr>
            <p:cNvPr id="34224" name="Oval 411"/>
            <p:cNvSpPr>
              <a:spLocks noChangeArrowheads="1"/>
            </p:cNvSpPr>
            <p:nvPr/>
          </p:nvSpPr>
          <p:spPr bwMode="auto">
            <a:xfrm>
              <a:off x="4334" y="1470"/>
              <a:ext cx="244" cy="7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grpSp>
          <p:nvGrpSpPr>
            <p:cNvPr id="34225" name="Group 756"/>
            <p:cNvGrpSpPr>
              <a:grpSpLocks/>
            </p:cNvGrpSpPr>
            <p:nvPr/>
          </p:nvGrpSpPr>
          <p:grpSpPr bwMode="auto">
            <a:xfrm>
              <a:off x="4383" y="1488"/>
              <a:ext cx="138" cy="33"/>
              <a:chOff x="2468" y="1332"/>
              <a:chExt cx="310" cy="60"/>
            </a:xfrm>
          </p:grpSpPr>
          <p:sp>
            <p:nvSpPr>
              <p:cNvPr id="34228" name="Freeform 757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229" name="Freeform 758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4226" name="Line 759"/>
            <p:cNvSpPr>
              <a:spLocks noChangeShapeType="1"/>
            </p:cNvSpPr>
            <p:nvPr/>
          </p:nvSpPr>
          <p:spPr bwMode="auto">
            <a:xfrm>
              <a:off x="4335" y="1503"/>
              <a:ext cx="0" cy="47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227" name="Line 760"/>
            <p:cNvSpPr>
              <a:spLocks noChangeShapeType="1"/>
            </p:cNvSpPr>
            <p:nvPr/>
          </p:nvSpPr>
          <p:spPr bwMode="auto">
            <a:xfrm>
              <a:off x="4578" y="1505"/>
              <a:ext cx="0" cy="44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3839" name="Group 761"/>
          <p:cNvGrpSpPr>
            <a:grpSpLocks/>
          </p:cNvGrpSpPr>
          <p:nvPr/>
        </p:nvGrpSpPr>
        <p:grpSpPr bwMode="auto">
          <a:xfrm>
            <a:off x="7591425" y="4806950"/>
            <a:ext cx="622300" cy="244475"/>
            <a:chOff x="4334" y="1470"/>
            <a:chExt cx="246" cy="107"/>
          </a:xfrm>
        </p:grpSpPr>
        <p:sp>
          <p:nvSpPr>
            <p:cNvPr id="34214" name="Oval 407"/>
            <p:cNvSpPr>
              <a:spLocks noChangeArrowheads="1"/>
            </p:cNvSpPr>
            <p:nvPr/>
          </p:nvSpPr>
          <p:spPr bwMode="auto">
            <a:xfrm>
              <a:off x="4335" y="1517"/>
              <a:ext cx="244" cy="6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34215" name="Rectangle 410"/>
            <p:cNvSpPr>
              <a:spLocks noChangeArrowheads="1"/>
            </p:cNvSpPr>
            <p:nvPr/>
          </p:nvSpPr>
          <p:spPr bwMode="auto">
            <a:xfrm>
              <a:off x="4335" y="1511"/>
              <a:ext cx="245" cy="37"/>
            </a:xfrm>
            <a:prstGeom prst="rect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>
                <a:latin typeface="Times New Roman" pitchFamily="18" charset="0"/>
              </a:endParaRPr>
            </a:p>
          </p:txBody>
        </p:sp>
        <p:sp>
          <p:nvSpPr>
            <p:cNvPr id="34216" name="Oval 411"/>
            <p:cNvSpPr>
              <a:spLocks noChangeArrowheads="1"/>
            </p:cNvSpPr>
            <p:nvPr/>
          </p:nvSpPr>
          <p:spPr bwMode="auto">
            <a:xfrm>
              <a:off x="4334" y="1470"/>
              <a:ext cx="244" cy="7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grpSp>
          <p:nvGrpSpPr>
            <p:cNvPr id="34217" name="Group 765"/>
            <p:cNvGrpSpPr>
              <a:grpSpLocks/>
            </p:cNvGrpSpPr>
            <p:nvPr/>
          </p:nvGrpSpPr>
          <p:grpSpPr bwMode="auto">
            <a:xfrm>
              <a:off x="4383" y="1488"/>
              <a:ext cx="138" cy="33"/>
              <a:chOff x="2468" y="1332"/>
              <a:chExt cx="310" cy="60"/>
            </a:xfrm>
          </p:grpSpPr>
          <p:sp>
            <p:nvSpPr>
              <p:cNvPr id="34220" name="Freeform 766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221" name="Freeform 767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4218" name="Line 768"/>
            <p:cNvSpPr>
              <a:spLocks noChangeShapeType="1"/>
            </p:cNvSpPr>
            <p:nvPr/>
          </p:nvSpPr>
          <p:spPr bwMode="auto">
            <a:xfrm>
              <a:off x="4335" y="1503"/>
              <a:ext cx="0" cy="47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219" name="Line 769"/>
            <p:cNvSpPr>
              <a:spLocks noChangeShapeType="1"/>
            </p:cNvSpPr>
            <p:nvPr/>
          </p:nvSpPr>
          <p:spPr bwMode="auto">
            <a:xfrm>
              <a:off x="4578" y="1505"/>
              <a:ext cx="0" cy="47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3840" name="Group 770"/>
          <p:cNvGrpSpPr>
            <a:grpSpLocks/>
          </p:cNvGrpSpPr>
          <p:nvPr/>
        </p:nvGrpSpPr>
        <p:grpSpPr bwMode="auto">
          <a:xfrm>
            <a:off x="6965950" y="4508500"/>
            <a:ext cx="622300" cy="244475"/>
            <a:chOff x="4334" y="1470"/>
            <a:chExt cx="246" cy="107"/>
          </a:xfrm>
        </p:grpSpPr>
        <p:sp>
          <p:nvSpPr>
            <p:cNvPr id="34206" name="Oval 407"/>
            <p:cNvSpPr>
              <a:spLocks noChangeArrowheads="1"/>
            </p:cNvSpPr>
            <p:nvPr/>
          </p:nvSpPr>
          <p:spPr bwMode="auto">
            <a:xfrm>
              <a:off x="4335" y="1517"/>
              <a:ext cx="244" cy="6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34207" name="Rectangle 410"/>
            <p:cNvSpPr>
              <a:spLocks noChangeArrowheads="1"/>
            </p:cNvSpPr>
            <p:nvPr/>
          </p:nvSpPr>
          <p:spPr bwMode="auto">
            <a:xfrm>
              <a:off x="4335" y="1511"/>
              <a:ext cx="245" cy="37"/>
            </a:xfrm>
            <a:prstGeom prst="rect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>
                <a:latin typeface="Times New Roman" pitchFamily="18" charset="0"/>
              </a:endParaRPr>
            </a:p>
          </p:txBody>
        </p:sp>
        <p:sp>
          <p:nvSpPr>
            <p:cNvPr id="34208" name="Oval 411"/>
            <p:cNvSpPr>
              <a:spLocks noChangeArrowheads="1"/>
            </p:cNvSpPr>
            <p:nvPr/>
          </p:nvSpPr>
          <p:spPr bwMode="auto">
            <a:xfrm>
              <a:off x="4334" y="1470"/>
              <a:ext cx="244" cy="7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grpSp>
          <p:nvGrpSpPr>
            <p:cNvPr id="34209" name="Group 774"/>
            <p:cNvGrpSpPr>
              <a:grpSpLocks/>
            </p:cNvGrpSpPr>
            <p:nvPr/>
          </p:nvGrpSpPr>
          <p:grpSpPr bwMode="auto">
            <a:xfrm>
              <a:off x="4383" y="1488"/>
              <a:ext cx="138" cy="33"/>
              <a:chOff x="2468" y="1332"/>
              <a:chExt cx="310" cy="60"/>
            </a:xfrm>
          </p:grpSpPr>
          <p:sp>
            <p:nvSpPr>
              <p:cNvPr id="34212" name="Freeform 775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213" name="Freeform 776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4210" name="Line 777"/>
            <p:cNvSpPr>
              <a:spLocks noChangeShapeType="1"/>
            </p:cNvSpPr>
            <p:nvPr/>
          </p:nvSpPr>
          <p:spPr bwMode="auto">
            <a:xfrm>
              <a:off x="4335" y="1503"/>
              <a:ext cx="0" cy="47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211" name="Line 778"/>
            <p:cNvSpPr>
              <a:spLocks noChangeShapeType="1"/>
            </p:cNvSpPr>
            <p:nvPr/>
          </p:nvSpPr>
          <p:spPr bwMode="auto">
            <a:xfrm>
              <a:off x="4578" y="1505"/>
              <a:ext cx="0" cy="47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3841" name="Group 779"/>
          <p:cNvGrpSpPr>
            <a:grpSpLocks/>
          </p:cNvGrpSpPr>
          <p:nvPr/>
        </p:nvGrpSpPr>
        <p:grpSpPr bwMode="auto">
          <a:xfrm>
            <a:off x="6242050" y="4851400"/>
            <a:ext cx="622300" cy="244475"/>
            <a:chOff x="4334" y="1470"/>
            <a:chExt cx="246" cy="107"/>
          </a:xfrm>
        </p:grpSpPr>
        <p:sp>
          <p:nvSpPr>
            <p:cNvPr id="34198" name="Oval 407"/>
            <p:cNvSpPr>
              <a:spLocks noChangeArrowheads="1"/>
            </p:cNvSpPr>
            <p:nvPr/>
          </p:nvSpPr>
          <p:spPr bwMode="auto">
            <a:xfrm>
              <a:off x="4335" y="1517"/>
              <a:ext cx="244" cy="6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34199" name="Rectangle 410"/>
            <p:cNvSpPr>
              <a:spLocks noChangeArrowheads="1"/>
            </p:cNvSpPr>
            <p:nvPr/>
          </p:nvSpPr>
          <p:spPr bwMode="auto">
            <a:xfrm>
              <a:off x="4335" y="1511"/>
              <a:ext cx="245" cy="37"/>
            </a:xfrm>
            <a:prstGeom prst="rect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>
                <a:latin typeface="Times New Roman" pitchFamily="18" charset="0"/>
              </a:endParaRPr>
            </a:p>
          </p:txBody>
        </p:sp>
        <p:sp>
          <p:nvSpPr>
            <p:cNvPr id="34200" name="Oval 411"/>
            <p:cNvSpPr>
              <a:spLocks noChangeArrowheads="1"/>
            </p:cNvSpPr>
            <p:nvPr/>
          </p:nvSpPr>
          <p:spPr bwMode="auto">
            <a:xfrm>
              <a:off x="4334" y="1470"/>
              <a:ext cx="244" cy="7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grpSp>
          <p:nvGrpSpPr>
            <p:cNvPr id="34201" name="Group 783"/>
            <p:cNvGrpSpPr>
              <a:grpSpLocks/>
            </p:cNvGrpSpPr>
            <p:nvPr/>
          </p:nvGrpSpPr>
          <p:grpSpPr bwMode="auto">
            <a:xfrm>
              <a:off x="4383" y="1488"/>
              <a:ext cx="138" cy="33"/>
              <a:chOff x="2468" y="1332"/>
              <a:chExt cx="310" cy="60"/>
            </a:xfrm>
          </p:grpSpPr>
          <p:sp>
            <p:nvSpPr>
              <p:cNvPr id="34204" name="Freeform 784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205" name="Freeform 785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4202" name="Line 786"/>
            <p:cNvSpPr>
              <a:spLocks noChangeShapeType="1"/>
            </p:cNvSpPr>
            <p:nvPr/>
          </p:nvSpPr>
          <p:spPr bwMode="auto">
            <a:xfrm>
              <a:off x="4335" y="1503"/>
              <a:ext cx="0" cy="47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203" name="Line 787"/>
            <p:cNvSpPr>
              <a:spLocks noChangeShapeType="1"/>
            </p:cNvSpPr>
            <p:nvPr/>
          </p:nvSpPr>
          <p:spPr bwMode="auto">
            <a:xfrm>
              <a:off x="4578" y="1505"/>
              <a:ext cx="0" cy="47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3842" name="Group 788"/>
          <p:cNvGrpSpPr>
            <a:grpSpLocks/>
          </p:cNvGrpSpPr>
          <p:nvPr/>
        </p:nvGrpSpPr>
        <p:grpSpPr bwMode="auto">
          <a:xfrm>
            <a:off x="6051550" y="3644900"/>
            <a:ext cx="390525" cy="171450"/>
            <a:chOff x="4334" y="1470"/>
            <a:chExt cx="246" cy="107"/>
          </a:xfrm>
        </p:grpSpPr>
        <p:sp>
          <p:nvSpPr>
            <p:cNvPr id="34190" name="Oval 407"/>
            <p:cNvSpPr>
              <a:spLocks noChangeArrowheads="1"/>
            </p:cNvSpPr>
            <p:nvPr/>
          </p:nvSpPr>
          <p:spPr bwMode="auto">
            <a:xfrm>
              <a:off x="4335" y="1517"/>
              <a:ext cx="244" cy="6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34191" name="Rectangle 410"/>
            <p:cNvSpPr>
              <a:spLocks noChangeArrowheads="1"/>
            </p:cNvSpPr>
            <p:nvPr/>
          </p:nvSpPr>
          <p:spPr bwMode="auto">
            <a:xfrm>
              <a:off x="4335" y="1511"/>
              <a:ext cx="245" cy="37"/>
            </a:xfrm>
            <a:prstGeom prst="rect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>
                <a:latin typeface="Times New Roman" pitchFamily="18" charset="0"/>
              </a:endParaRPr>
            </a:p>
          </p:txBody>
        </p:sp>
        <p:sp>
          <p:nvSpPr>
            <p:cNvPr id="34192" name="Oval 411"/>
            <p:cNvSpPr>
              <a:spLocks noChangeArrowheads="1"/>
            </p:cNvSpPr>
            <p:nvPr/>
          </p:nvSpPr>
          <p:spPr bwMode="auto">
            <a:xfrm>
              <a:off x="4334" y="1470"/>
              <a:ext cx="244" cy="7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grpSp>
          <p:nvGrpSpPr>
            <p:cNvPr id="34193" name="Group 792"/>
            <p:cNvGrpSpPr>
              <a:grpSpLocks/>
            </p:cNvGrpSpPr>
            <p:nvPr/>
          </p:nvGrpSpPr>
          <p:grpSpPr bwMode="auto">
            <a:xfrm>
              <a:off x="4383" y="1488"/>
              <a:ext cx="138" cy="33"/>
              <a:chOff x="2468" y="1332"/>
              <a:chExt cx="310" cy="60"/>
            </a:xfrm>
          </p:grpSpPr>
          <p:sp>
            <p:nvSpPr>
              <p:cNvPr id="34196" name="Freeform 793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197" name="Freeform 794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4194" name="Line 795"/>
            <p:cNvSpPr>
              <a:spLocks noChangeShapeType="1"/>
            </p:cNvSpPr>
            <p:nvPr/>
          </p:nvSpPr>
          <p:spPr bwMode="auto">
            <a:xfrm>
              <a:off x="4335" y="1503"/>
              <a:ext cx="0" cy="5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195" name="Line 796"/>
            <p:cNvSpPr>
              <a:spLocks noChangeShapeType="1"/>
            </p:cNvSpPr>
            <p:nvPr/>
          </p:nvSpPr>
          <p:spPr bwMode="auto">
            <a:xfrm>
              <a:off x="4578" y="1505"/>
              <a:ext cx="0" cy="49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3843" name="Group 797"/>
          <p:cNvGrpSpPr>
            <a:grpSpLocks/>
          </p:cNvGrpSpPr>
          <p:nvPr/>
        </p:nvGrpSpPr>
        <p:grpSpPr bwMode="auto">
          <a:xfrm>
            <a:off x="7161213" y="5005388"/>
            <a:ext cx="446087" cy="422275"/>
            <a:chOff x="5072" y="3611"/>
            <a:chExt cx="459" cy="380"/>
          </a:xfrm>
        </p:grpSpPr>
        <p:grpSp>
          <p:nvGrpSpPr>
            <p:cNvPr id="34176" name="Group 798"/>
            <p:cNvGrpSpPr>
              <a:grpSpLocks/>
            </p:cNvGrpSpPr>
            <p:nvPr/>
          </p:nvGrpSpPr>
          <p:grpSpPr bwMode="auto">
            <a:xfrm>
              <a:off x="5144" y="3611"/>
              <a:ext cx="387" cy="99"/>
              <a:chOff x="5030" y="2639"/>
              <a:chExt cx="387" cy="99"/>
            </a:xfrm>
          </p:grpSpPr>
          <p:sp>
            <p:nvSpPr>
              <p:cNvPr id="34178" name="Freeform 799"/>
              <p:cNvSpPr>
                <a:spLocks/>
              </p:cNvSpPr>
              <p:nvPr/>
            </p:nvSpPr>
            <p:spPr bwMode="auto">
              <a:xfrm>
                <a:off x="5134" y="2657"/>
                <a:ext cx="69" cy="55"/>
              </a:xfrm>
              <a:custGeom>
                <a:avLst/>
                <a:gdLst>
                  <a:gd name="T0" fmla="*/ 0 w 199"/>
                  <a:gd name="T1" fmla="*/ 0 h 232"/>
                  <a:gd name="T2" fmla="*/ 0 w 199"/>
                  <a:gd name="T3" fmla="*/ 0 h 232"/>
                  <a:gd name="T4" fmla="*/ 0 w 199"/>
                  <a:gd name="T5" fmla="*/ 0 h 232"/>
                  <a:gd name="T6" fmla="*/ 0 w 199"/>
                  <a:gd name="T7" fmla="*/ 0 h 232"/>
                  <a:gd name="T8" fmla="*/ 0 w 199"/>
                  <a:gd name="T9" fmla="*/ 0 h 232"/>
                  <a:gd name="T10" fmla="*/ 0 w 199"/>
                  <a:gd name="T11" fmla="*/ 0 h 232"/>
                  <a:gd name="T12" fmla="*/ 0 w 199"/>
                  <a:gd name="T13" fmla="*/ 0 h 232"/>
                  <a:gd name="T14" fmla="*/ 0 w 199"/>
                  <a:gd name="T15" fmla="*/ 0 h 232"/>
                  <a:gd name="T16" fmla="*/ 0 w 199"/>
                  <a:gd name="T17" fmla="*/ 0 h 232"/>
                  <a:gd name="T18" fmla="*/ 0 w 199"/>
                  <a:gd name="T19" fmla="*/ 0 h 232"/>
                  <a:gd name="T20" fmla="*/ 0 w 199"/>
                  <a:gd name="T21" fmla="*/ 0 h 232"/>
                  <a:gd name="T22" fmla="*/ 0 w 199"/>
                  <a:gd name="T23" fmla="*/ 0 h 232"/>
                  <a:gd name="T24" fmla="*/ 0 w 199"/>
                  <a:gd name="T25" fmla="*/ 0 h 232"/>
                  <a:gd name="T26" fmla="*/ 0 w 199"/>
                  <a:gd name="T27" fmla="*/ 0 h 232"/>
                  <a:gd name="T28" fmla="*/ 0 w 199"/>
                  <a:gd name="T29" fmla="*/ 0 h 232"/>
                  <a:gd name="T30" fmla="*/ 0 w 199"/>
                  <a:gd name="T31" fmla="*/ 0 h 232"/>
                  <a:gd name="T32" fmla="*/ 0 w 199"/>
                  <a:gd name="T33" fmla="*/ 0 h 232"/>
                  <a:gd name="T34" fmla="*/ 0 w 199"/>
                  <a:gd name="T35" fmla="*/ 0 h 232"/>
                  <a:gd name="T36" fmla="*/ 0 w 199"/>
                  <a:gd name="T37" fmla="*/ 0 h 232"/>
                  <a:gd name="T38" fmla="*/ 0 w 199"/>
                  <a:gd name="T39" fmla="*/ 0 h 232"/>
                  <a:gd name="T40" fmla="*/ 0 w 199"/>
                  <a:gd name="T41" fmla="*/ 0 h 232"/>
                  <a:gd name="T42" fmla="*/ 0 w 199"/>
                  <a:gd name="T43" fmla="*/ 0 h 232"/>
                  <a:gd name="T44" fmla="*/ 0 w 199"/>
                  <a:gd name="T45" fmla="*/ 0 h 232"/>
                  <a:gd name="T46" fmla="*/ 0 w 199"/>
                  <a:gd name="T47" fmla="*/ 0 h 232"/>
                  <a:gd name="T48" fmla="*/ 0 w 199"/>
                  <a:gd name="T49" fmla="*/ 0 h 232"/>
                  <a:gd name="T50" fmla="*/ 0 w 199"/>
                  <a:gd name="T51" fmla="*/ 0 h 232"/>
                  <a:gd name="T52" fmla="*/ 0 w 199"/>
                  <a:gd name="T53" fmla="*/ 0 h 232"/>
                  <a:gd name="T54" fmla="*/ 0 w 199"/>
                  <a:gd name="T55" fmla="*/ 0 h 232"/>
                  <a:gd name="T56" fmla="*/ 0 w 199"/>
                  <a:gd name="T57" fmla="*/ 0 h 232"/>
                  <a:gd name="T58" fmla="*/ 0 w 199"/>
                  <a:gd name="T59" fmla="*/ 0 h 232"/>
                  <a:gd name="T60" fmla="*/ 0 w 199"/>
                  <a:gd name="T61" fmla="*/ 0 h 232"/>
                  <a:gd name="T62" fmla="*/ 0 w 199"/>
                  <a:gd name="T63" fmla="*/ 0 h 232"/>
                  <a:gd name="T64" fmla="*/ 0 w 199"/>
                  <a:gd name="T65" fmla="*/ 0 h 232"/>
                  <a:gd name="T66" fmla="*/ 0 w 199"/>
                  <a:gd name="T67" fmla="*/ 0 h 232"/>
                  <a:gd name="T68" fmla="*/ 0 w 199"/>
                  <a:gd name="T69" fmla="*/ 0 h 232"/>
                  <a:gd name="T70" fmla="*/ 0 w 199"/>
                  <a:gd name="T71" fmla="*/ 0 h 232"/>
                  <a:gd name="T72" fmla="*/ 0 w 199"/>
                  <a:gd name="T73" fmla="*/ 0 h 232"/>
                  <a:gd name="T74" fmla="*/ 0 w 199"/>
                  <a:gd name="T75" fmla="*/ 0 h 232"/>
                  <a:gd name="T76" fmla="*/ 0 w 199"/>
                  <a:gd name="T77" fmla="*/ 0 h 232"/>
                  <a:gd name="T78" fmla="*/ 0 w 199"/>
                  <a:gd name="T79" fmla="*/ 0 h 232"/>
                  <a:gd name="T80" fmla="*/ 0 w 199"/>
                  <a:gd name="T81" fmla="*/ 0 h 232"/>
                  <a:gd name="T82" fmla="*/ 0 w 199"/>
                  <a:gd name="T83" fmla="*/ 0 h 232"/>
                  <a:gd name="T84" fmla="*/ 0 w 199"/>
                  <a:gd name="T85" fmla="*/ 0 h 232"/>
                  <a:gd name="T86" fmla="*/ 0 w 199"/>
                  <a:gd name="T87" fmla="*/ 0 h 232"/>
                  <a:gd name="T88" fmla="*/ 0 w 199"/>
                  <a:gd name="T89" fmla="*/ 0 h 232"/>
                  <a:gd name="T90" fmla="*/ 0 w 199"/>
                  <a:gd name="T91" fmla="*/ 0 h 232"/>
                  <a:gd name="T92" fmla="*/ 0 w 199"/>
                  <a:gd name="T93" fmla="*/ 0 h 232"/>
                  <a:gd name="T94" fmla="*/ 0 w 199"/>
                  <a:gd name="T95" fmla="*/ 0 h 232"/>
                  <a:gd name="T96" fmla="*/ 0 w 199"/>
                  <a:gd name="T97" fmla="*/ 0 h 232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w 199"/>
                  <a:gd name="T148" fmla="*/ 0 h 232"/>
                  <a:gd name="T149" fmla="*/ 199 w 199"/>
                  <a:gd name="T150" fmla="*/ 232 h 232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T147" t="T148" r="T149" b="T150"/>
                <a:pathLst>
                  <a:path w="199" h="232">
                    <a:moveTo>
                      <a:pt x="70" y="29"/>
                    </a:moveTo>
                    <a:lnTo>
                      <a:pt x="55" y="39"/>
                    </a:lnTo>
                    <a:lnTo>
                      <a:pt x="42" y="50"/>
                    </a:lnTo>
                    <a:lnTo>
                      <a:pt x="30" y="63"/>
                    </a:lnTo>
                    <a:lnTo>
                      <a:pt x="20" y="77"/>
                    </a:lnTo>
                    <a:lnTo>
                      <a:pt x="12" y="91"/>
                    </a:lnTo>
                    <a:lnTo>
                      <a:pt x="6" y="108"/>
                    </a:lnTo>
                    <a:lnTo>
                      <a:pt x="2" y="125"/>
                    </a:lnTo>
                    <a:lnTo>
                      <a:pt x="0" y="142"/>
                    </a:lnTo>
                    <a:lnTo>
                      <a:pt x="2" y="166"/>
                    </a:lnTo>
                    <a:lnTo>
                      <a:pt x="12" y="186"/>
                    </a:lnTo>
                    <a:lnTo>
                      <a:pt x="26" y="203"/>
                    </a:lnTo>
                    <a:lnTo>
                      <a:pt x="45" y="216"/>
                    </a:lnTo>
                    <a:lnTo>
                      <a:pt x="66" y="226"/>
                    </a:lnTo>
                    <a:lnTo>
                      <a:pt x="88" y="230"/>
                    </a:lnTo>
                    <a:lnTo>
                      <a:pt x="111" y="232"/>
                    </a:lnTo>
                    <a:lnTo>
                      <a:pt x="134" y="228"/>
                    </a:lnTo>
                    <a:lnTo>
                      <a:pt x="138" y="228"/>
                    </a:lnTo>
                    <a:lnTo>
                      <a:pt x="143" y="226"/>
                    </a:lnTo>
                    <a:lnTo>
                      <a:pt x="147" y="222"/>
                    </a:lnTo>
                    <a:lnTo>
                      <a:pt x="148" y="218"/>
                    </a:lnTo>
                    <a:lnTo>
                      <a:pt x="145" y="212"/>
                    </a:lnTo>
                    <a:lnTo>
                      <a:pt x="141" y="207"/>
                    </a:lnTo>
                    <a:lnTo>
                      <a:pt x="135" y="203"/>
                    </a:lnTo>
                    <a:lnTo>
                      <a:pt x="129" y="201"/>
                    </a:lnTo>
                    <a:lnTo>
                      <a:pt x="117" y="197"/>
                    </a:lnTo>
                    <a:lnTo>
                      <a:pt x="105" y="195"/>
                    </a:lnTo>
                    <a:lnTo>
                      <a:pt x="94" y="193"/>
                    </a:lnTo>
                    <a:lnTo>
                      <a:pt x="83" y="190"/>
                    </a:lnTo>
                    <a:lnTo>
                      <a:pt x="73" y="187"/>
                    </a:lnTo>
                    <a:lnTo>
                      <a:pt x="62" y="182"/>
                    </a:lnTo>
                    <a:lnTo>
                      <a:pt x="53" y="176"/>
                    </a:lnTo>
                    <a:lnTo>
                      <a:pt x="43" y="167"/>
                    </a:lnTo>
                    <a:lnTo>
                      <a:pt x="40" y="128"/>
                    </a:lnTo>
                    <a:lnTo>
                      <a:pt x="49" y="96"/>
                    </a:lnTo>
                    <a:lnTo>
                      <a:pt x="68" y="71"/>
                    </a:lnTo>
                    <a:lnTo>
                      <a:pt x="94" y="50"/>
                    </a:lnTo>
                    <a:lnTo>
                      <a:pt x="122" y="34"/>
                    </a:lnTo>
                    <a:lnTo>
                      <a:pt x="151" y="21"/>
                    </a:lnTo>
                    <a:lnTo>
                      <a:pt x="178" y="12"/>
                    </a:lnTo>
                    <a:lnTo>
                      <a:pt x="199" y="4"/>
                    </a:lnTo>
                    <a:lnTo>
                      <a:pt x="186" y="1"/>
                    </a:lnTo>
                    <a:lnTo>
                      <a:pt x="172" y="0"/>
                    </a:lnTo>
                    <a:lnTo>
                      <a:pt x="156" y="2"/>
                    </a:lnTo>
                    <a:lnTo>
                      <a:pt x="138" y="4"/>
                    </a:lnTo>
                    <a:lnTo>
                      <a:pt x="121" y="10"/>
                    </a:lnTo>
                    <a:lnTo>
                      <a:pt x="103" y="16"/>
                    </a:lnTo>
                    <a:lnTo>
                      <a:pt x="86" y="23"/>
                    </a:lnTo>
                    <a:lnTo>
                      <a:pt x="70" y="29"/>
                    </a:lnTo>
                    <a:close/>
                  </a:path>
                </a:pathLst>
              </a:custGeom>
              <a:solidFill>
                <a:srgbClr val="C9E8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179" name="Freeform 800"/>
              <p:cNvSpPr>
                <a:spLocks/>
              </p:cNvSpPr>
              <p:nvPr/>
            </p:nvSpPr>
            <p:spPr bwMode="auto">
              <a:xfrm>
                <a:off x="5252" y="2656"/>
                <a:ext cx="47" cy="42"/>
              </a:xfrm>
              <a:custGeom>
                <a:avLst/>
                <a:gdLst>
                  <a:gd name="T0" fmla="*/ 0 w 128"/>
                  <a:gd name="T1" fmla="*/ 0 h 180"/>
                  <a:gd name="T2" fmla="*/ 0 w 128"/>
                  <a:gd name="T3" fmla="*/ 0 h 180"/>
                  <a:gd name="T4" fmla="*/ 0 w 128"/>
                  <a:gd name="T5" fmla="*/ 0 h 180"/>
                  <a:gd name="T6" fmla="*/ 0 w 128"/>
                  <a:gd name="T7" fmla="*/ 0 h 180"/>
                  <a:gd name="T8" fmla="*/ 0 w 128"/>
                  <a:gd name="T9" fmla="*/ 0 h 180"/>
                  <a:gd name="T10" fmla="*/ 0 w 128"/>
                  <a:gd name="T11" fmla="*/ 0 h 180"/>
                  <a:gd name="T12" fmla="*/ 0 w 128"/>
                  <a:gd name="T13" fmla="*/ 0 h 180"/>
                  <a:gd name="T14" fmla="*/ 0 w 128"/>
                  <a:gd name="T15" fmla="*/ 0 h 180"/>
                  <a:gd name="T16" fmla="*/ 0 w 128"/>
                  <a:gd name="T17" fmla="*/ 0 h 180"/>
                  <a:gd name="T18" fmla="*/ 0 w 128"/>
                  <a:gd name="T19" fmla="*/ 0 h 180"/>
                  <a:gd name="T20" fmla="*/ 0 w 128"/>
                  <a:gd name="T21" fmla="*/ 0 h 180"/>
                  <a:gd name="T22" fmla="*/ 0 w 128"/>
                  <a:gd name="T23" fmla="*/ 0 h 180"/>
                  <a:gd name="T24" fmla="*/ 0 w 128"/>
                  <a:gd name="T25" fmla="*/ 0 h 180"/>
                  <a:gd name="T26" fmla="*/ 0 w 128"/>
                  <a:gd name="T27" fmla="*/ 0 h 180"/>
                  <a:gd name="T28" fmla="*/ 0 w 128"/>
                  <a:gd name="T29" fmla="*/ 0 h 180"/>
                  <a:gd name="T30" fmla="*/ 0 w 128"/>
                  <a:gd name="T31" fmla="*/ 0 h 180"/>
                  <a:gd name="T32" fmla="*/ 0 w 128"/>
                  <a:gd name="T33" fmla="*/ 0 h 180"/>
                  <a:gd name="T34" fmla="*/ 0 w 128"/>
                  <a:gd name="T35" fmla="*/ 0 h 180"/>
                  <a:gd name="T36" fmla="*/ 0 w 128"/>
                  <a:gd name="T37" fmla="*/ 0 h 180"/>
                  <a:gd name="T38" fmla="*/ 0 w 128"/>
                  <a:gd name="T39" fmla="*/ 0 h 180"/>
                  <a:gd name="T40" fmla="*/ 0 w 128"/>
                  <a:gd name="T41" fmla="*/ 0 h 180"/>
                  <a:gd name="T42" fmla="*/ 0 w 128"/>
                  <a:gd name="T43" fmla="*/ 0 h 180"/>
                  <a:gd name="T44" fmla="*/ 0 w 128"/>
                  <a:gd name="T45" fmla="*/ 0 h 180"/>
                  <a:gd name="T46" fmla="*/ 0 w 128"/>
                  <a:gd name="T47" fmla="*/ 0 h 180"/>
                  <a:gd name="T48" fmla="*/ 0 w 128"/>
                  <a:gd name="T49" fmla="*/ 0 h 180"/>
                  <a:gd name="T50" fmla="*/ 0 w 128"/>
                  <a:gd name="T51" fmla="*/ 0 h 180"/>
                  <a:gd name="T52" fmla="*/ 0 w 128"/>
                  <a:gd name="T53" fmla="*/ 0 h 180"/>
                  <a:gd name="T54" fmla="*/ 0 w 128"/>
                  <a:gd name="T55" fmla="*/ 0 h 180"/>
                  <a:gd name="T56" fmla="*/ 0 w 128"/>
                  <a:gd name="T57" fmla="*/ 0 h 180"/>
                  <a:gd name="T58" fmla="*/ 0 w 128"/>
                  <a:gd name="T59" fmla="*/ 0 h 180"/>
                  <a:gd name="T60" fmla="*/ 0 w 128"/>
                  <a:gd name="T61" fmla="*/ 0 h 180"/>
                  <a:gd name="T62" fmla="*/ 0 w 128"/>
                  <a:gd name="T63" fmla="*/ 0 h 180"/>
                  <a:gd name="T64" fmla="*/ 0 w 128"/>
                  <a:gd name="T65" fmla="*/ 0 h 180"/>
                  <a:gd name="T66" fmla="*/ 0 w 128"/>
                  <a:gd name="T67" fmla="*/ 0 h 180"/>
                  <a:gd name="T68" fmla="*/ 0 w 128"/>
                  <a:gd name="T69" fmla="*/ 0 h 180"/>
                  <a:gd name="T70" fmla="*/ 0 w 128"/>
                  <a:gd name="T71" fmla="*/ 0 h 180"/>
                  <a:gd name="T72" fmla="*/ 0 w 128"/>
                  <a:gd name="T73" fmla="*/ 0 h 180"/>
                  <a:gd name="T74" fmla="*/ 0 w 128"/>
                  <a:gd name="T75" fmla="*/ 0 h 180"/>
                  <a:gd name="T76" fmla="*/ 0 w 128"/>
                  <a:gd name="T77" fmla="*/ 0 h 180"/>
                  <a:gd name="T78" fmla="*/ 0 w 128"/>
                  <a:gd name="T79" fmla="*/ 0 h 180"/>
                  <a:gd name="T80" fmla="*/ 0 w 128"/>
                  <a:gd name="T81" fmla="*/ 0 h 180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28"/>
                  <a:gd name="T124" fmla="*/ 0 h 180"/>
                  <a:gd name="T125" fmla="*/ 128 w 128"/>
                  <a:gd name="T126" fmla="*/ 180 h 180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28" h="180">
                    <a:moveTo>
                      <a:pt x="108" y="59"/>
                    </a:moveTo>
                    <a:lnTo>
                      <a:pt x="113" y="77"/>
                    </a:lnTo>
                    <a:lnTo>
                      <a:pt x="111" y="94"/>
                    </a:lnTo>
                    <a:lnTo>
                      <a:pt x="103" y="108"/>
                    </a:lnTo>
                    <a:lnTo>
                      <a:pt x="91" y="121"/>
                    </a:lnTo>
                    <a:lnTo>
                      <a:pt x="77" y="132"/>
                    </a:lnTo>
                    <a:lnTo>
                      <a:pt x="61" y="144"/>
                    </a:lnTo>
                    <a:lnTo>
                      <a:pt x="45" y="154"/>
                    </a:lnTo>
                    <a:lnTo>
                      <a:pt x="30" y="164"/>
                    </a:lnTo>
                    <a:lnTo>
                      <a:pt x="28" y="168"/>
                    </a:lnTo>
                    <a:lnTo>
                      <a:pt x="27" y="170"/>
                    </a:lnTo>
                    <a:lnTo>
                      <a:pt x="27" y="174"/>
                    </a:lnTo>
                    <a:lnTo>
                      <a:pt x="28" y="177"/>
                    </a:lnTo>
                    <a:lnTo>
                      <a:pt x="32" y="179"/>
                    </a:lnTo>
                    <a:lnTo>
                      <a:pt x="35" y="180"/>
                    </a:lnTo>
                    <a:lnTo>
                      <a:pt x="37" y="180"/>
                    </a:lnTo>
                    <a:lnTo>
                      <a:pt x="41" y="179"/>
                    </a:lnTo>
                    <a:lnTo>
                      <a:pt x="60" y="169"/>
                    </a:lnTo>
                    <a:lnTo>
                      <a:pt x="77" y="158"/>
                    </a:lnTo>
                    <a:lnTo>
                      <a:pt x="94" y="145"/>
                    </a:lnTo>
                    <a:lnTo>
                      <a:pt x="109" y="130"/>
                    </a:lnTo>
                    <a:lnTo>
                      <a:pt x="120" y="114"/>
                    </a:lnTo>
                    <a:lnTo>
                      <a:pt x="127" y="95"/>
                    </a:lnTo>
                    <a:lnTo>
                      <a:pt x="128" y="76"/>
                    </a:lnTo>
                    <a:lnTo>
                      <a:pt x="123" y="55"/>
                    </a:lnTo>
                    <a:lnTo>
                      <a:pt x="113" y="39"/>
                    </a:lnTo>
                    <a:lnTo>
                      <a:pt x="97" y="25"/>
                    </a:lnTo>
                    <a:lnTo>
                      <a:pt x="79" y="15"/>
                    </a:lnTo>
                    <a:lnTo>
                      <a:pt x="57" y="7"/>
                    </a:lnTo>
                    <a:lnTo>
                      <a:pt x="36" y="2"/>
                    </a:lnTo>
                    <a:lnTo>
                      <a:pt x="19" y="0"/>
                    </a:lnTo>
                    <a:lnTo>
                      <a:pt x="6" y="0"/>
                    </a:lnTo>
                    <a:lnTo>
                      <a:pt x="0" y="4"/>
                    </a:lnTo>
                    <a:lnTo>
                      <a:pt x="14" y="9"/>
                    </a:lnTo>
                    <a:lnTo>
                      <a:pt x="29" y="14"/>
                    </a:lnTo>
                    <a:lnTo>
                      <a:pt x="46" y="19"/>
                    </a:lnTo>
                    <a:lnTo>
                      <a:pt x="61" y="23"/>
                    </a:lnTo>
                    <a:lnTo>
                      <a:pt x="76" y="29"/>
                    </a:lnTo>
                    <a:lnTo>
                      <a:pt x="89" y="37"/>
                    </a:lnTo>
                    <a:lnTo>
                      <a:pt x="100" y="46"/>
                    </a:lnTo>
                    <a:lnTo>
                      <a:pt x="108" y="59"/>
                    </a:lnTo>
                    <a:close/>
                  </a:path>
                </a:pathLst>
              </a:custGeom>
              <a:solidFill>
                <a:srgbClr val="C9E8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180" name="Freeform 801"/>
              <p:cNvSpPr>
                <a:spLocks/>
              </p:cNvSpPr>
              <p:nvPr/>
            </p:nvSpPr>
            <p:spPr bwMode="auto">
              <a:xfrm>
                <a:off x="5089" y="2646"/>
                <a:ext cx="114" cy="88"/>
              </a:xfrm>
              <a:custGeom>
                <a:avLst/>
                <a:gdLst>
                  <a:gd name="T0" fmla="*/ 0 w 322"/>
                  <a:gd name="T1" fmla="*/ 0 h 378"/>
                  <a:gd name="T2" fmla="*/ 0 w 322"/>
                  <a:gd name="T3" fmla="*/ 0 h 378"/>
                  <a:gd name="T4" fmla="*/ 0 w 322"/>
                  <a:gd name="T5" fmla="*/ 0 h 378"/>
                  <a:gd name="T6" fmla="*/ 0 w 322"/>
                  <a:gd name="T7" fmla="*/ 0 h 378"/>
                  <a:gd name="T8" fmla="*/ 0 w 322"/>
                  <a:gd name="T9" fmla="*/ 0 h 378"/>
                  <a:gd name="T10" fmla="*/ 0 w 322"/>
                  <a:gd name="T11" fmla="*/ 0 h 378"/>
                  <a:gd name="T12" fmla="*/ 0 w 322"/>
                  <a:gd name="T13" fmla="*/ 0 h 378"/>
                  <a:gd name="T14" fmla="*/ 0 w 322"/>
                  <a:gd name="T15" fmla="*/ 0 h 378"/>
                  <a:gd name="T16" fmla="*/ 0 w 322"/>
                  <a:gd name="T17" fmla="*/ 0 h 378"/>
                  <a:gd name="T18" fmla="*/ 0 w 322"/>
                  <a:gd name="T19" fmla="*/ 0 h 378"/>
                  <a:gd name="T20" fmla="*/ 0 w 322"/>
                  <a:gd name="T21" fmla="*/ 0 h 378"/>
                  <a:gd name="T22" fmla="*/ 0 w 322"/>
                  <a:gd name="T23" fmla="*/ 0 h 378"/>
                  <a:gd name="T24" fmla="*/ 0 w 322"/>
                  <a:gd name="T25" fmla="*/ 0 h 378"/>
                  <a:gd name="T26" fmla="*/ 0 w 322"/>
                  <a:gd name="T27" fmla="*/ 0 h 378"/>
                  <a:gd name="T28" fmla="*/ 0 w 322"/>
                  <a:gd name="T29" fmla="*/ 0 h 378"/>
                  <a:gd name="T30" fmla="*/ 0 w 322"/>
                  <a:gd name="T31" fmla="*/ 0 h 378"/>
                  <a:gd name="T32" fmla="*/ 0 w 322"/>
                  <a:gd name="T33" fmla="*/ 0 h 378"/>
                  <a:gd name="T34" fmla="*/ 0 w 322"/>
                  <a:gd name="T35" fmla="*/ 0 h 378"/>
                  <a:gd name="T36" fmla="*/ 0 w 322"/>
                  <a:gd name="T37" fmla="*/ 0 h 378"/>
                  <a:gd name="T38" fmla="*/ 0 w 322"/>
                  <a:gd name="T39" fmla="*/ 0 h 378"/>
                  <a:gd name="T40" fmla="*/ 0 w 322"/>
                  <a:gd name="T41" fmla="*/ 0 h 378"/>
                  <a:gd name="T42" fmla="*/ 0 w 322"/>
                  <a:gd name="T43" fmla="*/ 0 h 378"/>
                  <a:gd name="T44" fmla="*/ 0 w 322"/>
                  <a:gd name="T45" fmla="*/ 0 h 378"/>
                  <a:gd name="T46" fmla="*/ 0 w 322"/>
                  <a:gd name="T47" fmla="*/ 0 h 378"/>
                  <a:gd name="T48" fmla="*/ 0 w 322"/>
                  <a:gd name="T49" fmla="*/ 0 h 378"/>
                  <a:gd name="T50" fmla="*/ 0 w 322"/>
                  <a:gd name="T51" fmla="*/ 0 h 378"/>
                  <a:gd name="T52" fmla="*/ 0 w 322"/>
                  <a:gd name="T53" fmla="*/ 0 h 378"/>
                  <a:gd name="T54" fmla="*/ 0 w 322"/>
                  <a:gd name="T55" fmla="*/ 0 h 378"/>
                  <a:gd name="T56" fmla="*/ 0 w 322"/>
                  <a:gd name="T57" fmla="*/ 0 h 378"/>
                  <a:gd name="T58" fmla="*/ 0 w 322"/>
                  <a:gd name="T59" fmla="*/ 0 h 378"/>
                  <a:gd name="T60" fmla="*/ 0 w 322"/>
                  <a:gd name="T61" fmla="*/ 0 h 378"/>
                  <a:gd name="T62" fmla="*/ 0 w 322"/>
                  <a:gd name="T63" fmla="*/ 0 h 378"/>
                  <a:gd name="T64" fmla="*/ 0 w 322"/>
                  <a:gd name="T65" fmla="*/ 0 h 378"/>
                  <a:gd name="T66" fmla="*/ 0 w 322"/>
                  <a:gd name="T67" fmla="*/ 0 h 378"/>
                  <a:gd name="T68" fmla="*/ 0 w 322"/>
                  <a:gd name="T69" fmla="*/ 0 h 378"/>
                  <a:gd name="T70" fmla="*/ 0 w 322"/>
                  <a:gd name="T71" fmla="*/ 0 h 378"/>
                  <a:gd name="T72" fmla="*/ 0 w 322"/>
                  <a:gd name="T73" fmla="*/ 0 h 378"/>
                  <a:gd name="T74" fmla="*/ 0 w 322"/>
                  <a:gd name="T75" fmla="*/ 0 h 378"/>
                  <a:gd name="T76" fmla="*/ 0 w 322"/>
                  <a:gd name="T77" fmla="*/ 0 h 378"/>
                  <a:gd name="T78" fmla="*/ 0 w 322"/>
                  <a:gd name="T79" fmla="*/ 0 h 378"/>
                  <a:gd name="T80" fmla="*/ 0 w 322"/>
                  <a:gd name="T81" fmla="*/ 0 h 378"/>
                  <a:gd name="T82" fmla="*/ 0 w 322"/>
                  <a:gd name="T83" fmla="*/ 0 h 378"/>
                  <a:gd name="T84" fmla="*/ 0 w 322"/>
                  <a:gd name="T85" fmla="*/ 0 h 378"/>
                  <a:gd name="T86" fmla="*/ 0 w 322"/>
                  <a:gd name="T87" fmla="*/ 0 h 378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322"/>
                  <a:gd name="T133" fmla="*/ 0 h 378"/>
                  <a:gd name="T134" fmla="*/ 322 w 322"/>
                  <a:gd name="T135" fmla="*/ 378 h 378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322" h="378">
                    <a:moveTo>
                      <a:pt x="125" y="49"/>
                    </a:moveTo>
                    <a:lnTo>
                      <a:pt x="100" y="70"/>
                    </a:lnTo>
                    <a:lnTo>
                      <a:pt x="76" y="90"/>
                    </a:lnTo>
                    <a:lnTo>
                      <a:pt x="53" y="115"/>
                    </a:lnTo>
                    <a:lnTo>
                      <a:pt x="34" y="140"/>
                    </a:lnTo>
                    <a:lnTo>
                      <a:pt x="17" y="166"/>
                    </a:lnTo>
                    <a:lnTo>
                      <a:pt x="5" y="195"/>
                    </a:lnTo>
                    <a:lnTo>
                      <a:pt x="0" y="226"/>
                    </a:lnTo>
                    <a:lnTo>
                      <a:pt x="1" y="258"/>
                    </a:lnTo>
                    <a:lnTo>
                      <a:pt x="3" y="266"/>
                    </a:lnTo>
                    <a:lnTo>
                      <a:pt x="5" y="275"/>
                    </a:lnTo>
                    <a:lnTo>
                      <a:pt x="9" y="282"/>
                    </a:lnTo>
                    <a:lnTo>
                      <a:pt x="14" y="290"/>
                    </a:lnTo>
                    <a:lnTo>
                      <a:pt x="19" y="297"/>
                    </a:lnTo>
                    <a:lnTo>
                      <a:pt x="26" y="304"/>
                    </a:lnTo>
                    <a:lnTo>
                      <a:pt x="32" y="310"/>
                    </a:lnTo>
                    <a:lnTo>
                      <a:pt x="41" y="314"/>
                    </a:lnTo>
                    <a:lnTo>
                      <a:pt x="56" y="324"/>
                    </a:lnTo>
                    <a:lnTo>
                      <a:pt x="71" y="332"/>
                    </a:lnTo>
                    <a:lnTo>
                      <a:pt x="86" y="338"/>
                    </a:lnTo>
                    <a:lnTo>
                      <a:pt x="103" y="344"/>
                    </a:lnTo>
                    <a:lnTo>
                      <a:pt x="119" y="350"/>
                    </a:lnTo>
                    <a:lnTo>
                      <a:pt x="136" y="355"/>
                    </a:lnTo>
                    <a:lnTo>
                      <a:pt x="152" y="359"/>
                    </a:lnTo>
                    <a:lnTo>
                      <a:pt x="168" y="363"/>
                    </a:lnTo>
                    <a:lnTo>
                      <a:pt x="186" y="366"/>
                    </a:lnTo>
                    <a:lnTo>
                      <a:pt x="202" y="368"/>
                    </a:lnTo>
                    <a:lnTo>
                      <a:pt x="220" y="371"/>
                    </a:lnTo>
                    <a:lnTo>
                      <a:pt x="238" y="373"/>
                    </a:lnTo>
                    <a:lnTo>
                      <a:pt x="254" y="374"/>
                    </a:lnTo>
                    <a:lnTo>
                      <a:pt x="272" y="375"/>
                    </a:lnTo>
                    <a:lnTo>
                      <a:pt x="289" y="376"/>
                    </a:lnTo>
                    <a:lnTo>
                      <a:pt x="306" y="378"/>
                    </a:lnTo>
                    <a:lnTo>
                      <a:pt x="311" y="378"/>
                    </a:lnTo>
                    <a:lnTo>
                      <a:pt x="316" y="375"/>
                    </a:lnTo>
                    <a:lnTo>
                      <a:pt x="320" y="371"/>
                    </a:lnTo>
                    <a:lnTo>
                      <a:pt x="322" y="366"/>
                    </a:lnTo>
                    <a:lnTo>
                      <a:pt x="322" y="360"/>
                    </a:lnTo>
                    <a:lnTo>
                      <a:pt x="320" y="356"/>
                    </a:lnTo>
                    <a:lnTo>
                      <a:pt x="315" y="352"/>
                    </a:lnTo>
                    <a:lnTo>
                      <a:pt x="309" y="350"/>
                    </a:lnTo>
                    <a:lnTo>
                      <a:pt x="294" y="347"/>
                    </a:lnTo>
                    <a:lnTo>
                      <a:pt x="279" y="344"/>
                    </a:lnTo>
                    <a:lnTo>
                      <a:pt x="263" y="341"/>
                    </a:lnTo>
                    <a:lnTo>
                      <a:pt x="247" y="338"/>
                    </a:lnTo>
                    <a:lnTo>
                      <a:pt x="232" y="336"/>
                    </a:lnTo>
                    <a:lnTo>
                      <a:pt x="216" y="334"/>
                    </a:lnTo>
                    <a:lnTo>
                      <a:pt x="200" y="332"/>
                    </a:lnTo>
                    <a:lnTo>
                      <a:pt x="185" y="328"/>
                    </a:lnTo>
                    <a:lnTo>
                      <a:pt x="170" y="326"/>
                    </a:lnTo>
                    <a:lnTo>
                      <a:pt x="154" y="322"/>
                    </a:lnTo>
                    <a:lnTo>
                      <a:pt x="139" y="318"/>
                    </a:lnTo>
                    <a:lnTo>
                      <a:pt x="124" y="314"/>
                    </a:lnTo>
                    <a:lnTo>
                      <a:pt x="110" y="309"/>
                    </a:lnTo>
                    <a:lnTo>
                      <a:pt x="94" y="303"/>
                    </a:lnTo>
                    <a:lnTo>
                      <a:pt x="80" y="297"/>
                    </a:lnTo>
                    <a:lnTo>
                      <a:pt x="66" y="289"/>
                    </a:lnTo>
                    <a:lnTo>
                      <a:pt x="55" y="281"/>
                    </a:lnTo>
                    <a:lnTo>
                      <a:pt x="45" y="271"/>
                    </a:lnTo>
                    <a:lnTo>
                      <a:pt x="38" y="259"/>
                    </a:lnTo>
                    <a:lnTo>
                      <a:pt x="35" y="245"/>
                    </a:lnTo>
                    <a:lnTo>
                      <a:pt x="34" y="232"/>
                    </a:lnTo>
                    <a:lnTo>
                      <a:pt x="35" y="216"/>
                    </a:lnTo>
                    <a:lnTo>
                      <a:pt x="38" y="200"/>
                    </a:lnTo>
                    <a:lnTo>
                      <a:pt x="43" y="187"/>
                    </a:lnTo>
                    <a:lnTo>
                      <a:pt x="51" y="170"/>
                    </a:lnTo>
                    <a:lnTo>
                      <a:pt x="60" y="152"/>
                    </a:lnTo>
                    <a:lnTo>
                      <a:pt x="71" y="137"/>
                    </a:lnTo>
                    <a:lnTo>
                      <a:pt x="83" y="124"/>
                    </a:lnTo>
                    <a:lnTo>
                      <a:pt x="94" y="110"/>
                    </a:lnTo>
                    <a:lnTo>
                      <a:pt x="107" y="96"/>
                    </a:lnTo>
                    <a:lnTo>
                      <a:pt x="123" y="82"/>
                    </a:lnTo>
                    <a:lnTo>
                      <a:pt x="138" y="69"/>
                    </a:lnTo>
                    <a:lnTo>
                      <a:pt x="153" y="57"/>
                    </a:lnTo>
                    <a:lnTo>
                      <a:pt x="173" y="47"/>
                    </a:lnTo>
                    <a:lnTo>
                      <a:pt x="195" y="38"/>
                    </a:lnTo>
                    <a:lnTo>
                      <a:pt x="218" y="28"/>
                    </a:lnTo>
                    <a:lnTo>
                      <a:pt x="238" y="20"/>
                    </a:lnTo>
                    <a:lnTo>
                      <a:pt x="254" y="13"/>
                    </a:lnTo>
                    <a:lnTo>
                      <a:pt x="264" y="7"/>
                    </a:lnTo>
                    <a:lnTo>
                      <a:pt x="268" y="2"/>
                    </a:lnTo>
                    <a:lnTo>
                      <a:pt x="256" y="0"/>
                    </a:lnTo>
                    <a:lnTo>
                      <a:pt x="240" y="1"/>
                    </a:lnTo>
                    <a:lnTo>
                      <a:pt x="221" y="4"/>
                    </a:lnTo>
                    <a:lnTo>
                      <a:pt x="201" y="10"/>
                    </a:lnTo>
                    <a:lnTo>
                      <a:pt x="180" y="18"/>
                    </a:lnTo>
                    <a:lnTo>
                      <a:pt x="160" y="27"/>
                    </a:lnTo>
                    <a:lnTo>
                      <a:pt x="141" y="38"/>
                    </a:lnTo>
                    <a:lnTo>
                      <a:pt x="125" y="49"/>
                    </a:lnTo>
                    <a:close/>
                  </a:path>
                </a:pathLst>
              </a:custGeom>
              <a:solidFill>
                <a:srgbClr val="C9E8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181" name="Freeform 802"/>
              <p:cNvSpPr>
                <a:spLocks/>
              </p:cNvSpPr>
              <p:nvPr/>
            </p:nvSpPr>
            <p:spPr bwMode="auto">
              <a:xfrm>
                <a:off x="5250" y="2643"/>
                <a:ext cx="99" cy="59"/>
              </a:xfrm>
              <a:custGeom>
                <a:avLst/>
                <a:gdLst>
                  <a:gd name="T0" fmla="*/ 0 w 283"/>
                  <a:gd name="T1" fmla="*/ 0 h 252"/>
                  <a:gd name="T2" fmla="*/ 0 w 283"/>
                  <a:gd name="T3" fmla="*/ 0 h 252"/>
                  <a:gd name="T4" fmla="*/ 0 w 283"/>
                  <a:gd name="T5" fmla="*/ 0 h 252"/>
                  <a:gd name="T6" fmla="*/ 0 w 283"/>
                  <a:gd name="T7" fmla="*/ 0 h 252"/>
                  <a:gd name="T8" fmla="*/ 0 w 283"/>
                  <a:gd name="T9" fmla="*/ 0 h 252"/>
                  <a:gd name="T10" fmla="*/ 0 w 283"/>
                  <a:gd name="T11" fmla="*/ 0 h 252"/>
                  <a:gd name="T12" fmla="*/ 0 w 283"/>
                  <a:gd name="T13" fmla="*/ 0 h 252"/>
                  <a:gd name="T14" fmla="*/ 0 w 283"/>
                  <a:gd name="T15" fmla="*/ 0 h 252"/>
                  <a:gd name="T16" fmla="*/ 0 w 283"/>
                  <a:gd name="T17" fmla="*/ 0 h 252"/>
                  <a:gd name="T18" fmla="*/ 0 w 283"/>
                  <a:gd name="T19" fmla="*/ 0 h 252"/>
                  <a:gd name="T20" fmla="*/ 0 w 283"/>
                  <a:gd name="T21" fmla="*/ 0 h 252"/>
                  <a:gd name="T22" fmla="*/ 0 w 283"/>
                  <a:gd name="T23" fmla="*/ 0 h 252"/>
                  <a:gd name="T24" fmla="*/ 0 w 283"/>
                  <a:gd name="T25" fmla="*/ 0 h 252"/>
                  <a:gd name="T26" fmla="*/ 0 w 283"/>
                  <a:gd name="T27" fmla="*/ 0 h 252"/>
                  <a:gd name="T28" fmla="*/ 0 w 283"/>
                  <a:gd name="T29" fmla="*/ 0 h 252"/>
                  <a:gd name="T30" fmla="*/ 0 w 283"/>
                  <a:gd name="T31" fmla="*/ 0 h 252"/>
                  <a:gd name="T32" fmla="*/ 0 w 283"/>
                  <a:gd name="T33" fmla="*/ 0 h 252"/>
                  <a:gd name="T34" fmla="*/ 0 w 283"/>
                  <a:gd name="T35" fmla="*/ 0 h 252"/>
                  <a:gd name="T36" fmla="*/ 0 w 283"/>
                  <a:gd name="T37" fmla="*/ 0 h 252"/>
                  <a:gd name="T38" fmla="*/ 0 w 283"/>
                  <a:gd name="T39" fmla="*/ 0 h 252"/>
                  <a:gd name="T40" fmla="*/ 0 w 283"/>
                  <a:gd name="T41" fmla="*/ 0 h 252"/>
                  <a:gd name="T42" fmla="*/ 0 w 283"/>
                  <a:gd name="T43" fmla="*/ 0 h 252"/>
                  <a:gd name="T44" fmla="*/ 0 w 283"/>
                  <a:gd name="T45" fmla="*/ 0 h 252"/>
                  <a:gd name="T46" fmla="*/ 0 w 283"/>
                  <a:gd name="T47" fmla="*/ 0 h 252"/>
                  <a:gd name="T48" fmla="*/ 0 w 283"/>
                  <a:gd name="T49" fmla="*/ 0 h 252"/>
                  <a:gd name="T50" fmla="*/ 0 w 283"/>
                  <a:gd name="T51" fmla="*/ 0 h 252"/>
                  <a:gd name="T52" fmla="*/ 0 w 283"/>
                  <a:gd name="T53" fmla="*/ 0 h 252"/>
                  <a:gd name="T54" fmla="*/ 0 w 283"/>
                  <a:gd name="T55" fmla="*/ 0 h 252"/>
                  <a:gd name="T56" fmla="*/ 0 w 283"/>
                  <a:gd name="T57" fmla="*/ 0 h 252"/>
                  <a:gd name="T58" fmla="*/ 0 w 283"/>
                  <a:gd name="T59" fmla="*/ 0 h 252"/>
                  <a:gd name="T60" fmla="*/ 0 w 283"/>
                  <a:gd name="T61" fmla="*/ 0 h 252"/>
                  <a:gd name="T62" fmla="*/ 0 w 283"/>
                  <a:gd name="T63" fmla="*/ 0 h 252"/>
                  <a:gd name="T64" fmla="*/ 0 w 283"/>
                  <a:gd name="T65" fmla="*/ 0 h 252"/>
                  <a:gd name="T66" fmla="*/ 0 w 283"/>
                  <a:gd name="T67" fmla="*/ 0 h 252"/>
                  <a:gd name="T68" fmla="*/ 0 w 283"/>
                  <a:gd name="T69" fmla="*/ 0 h 252"/>
                  <a:gd name="T70" fmla="*/ 0 w 283"/>
                  <a:gd name="T71" fmla="*/ 0 h 252"/>
                  <a:gd name="T72" fmla="*/ 0 w 283"/>
                  <a:gd name="T73" fmla="*/ 0 h 252"/>
                  <a:gd name="T74" fmla="*/ 0 w 283"/>
                  <a:gd name="T75" fmla="*/ 0 h 252"/>
                  <a:gd name="T76" fmla="*/ 0 w 283"/>
                  <a:gd name="T77" fmla="*/ 0 h 252"/>
                  <a:gd name="T78" fmla="*/ 0 w 283"/>
                  <a:gd name="T79" fmla="*/ 0 h 252"/>
                  <a:gd name="T80" fmla="*/ 0 w 283"/>
                  <a:gd name="T81" fmla="*/ 0 h 252"/>
                  <a:gd name="T82" fmla="*/ 0 w 283"/>
                  <a:gd name="T83" fmla="*/ 0 h 252"/>
                  <a:gd name="T84" fmla="*/ 0 w 283"/>
                  <a:gd name="T85" fmla="*/ 0 h 252"/>
                  <a:gd name="T86" fmla="*/ 0 w 283"/>
                  <a:gd name="T87" fmla="*/ 0 h 252"/>
                  <a:gd name="T88" fmla="*/ 0 w 283"/>
                  <a:gd name="T89" fmla="*/ 0 h 252"/>
                  <a:gd name="T90" fmla="*/ 0 w 283"/>
                  <a:gd name="T91" fmla="*/ 0 h 252"/>
                  <a:gd name="T92" fmla="*/ 0 w 283"/>
                  <a:gd name="T93" fmla="*/ 0 h 252"/>
                  <a:gd name="T94" fmla="*/ 0 w 283"/>
                  <a:gd name="T95" fmla="*/ 0 h 252"/>
                  <a:gd name="T96" fmla="*/ 0 w 283"/>
                  <a:gd name="T97" fmla="*/ 0 h 252"/>
                  <a:gd name="T98" fmla="*/ 0 w 283"/>
                  <a:gd name="T99" fmla="*/ 0 h 252"/>
                  <a:gd name="T100" fmla="*/ 0 w 283"/>
                  <a:gd name="T101" fmla="*/ 0 h 252"/>
                  <a:gd name="T102" fmla="*/ 0 w 283"/>
                  <a:gd name="T103" fmla="*/ 0 h 252"/>
                  <a:gd name="T104" fmla="*/ 0 w 283"/>
                  <a:gd name="T105" fmla="*/ 0 h 252"/>
                  <a:gd name="T106" fmla="*/ 0 w 283"/>
                  <a:gd name="T107" fmla="*/ 0 h 252"/>
                  <a:gd name="T108" fmla="*/ 0 w 283"/>
                  <a:gd name="T109" fmla="*/ 0 h 252"/>
                  <a:gd name="T110" fmla="*/ 0 w 283"/>
                  <a:gd name="T111" fmla="*/ 0 h 252"/>
                  <a:gd name="T112" fmla="*/ 0 w 283"/>
                  <a:gd name="T113" fmla="*/ 0 h 252"/>
                  <a:gd name="T114" fmla="*/ 0 w 283"/>
                  <a:gd name="T115" fmla="*/ 0 h 252"/>
                  <a:gd name="T116" fmla="*/ 0 w 283"/>
                  <a:gd name="T117" fmla="*/ 0 h 252"/>
                  <a:gd name="T118" fmla="*/ 0 w 283"/>
                  <a:gd name="T119" fmla="*/ 0 h 252"/>
                  <a:gd name="T120" fmla="*/ 0 w 283"/>
                  <a:gd name="T121" fmla="*/ 0 h 252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283"/>
                  <a:gd name="T184" fmla="*/ 0 h 252"/>
                  <a:gd name="T185" fmla="*/ 283 w 283"/>
                  <a:gd name="T186" fmla="*/ 252 h 252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283" h="252">
                    <a:moveTo>
                      <a:pt x="235" y="77"/>
                    </a:moveTo>
                    <a:lnTo>
                      <a:pt x="248" y="91"/>
                    </a:lnTo>
                    <a:lnTo>
                      <a:pt x="256" y="107"/>
                    </a:lnTo>
                    <a:lnTo>
                      <a:pt x="259" y="124"/>
                    </a:lnTo>
                    <a:lnTo>
                      <a:pt x="259" y="142"/>
                    </a:lnTo>
                    <a:lnTo>
                      <a:pt x="257" y="157"/>
                    </a:lnTo>
                    <a:lnTo>
                      <a:pt x="252" y="170"/>
                    </a:lnTo>
                    <a:lnTo>
                      <a:pt x="244" y="183"/>
                    </a:lnTo>
                    <a:lnTo>
                      <a:pt x="236" y="193"/>
                    </a:lnTo>
                    <a:lnTo>
                      <a:pt x="225" y="204"/>
                    </a:lnTo>
                    <a:lnTo>
                      <a:pt x="215" y="214"/>
                    </a:lnTo>
                    <a:lnTo>
                      <a:pt x="204" y="224"/>
                    </a:lnTo>
                    <a:lnTo>
                      <a:pt x="194" y="234"/>
                    </a:lnTo>
                    <a:lnTo>
                      <a:pt x="191" y="238"/>
                    </a:lnTo>
                    <a:lnTo>
                      <a:pt x="191" y="241"/>
                    </a:lnTo>
                    <a:lnTo>
                      <a:pt x="191" y="245"/>
                    </a:lnTo>
                    <a:lnTo>
                      <a:pt x="194" y="248"/>
                    </a:lnTo>
                    <a:lnTo>
                      <a:pt x="197" y="250"/>
                    </a:lnTo>
                    <a:lnTo>
                      <a:pt x="202" y="252"/>
                    </a:lnTo>
                    <a:lnTo>
                      <a:pt x="205" y="250"/>
                    </a:lnTo>
                    <a:lnTo>
                      <a:pt x="209" y="248"/>
                    </a:lnTo>
                    <a:lnTo>
                      <a:pt x="232" y="233"/>
                    </a:lnTo>
                    <a:lnTo>
                      <a:pt x="252" y="214"/>
                    </a:lnTo>
                    <a:lnTo>
                      <a:pt x="268" y="192"/>
                    </a:lnTo>
                    <a:lnTo>
                      <a:pt x="278" y="167"/>
                    </a:lnTo>
                    <a:lnTo>
                      <a:pt x="283" y="141"/>
                    </a:lnTo>
                    <a:lnTo>
                      <a:pt x="280" y="115"/>
                    </a:lnTo>
                    <a:lnTo>
                      <a:pt x="271" y="91"/>
                    </a:lnTo>
                    <a:lnTo>
                      <a:pt x="252" y="69"/>
                    </a:lnTo>
                    <a:lnTo>
                      <a:pt x="238" y="57"/>
                    </a:lnTo>
                    <a:lnTo>
                      <a:pt x="222" y="48"/>
                    </a:lnTo>
                    <a:lnTo>
                      <a:pt x="204" y="39"/>
                    </a:lnTo>
                    <a:lnTo>
                      <a:pt x="184" y="31"/>
                    </a:lnTo>
                    <a:lnTo>
                      <a:pt x="164" y="23"/>
                    </a:lnTo>
                    <a:lnTo>
                      <a:pt x="144" y="17"/>
                    </a:lnTo>
                    <a:lnTo>
                      <a:pt x="123" y="13"/>
                    </a:lnTo>
                    <a:lnTo>
                      <a:pt x="103" y="8"/>
                    </a:lnTo>
                    <a:lnTo>
                      <a:pt x="83" y="5"/>
                    </a:lnTo>
                    <a:lnTo>
                      <a:pt x="66" y="2"/>
                    </a:lnTo>
                    <a:lnTo>
                      <a:pt x="48" y="0"/>
                    </a:lnTo>
                    <a:lnTo>
                      <a:pt x="34" y="0"/>
                    </a:lnTo>
                    <a:lnTo>
                      <a:pt x="21" y="0"/>
                    </a:lnTo>
                    <a:lnTo>
                      <a:pt x="11" y="0"/>
                    </a:lnTo>
                    <a:lnTo>
                      <a:pt x="4" y="2"/>
                    </a:lnTo>
                    <a:lnTo>
                      <a:pt x="0" y="5"/>
                    </a:lnTo>
                    <a:lnTo>
                      <a:pt x="12" y="7"/>
                    </a:lnTo>
                    <a:lnTo>
                      <a:pt x="24" y="8"/>
                    </a:lnTo>
                    <a:lnTo>
                      <a:pt x="38" y="10"/>
                    </a:lnTo>
                    <a:lnTo>
                      <a:pt x="52" y="13"/>
                    </a:lnTo>
                    <a:lnTo>
                      <a:pt x="66" y="16"/>
                    </a:lnTo>
                    <a:lnTo>
                      <a:pt x="82" y="18"/>
                    </a:lnTo>
                    <a:lnTo>
                      <a:pt x="98" y="22"/>
                    </a:lnTo>
                    <a:lnTo>
                      <a:pt x="114" y="25"/>
                    </a:lnTo>
                    <a:lnTo>
                      <a:pt x="129" y="30"/>
                    </a:lnTo>
                    <a:lnTo>
                      <a:pt x="146" y="34"/>
                    </a:lnTo>
                    <a:lnTo>
                      <a:pt x="162" y="39"/>
                    </a:lnTo>
                    <a:lnTo>
                      <a:pt x="177" y="45"/>
                    </a:lnTo>
                    <a:lnTo>
                      <a:pt x="193" y="52"/>
                    </a:lnTo>
                    <a:lnTo>
                      <a:pt x="208" y="60"/>
                    </a:lnTo>
                    <a:lnTo>
                      <a:pt x="222" y="68"/>
                    </a:lnTo>
                    <a:lnTo>
                      <a:pt x="235" y="77"/>
                    </a:lnTo>
                    <a:close/>
                  </a:path>
                </a:pathLst>
              </a:custGeom>
              <a:solidFill>
                <a:srgbClr val="C9E8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182" name="Freeform 803"/>
              <p:cNvSpPr>
                <a:spLocks/>
              </p:cNvSpPr>
              <p:nvPr/>
            </p:nvSpPr>
            <p:spPr bwMode="auto">
              <a:xfrm>
                <a:off x="5047" y="2671"/>
                <a:ext cx="40" cy="55"/>
              </a:xfrm>
              <a:custGeom>
                <a:avLst/>
                <a:gdLst>
                  <a:gd name="T0" fmla="*/ 0 w 114"/>
                  <a:gd name="T1" fmla="*/ 0 h 238"/>
                  <a:gd name="T2" fmla="*/ 0 w 114"/>
                  <a:gd name="T3" fmla="*/ 0 h 238"/>
                  <a:gd name="T4" fmla="*/ 0 w 114"/>
                  <a:gd name="T5" fmla="*/ 0 h 238"/>
                  <a:gd name="T6" fmla="*/ 0 w 114"/>
                  <a:gd name="T7" fmla="*/ 0 h 238"/>
                  <a:gd name="T8" fmla="*/ 0 w 114"/>
                  <a:gd name="T9" fmla="*/ 0 h 238"/>
                  <a:gd name="T10" fmla="*/ 0 w 114"/>
                  <a:gd name="T11" fmla="*/ 0 h 238"/>
                  <a:gd name="T12" fmla="*/ 0 w 114"/>
                  <a:gd name="T13" fmla="*/ 0 h 238"/>
                  <a:gd name="T14" fmla="*/ 0 w 114"/>
                  <a:gd name="T15" fmla="*/ 0 h 238"/>
                  <a:gd name="T16" fmla="*/ 0 w 114"/>
                  <a:gd name="T17" fmla="*/ 0 h 238"/>
                  <a:gd name="T18" fmla="*/ 0 w 114"/>
                  <a:gd name="T19" fmla="*/ 0 h 238"/>
                  <a:gd name="T20" fmla="*/ 0 w 114"/>
                  <a:gd name="T21" fmla="*/ 0 h 238"/>
                  <a:gd name="T22" fmla="*/ 0 w 114"/>
                  <a:gd name="T23" fmla="*/ 0 h 238"/>
                  <a:gd name="T24" fmla="*/ 0 w 114"/>
                  <a:gd name="T25" fmla="*/ 0 h 238"/>
                  <a:gd name="T26" fmla="*/ 0 w 114"/>
                  <a:gd name="T27" fmla="*/ 0 h 238"/>
                  <a:gd name="T28" fmla="*/ 0 w 114"/>
                  <a:gd name="T29" fmla="*/ 0 h 238"/>
                  <a:gd name="T30" fmla="*/ 0 w 114"/>
                  <a:gd name="T31" fmla="*/ 0 h 238"/>
                  <a:gd name="T32" fmla="*/ 0 w 114"/>
                  <a:gd name="T33" fmla="*/ 0 h 238"/>
                  <a:gd name="T34" fmla="*/ 0 w 114"/>
                  <a:gd name="T35" fmla="*/ 0 h 238"/>
                  <a:gd name="T36" fmla="*/ 0 w 114"/>
                  <a:gd name="T37" fmla="*/ 0 h 238"/>
                  <a:gd name="T38" fmla="*/ 0 w 114"/>
                  <a:gd name="T39" fmla="*/ 0 h 238"/>
                  <a:gd name="T40" fmla="*/ 0 w 114"/>
                  <a:gd name="T41" fmla="*/ 0 h 238"/>
                  <a:gd name="T42" fmla="*/ 0 w 114"/>
                  <a:gd name="T43" fmla="*/ 0 h 238"/>
                  <a:gd name="T44" fmla="*/ 0 w 114"/>
                  <a:gd name="T45" fmla="*/ 0 h 238"/>
                  <a:gd name="T46" fmla="*/ 0 w 114"/>
                  <a:gd name="T47" fmla="*/ 0 h 238"/>
                  <a:gd name="T48" fmla="*/ 0 w 114"/>
                  <a:gd name="T49" fmla="*/ 0 h 238"/>
                  <a:gd name="T50" fmla="*/ 0 w 114"/>
                  <a:gd name="T51" fmla="*/ 0 h 238"/>
                  <a:gd name="T52" fmla="*/ 0 w 114"/>
                  <a:gd name="T53" fmla="*/ 0 h 238"/>
                  <a:gd name="T54" fmla="*/ 0 w 114"/>
                  <a:gd name="T55" fmla="*/ 0 h 238"/>
                  <a:gd name="T56" fmla="*/ 0 w 114"/>
                  <a:gd name="T57" fmla="*/ 0 h 238"/>
                  <a:gd name="T58" fmla="*/ 0 w 114"/>
                  <a:gd name="T59" fmla="*/ 0 h 238"/>
                  <a:gd name="T60" fmla="*/ 0 w 114"/>
                  <a:gd name="T61" fmla="*/ 0 h 238"/>
                  <a:gd name="T62" fmla="*/ 0 w 114"/>
                  <a:gd name="T63" fmla="*/ 0 h 238"/>
                  <a:gd name="T64" fmla="*/ 0 w 114"/>
                  <a:gd name="T65" fmla="*/ 0 h 238"/>
                  <a:gd name="T66" fmla="*/ 0 w 114"/>
                  <a:gd name="T67" fmla="*/ 0 h 238"/>
                  <a:gd name="T68" fmla="*/ 0 w 114"/>
                  <a:gd name="T69" fmla="*/ 0 h 238"/>
                  <a:gd name="T70" fmla="*/ 0 w 114"/>
                  <a:gd name="T71" fmla="*/ 0 h 238"/>
                  <a:gd name="T72" fmla="*/ 0 w 114"/>
                  <a:gd name="T73" fmla="*/ 0 h 238"/>
                  <a:gd name="T74" fmla="*/ 0 w 114"/>
                  <a:gd name="T75" fmla="*/ 0 h 238"/>
                  <a:gd name="T76" fmla="*/ 0 w 114"/>
                  <a:gd name="T77" fmla="*/ 0 h 238"/>
                  <a:gd name="T78" fmla="*/ 0 w 114"/>
                  <a:gd name="T79" fmla="*/ 0 h 238"/>
                  <a:gd name="T80" fmla="*/ 0 w 114"/>
                  <a:gd name="T81" fmla="*/ 0 h 238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14"/>
                  <a:gd name="T124" fmla="*/ 0 h 238"/>
                  <a:gd name="T125" fmla="*/ 114 w 114"/>
                  <a:gd name="T126" fmla="*/ 238 h 238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14" h="238">
                    <a:moveTo>
                      <a:pt x="0" y="130"/>
                    </a:moveTo>
                    <a:lnTo>
                      <a:pt x="0" y="149"/>
                    </a:lnTo>
                    <a:lnTo>
                      <a:pt x="4" y="168"/>
                    </a:lnTo>
                    <a:lnTo>
                      <a:pt x="12" y="185"/>
                    </a:lnTo>
                    <a:lnTo>
                      <a:pt x="24" y="200"/>
                    </a:lnTo>
                    <a:lnTo>
                      <a:pt x="38" y="213"/>
                    </a:lnTo>
                    <a:lnTo>
                      <a:pt x="55" y="224"/>
                    </a:lnTo>
                    <a:lnTo>
                      <a:pt x="73" y="232"/>
                    </a:lnTo>
                    <a:lnTo>
                      <a:pt x="92" y="237"/>
                    </a:lnTo>
                    <a:lnTo>
                      <a:pt x="98" y="238"/>
                    </a:lnTo>
                    <a:lnTo>
                      <a:pt x="104" y="235"/>
                    </a:lnTo>
                    <a:lnTo>
                      <a:pt x="109" y="232"/>
                    </a:lnTo>
                    <a:lnTo>
                      <a:pt x="111" y="227"/>
                    </a:lnTo>
                    <a:lnTo>
                      <a:pt x="111" y="222"/>
                    </a:lnTo>
                    <a:lnTo>
                      <a:pt x="110" y="216"/>
                    </a:lnTo>
                    <a:lnTo>
                      <a:pt x="106" y="211"/>
                    </a:lnTo>
                    <a:lnTo>
                      <a:pt x="100" y="209"/>
                    </a:lnTo>
                    <a:lnTo>
                      <a:pt x="82" y="202"/>
                    </a:lnTo>
                    <a:lnTo>
                      <a:pt x="64" y="193"/>
                    </a:lnTo>
                    <a:lnTo>
                      <a:pt x="50" y="180"/>
                    </a:lnTo>
                    <a:lnTo>
                      <a:pt x="39" y="167"/>
                    </a:lnTo>
                    <a:lnTo>
                      <a:pt x="32" y="149"/>
                    </a:lnTo>
                    <a:lnTo>
                      <a:pt x="29" y="131"/>
                    </a:lnTo>
                    <a:lnTo>
                      <a:pt x="29" y="111"/>
                    </a:lnTo>
                    <a:lnTo>
                      <a:pt x="35" y="91"/>
                    </a:lnTo>
                    <a:lnTo>
                      <a:pt x="42" y="76"/>
                    </a:lnTo>
                    <a:lnTo>
                      <a:pt x="51" y="62"/>
                    </a:lnTo>
                    <a:lnTo>
                      <a:pt x="62" y="49"/>
                    </a:lnTo>
                    <a:lnTo>
                      <a:pt x="73" y="38"/>
                    </a:lnTo>
                    <a:lnTo>
                      <a:pt x="84" y="28"/>
                    </a:lnTo>
                    <a:lnTo>
                      <a:pt x="96" y="18"/>
                    </a:lnTo>
                    <a:lnTo>
                      <a:pt x="106" y="9"/>
                    </a:lnTo>
                    <a:lnTo>
                      <a:pt x="114" y="1"/>
                    </a:lnTo>
                    <a:lnTo>
                      <a:pt x="106" y="0"/>
                    </a:lnTo>
                    <a:lnTo>
                      <a:pt x="93" y="6"/>
                    </a:lnTo>
                    <a:lnTo>
                      <a:pt x="76" y="18"/>
                    </a:lnTo>
                    <a:lnTo>
                      <a:pt x="56" y="36"/>
                    </a:lnTo>
                    <a:lnTo>
                      <a:pt x="37" y="57"/>
                    </a:lnTo>
                    <a:lnTo>
                      <a:pt x="20" y="80"/>
                    </a:lnTo>
                    <a:lnTo>
                      <a:pt x="7" y="106"/>
                    </a:lnTo>
                    <a:lnTo>
                      <a:pt x="0" y="130"/>
                    </a:lnTo>
                    <a:close/>
                  </a:path>
                </a:pathLst>
              </a:custGeom>
              <a:solidFill>
                <a:srgbClr val="C9E8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183" name="Freeform 804"/>
              <p:cNvSpPr>
                <a:spLocks/>
              </p:cNvSpPr>
              <p:nvPr/>
            </p:nvSpPr>
            <p:spPr bwMode="auto">
              <a:xfrm>
                <a:off x="5330" y="2639"/>
                <a:ext cx="87" cy="73"/>
              </a:xfrm>
              <a:custGeom>
                <a:avLst/>
                <a:gdLst>
                  <a:gd name="T0" fmla="*/ 0 w 246"/>
                  <a:gd name="T1" fmla="*/ 0 h 310"/>
                  <a:gd name="T2" fmla="*/ 0 w 246"/>
                  <a:gd name="T3" fmla="*/ 0 h 310"/>
                  <a:gd name="T4" fmla="*/ 0 w 246"/>
                  <a:gd name="T5" fmla="*/ 0 h 310"/>
                  <a:gd name="T6" fmla="*/ 0 w 246"/>
                  <a:gd name="T7" fmla="*/ 0 h 310"/>
                  <a:gd name="T8" fmla="*/ 0 w 246"/>
                  <a:gd name="T9" fmla="*/ 0 h 310"/>
                  <a:gd name="T10" fmla="*/ 0 w 246"/>
                  <a:gd name="T11" fmla="*/ 0 h 310"/>
                  <a:gd name="T12" fmla="*/ 0 w 246"/>
                  <a:gd name="T13" fmla="*/ 0 h 310"/>
                  <a:gd name="T14" fmla="*/ 0 w 246"/>
                  <a:gd name="T15" fmla="*/ 0 h 310"/>
                  <a:gd name="T16" fmla="*/ 0 w 246"/>
                  <a:gd name="T17" fmla="*/ 0 h 310"/>
                  <a:gd name="T18" fmla="*/ 0 w 246"/>
                  <a:gd name="T19" fmla="*/ 0 h 310"/>
                  <a:gd name="T20" fmla="*/ 0 w 246"/>
                  <a:gd name="T21" fmla="*/ 0 h 310"/>
                  <a:gd name="T22" fmla="*/ 0 w 246"/>
                  <a:gd name="T23" fmla="*/ 0 h 310"/>
                  <a:gd name="T24" fmla="*/ 0 w 246"/>
                  <a:gd name="T25" fmla="*/ 0 h 310"/>
                  <a:gd name="T26" fmla="*/ 0 w 246"/>
                  <a:gd name="T27" fmla="*/ 0 h 310"/>
                  <a:gd name="T28" fmla="*/ 0 w 246"/>
                  <a:gd name="T29" fmla="*/ 0 h 310"/>
                  <a:gd name="T30" fmla="*/ 0 w 246"/>
                  <a:gd name="T31" fmla="*/ 0 h 310"/>
                  <a:gd name="T32" fmla="*/ 0 w 246"/>
                  <a:gd name="T33" fmla="*/ 0 h 310"/>
                  <a:gd name="T34" fmla="*/ 0 w 246"/>
                  <a:gd name="T35" fmla="*/ 0 h 310"/>
                  <a:gd name="T36" fmla="*/ 0 w 246"/>
                  <a:gd name="T37" fmla="*/ 0 h 310"/>
                  <a:gd name="T38" fmla="*/ 0 w 246"/>
                  <a:gd name="T39" fmla="*/ 0 h 310"/>
                  <a:gd name="T40" fmla="*/ 0 w 246"/>
                  <a:gd name="T41" fmla="*/ 0 h 310"/>
                  <a:gd name="T42" fmla="*/ 0 w 246"/>
                  <a:gd name="T43" fmla="*/ 0 h 310"/>
                  <a:gd name="T44" fmla="*/ 0 w 246"/>
                  <a:gd name="T45" fmla="*/ 0 h 310"/>
                  <a:gd name="T46" fmla="*/ 0 w 246"/>
                  <a:gd name="T47" fmla="*/ 0 h 310"/>
                  <a:gd name="T48" fmla="*/ 0 w 246"/>
                  <a:gd name="T49" fmla="*/ 0 h 310"/>
                  <a:gd name="T50" fmla="*/ 0 w 246"/>
                  <a:gd name="T51" fmla="*/ 0 h 310"/>
                  <a:gd name="T52" fmla="*/ 0 w 246"/>
                  <a:gd name="T53" fmla="*/ 0 h 310"/>
                  <a:gd name="T54" fmla="*/ 0 w 246"/>
                  <a:gd name="T55" fmla="*/ 0 h 310"/>
                  <a:gd name="T56" fmla="*/ 0 w 246"/>
                  <a:gd name="T57" fmla="*/ 0 h 310"/>
                  <a:gd name="T58" fmla="*/ 0 w 246"/>
                  <a:gd name="T59" fmla="*/ 0 h 310"/>
                  <a:gd name="T60" fmla="*/ 0 w 246"/>
                  <a:gd name="T61" fmla="*/ 0 h 310"/>
                  <a:gd name="T62" fmla="*/ 0 w 246"/>
                  <a:gd name="T63" fmla="*/ 0 h 310"/>
                  <a:gd name="T64" fmla="*/ 0 w 246"/>
                  <a:gd name="T65" fmla="*/ 0 h 310"/>
                  <a:gd name="T66" fmla="*/ 0 w 246"/>
                  <a:gd name="T67" fmla="*/ 0 h 310"/>
                  <a:gd name="T68" fmla="*/ 0 w 246"/>
                  <a:gd name="T69" fmla="*/ 0 h 310"/>
                  <a:gd name="T70" fmla="*/ 0 w 246"/>
                  <a:gd name="T71" fmla="*/ 0 h 310"/>
                  <a:gd name="T72" fmla="*/ 0 w 246"/>
                  <a:gd name="T73" fmla="*/ 0 h 310"/>
                  <a:gd name="T74" fmla="*/ 0 w 246"/>
                  <a:gd name="T75" fmla="*/ 0 h 310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w 246"/>
                  <a:gd name="T115" fmla="*/ 0 h 310"/>
                  <a:gd name="T116" fmla="*/ 246 w 246"/>
                  <a:gd name="T117" fmla="*/ 310 h 310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T114" t="T115" r="T116" b="T117"/>
                <a:pathLst>
                  <a:path w="246" h="310">
                    <a:moveTo>
                      <a:pt x="199" y="116"/>
                    </a:moveTo>
                    <a:lnTo>
                      <a:pt x="207" y="124"/>
                    </a:lnTo>
                    <a:lnTo>
                      <a:pt x="214" y="133"/>
                    </a:lnTo>
                    <a:lnTo>
                      <a:pt x="219" y="143"/>
                    </a:lnTo>
                    <a:lnTo>
                      <a:pt x="223" y="154"/>
                    </a:lnTo>
                    <a:lnTo>
                      <a:pt x="225" y="164"/>
                    </a:lnTo>
                    <a:lnTo>
                      <a:pt x="225" y="176"/>
                    </a:lnTo>
                    <a:lnTo>
                      <a:pt x="221" y="187"/>
                    </a:lnTo>
                    <a:lnTo>
                      <a:pt x="216" y="197"/>
                    </a:lnTo>
                    <a:lnTo>
                      <a:pt x="208" y="209"/>
                    </a:lnTo>
                    <a:lnTo>
                      <a:pt x="199" y="219"/>
                    </a:lnTo>
                    <a:lnTo>
                      <a:pt x="188" y="228"/>
                    </a:lnTo>
                    <a:lnTo>
                      <a:pt x="177" y="238"/>
                    </a:lnTo>
                    <a:lnTo>
                      <a:pt x="166" y="246"/>
                    </a:lnTo>
                    <a:lnTo>
                      <a:pt x="154" y="255"/>
                    </a:lnTo>
                    <a:lnTo>
                      <a:pt x="143" y="264"/>
                    </a:lnTo>
                    <a:lnTo>
                      <a:pt x="132" y="274"/>
                    </a:lnTo>
                    <a:lnTo>
                      <a:pt x="129" y="278"/>
                    </a:lnTo>
                    <a:lnTo>
                      <a:pt x="126" y="282"/>
                    </a:lnTo>
                    <a:lnTo>
                      <a:pt x="124" y="287"/>
                    </a:lnTo>
                    <a:lnTo>
                      <a:pt x="121" y="292"/>
                    </a:lnTo>
                    <a:lnTo>
                      <a:pt x="120" y="296"/>
                    </a:lnTo>
                    <a:lnTo>
                      <a:pt x="120" y="301"/>
                    </a:lnTo>
                    <a:lnTo>
                      <a:pt x="121" y="305"/>
                    </a:lnTo>
                    <a:lnTo>
                      <a:pt x="125" y="309"/>
                    </a:lnTo>
                    <a:lnTo>
                      <a:pt x="130" y="310"/>
                    </a:lnTo>
                    <a:lnTo>
                      <a:pt x="134" y="310"/>
                    </a:lnTo>
                    <a:lnTo>
                      <a:pt x="139" y="309"/>
                    </a:lnTo>
                    <a:lnTo>
                      <a:pt x="143" y="305"/>
                    </a:lnTo>
                    <a:lnTo>
                      <a:pt x="154" y="293"/>
                    </a:lnTo>
                    <a:lnTo>
                      <a:pt x="167" y="280"/>
                    </a:lnTo>
                    <a:lnTo>
                      <a:pt x="180" y="269"/>
                    </a:lnTo>
                    <a:lnTo>
                      <a:pt x="194" y="257"/>
                    </a:lnTo>
                    <a:lnTo>
                      <a:pt x="207" y="246"/>
                    </a:lnTo>
                    <a:lnTo>
                      <a:pt x="219" y="233"/>
                    </a:lnTo>
                    <a:lnTo>
                      <a:pt x="231" y="219"/>
                    </a:lnTo>
                    <a:lnTo>
                      <a:pt x="239" y="204"/>
                    </a:lnTo>
                    <a:lnTo>
                      <a:pt x="245" y="187"/>
                    </a:lnTo>
                    <a:lnTo>
                      <a:pt x="246" y="170"/>
                    </a:lnTo>
                    <a:lnTo>
                      <a:pt x="242" y="153"/>
                    </a:lnTo>
                    <a:lnTo>
                      <a:pt x="236" y="136"/>
                    </a:lnTo>
                    <a:lnTo>
                      <a:pt x="227" y="120"/>
                    </a:lnTo>
                    <a:lnTo>
                      <a:pt x="215" y="107"/>
                    </a:lnTo>
                    <a:lnTo>
                      <a:pt x="201" y="94"/>
                    </a:lnTo>
                    <a:lnTo>
                      <a:pt x="187" y="82"/>
                    </a:lnTo>
                    <a:lnTo>
                      <a:pt x="177" y="74"/>
                    </a:lnTo>
                    <a:lnTo>
                      <a:pt x="165" y="68"/>
                    </a:lnTo>
                    <a:lnTo>
                      <a:pt x="152" y="60"/>
                    </a:lnTo>
                    <a:lnTo>
                      <a:pt x="139" y="51"/>
                    </a:lnTo>
                    <a:lnTo>
                      <a:pt x="126" y="43"/>
                    </a:lnTo>
                    <a:lnTo>
                      <a:pt x="112" y="35"/>
                    </a:lnTo>
                    <a:lnTo>
                      <a:pt x="98" y="28"/>
                    </a:lnTo>
                    <a:lnTo>
                      <a:pt x="85" y="22"/>
                    </a:lnTo>
                    <a:lnTo>
                      <a:pt x="72" y="16"/>
                    </a:lnTo>
                    <a:lnTo>
                      <a:pt x="59" y="10"/>
                    </a:lnTo>
                    <a:lnTo>
                      <a:pt x="46" y="7"/>
                    </a:lnTo>
                    <a:lnTo>
                      <a:pt x="35" y="3"/>
                    </a:lnTo>
                    <a:lnTo>
                      <a:pt x="24" y="1"/>
                    </a:lnTo>
                    <a:lnTo>
                      <a:pt x="15" y="0"/>
                    </a:lnTo>
                    <a:lnTo>
                      <a:pt x="7" y="1"/>
                    </a:lnTo>
                    <a:lnTo>
                      <a:pt x="0" y="3"/>
                    </a:lnTo>
                    <a:lnTo>
                      <a:pt x="8" y="6"/>
                    </a:lnTo>
                    <a:lnTo>
                      <a:pt x="17" y="9"/>
                    </a:lnTo>
                    <a:lnTo>
                      <a:pt x="28" y="14"/>
                    </a:lnTo>
                    <a:lnTo>
                      <a:pt x="38" y="18"/>
                    </a:lnTo>
                    <a:lnTo>
                      <a:pt x="51" y="24"/>
                    </a:lnTo>
                    <a:lnTo>
                      <a:pt x="64" y="30"/>
                    </a:lnTo>
                    <a:lnTo>
                      <a:pt x="78" y="37"/>
                    </a:lnTo>
                    <a:lnTo>
                      <a:pt x="92" y="43"/>
                    </a:lnTo>
                    <a:lnTo>
                      <a:pt x="106" y="51"/>
                    </a:lnTo>
                    <a:lnTo>
                      <a:pt x="120" y="60"/>
                    </a:lnTo>
                    <a:lnTo>
                      <a:pt x="134" y="69"/>
                    </a:lnTo>
                    <a:lnTo>
                      <a:pt x="148" y="78"/>
                    </a:lnTo>
                    <a:lnTo>
                      <a:pt x="163" y="87"/>
                    </a:lnTo>
                    <a:lnTo>
                      <a:pt x="175" y="96"/>
                    </a:lnTo>
                    <a:lnTo>
                      <a:pt x="187" y="105"/>
                    </a:lnTo>
                    <a:lnTo>
                      <a:pt x="199" y="116"/>
                    </a:lnTo>
                    <a:close/>
                  </a:path>
                </a:pathLst>
              </a:custGeom>
              <a:solidFill>
                <a:srgbClr val="C9E8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184" name="Freeform 805"/>
              <p:cNvSpPr>
                <a:spLocks/>
              </p:cNvSpPr>
              <p:nvPr/>
            </p:nvSpPr>
            <p:spPr bwMode="auto">
              <a:xfrm>
                <a:off x="5115" y="2660"/>
                <a:ext cx="69" cy="55"/>
              </a:xfrm>
              <a:custGeom>
                <a:avLst/>
                <a:gdLst>
                  <a:gd name="T0" fmla="*/ 0 w 198"/>
                  <a:gd name="T1" fmla="*/ 0 h 236"/>
                  <a:gd name="T2" fmla="*/ 0 w 198"/>
                  <a:gd name="T3" fmla="*/ 0 h 236"/>
                  <a:gd name="T4" fmla="*/ 0 w 198"/>
                  <a:gd name="T5" fmla="*/ 0 h 236"/>
                  <a:gd name="T6" fmla="*/ 0 w 198"/>
                  <a:gd name="T7" fmla="*/ 0 h 236"/>
                  <a:gd name="T8" fmla="*/ 0 w 198"/>
                  <a:gd name="T9" fmla="*/ 0 h 236"/>
                  <a:gd name="T10" fmla="*/ 0 w 198"/>
                  <a:gd name="T11" fmla="*/ 0 h 236"/>
                  <a:gd name="T12" fmla="*/ 0 w 198"/>
                  <a:gd name="T13" fmla="*/ 0 h 236"/>
                  <a:gd name="T14" fmla="*/ 0 w 198"/>
                  <a:gd name="T15" fmla="*/ 0 h 236"/>
                  <a:gd name="T16" fmla="*/ 0 w 198"/>
                  <a:gd name="T17" fmla="*/ 0 h 236"/>
                  <a:gd name="T18" fmla="*/ 0 w 198"/>
                  <a:gd name="T19" fmla="*/ 0 h 236"/>
                  <a:gd name="T20" fmla="*/ 0 w 198"/>
                  <a:gd name="T21" fmla="*/ 0 h 236"/>
                  <a:gd name="T22" fmla="*/ 0 w 198"/>
                  <a:gd name="T23" fmla="*/ 0 h 236"/>
                  <a:gd name="T24" fmla="*/ 0 w 198"/>
                  <a:gd name="T25" fmla="*/ 0 h 236"/>
                  <a:gd name="T26" fmla="*/ 0 w 198"/>
                  <a:gd name="T27" fmla="*/ 0 h 236"/>
                  <a:gd name="T28" fmla="*/ 0 w 198"/>
                  <a:gd name="T29" fmla="*/ 0 h 236"/>
                  <a:gd name="T30" fmla="*/ 0 w 198"/>
                  <a:gd name="T31" fmla="*/ 0 h 236"/>
                  <a:gd name="T32" fmla="*/ 0 w 198"/>
                  <a:gd name="T33" fmla="*/ 0 h 236"/>
                  <a:gd name="T34" fmla="*/ 0 w 198"/>
                  <a:gd name="T35" fmla="*/ 0 h 236"/>
                  <a:gd name="T36" fmla="*/ 0 w 198"/>
                  <a:gd name="T37" fmla="*/ 0 h 236"/>
                  <a:gd name="T38" fmla="*/ 0 w 198"/>
                  <a:gd name="T39" fmla="*/ 0 h 236"/>
                  <a:gd name="T40" fmla="*/ 0 w 198"/>
                  <a:gd name="T41" fmla="*/ 0 h 236"/>
                  <a:gd name="T42" fmla="*/ 0 w 198"/>
                  <a:gd name="T43" fmla="*/ 0 h 236"/>
                  <a:gd name="T44" fmla="*/ 0 w 198"/>
                  <a:gd name="T45" fmla="*/ 0 h 236"/>
                  <a:gd name="T46" fmla="*/ 0 w 198"/>
                  <a:gd name="T47" fmla="*/ 0 h 236"/>
                  <a:gd name="T48" fmla="*/ 0 w 198"/>
                  <a:gd name="T49" fmla="*/ 0 h 236"/>
                  <a:gd name="T50" fmla="*/ 0 w 198"/>
                  <a:gd name="T51" fmla="*/ 0 h 236"/>
                  <a:gd name="T52" fmla="*/ 0 w 198"/>
                  <a:gd name="T53" fmla="*/ 0 h 236"/>
                  <a:gd name="T54" fmla="*/ 0 w 198"/>
                  <a:gd name="T55" fmla="*/ 0 h 236"/>
                  <a:gd name="T56" fmla="*/ 0 w 198"/>
                  <a:gd name="T57" fmla="*/ 0 h 236"/>
                  <a:gd name="T58" fmla="*/ 0 w 198"/>
                  <a:gd name="T59" fmla="*/ 0 h 236"/>
                  <a:gd name="T60" fmla="*/ 0 w 198"/>
                  <a:gd name="T61" fmla="*/ 0 h 236"/>
                  <a:gd name="T62" fmla="*/ 0 w 198"/>
                  <a:gd name="T63" fmla="*/ 0 h 236"/>
                  <a:gd name="T64" fmla="*/ 0 w 198"/>
                  <a:gd name="T65" fmla="*/ 0 h 236"/>
                  <a:gd name="T66" fmla="*/ 0 w 198"/>
                  <a:gd name="T67" fmla="*/ 0 h 236"/>
                  <a:gd name="T68" fmla="*/ 0 w 198"/>
                  <a:gd name="T69" fmla="*/ 0 h 236"/>
                  <a:gd name="T70" fmla="*/ 0 w 198"/>
                  <a:gd name="T71" fmla="*/ 0 h 236"/>
                  <a:gd name="T72" fmla="*/ 0 w 198"/>
                  <a:gd name="T73" fmla="*/ 0 h 236"/>
                  <a:gd name="T74" fmla="*/ 0 w 198"/>
                  <a:gd name="T75" fmla="*/ 0 h 236"/>
                  <a:gd name="T76" fmla="*/ 0 w 198"/>
                  <a:gd name="T77" fmla="*/ 0 h 236"/>
                  <a:gd name="T78" fmla="*/ 0 w 198"/>
                  <a:gd name="T79" fmla="*/ 0 h 236"/>
                  <a:gd name="T80" fmla="*/ 0 w 198"/>
                  <a:gd name="T81" fmla="*/ 0 h 236"/>
                  <a:gd name="T82" fmla="*/ 0 w 198"/>
                  <a:gd name="T83" fmla="*/ 0 h 236"/>
                  <a:gd name="T84" fmla="*/ 0 w 198"/>
                  <a:gd name="T85" fmla="*/ 0 h 236"/>
                  <a:gd name="T86" fmla="*/ 0 w 198"/>
                  <a:gd name="T87" fmla="*/ 0 h 236"/>
                  <a:gd name="T88" fmla="*/ 0 w 198"/>
                  <a:gd name="T89" fmla="*/ 0 h 236"/>
                  <a:gd name="T90" fmla="*/ 0 w 198"/>
                  <a:gd name="T91" fmla="*/ 0 h 236"/>
                  <a:gd name="T92" fmla="*/ 0 w 198"/>
                  <a:gd name="T93" fmla="*/ 0 h 236"/>
                  <a:gd name="T94" fmla="*/ 0 w 198"/>
                  <a:gd name="T95" fmla="*/ 0 h 236"/>
                  <a:gd name="T96" fmla="*/ 0 w 198"/>
                  <a:gd name="T97" fmla="*/ 0 h 236"/>
                  <a:gd name="T98" fmla="*/ 0 w 198"/>
                  <a:gd name="T99" fmla="*/ 0 h 236"/>
                  <a:gd name="T100" fmla="*/ 0 w 198"/>
                  <a:gd name="T101" fmla="*/ 0 h 236"/>
                  <a:gd name="T102" fmla="*/ 0 w 198"/>
                  <a:gd name="T103" fmla="*/ 0 h 236"/>
                  <a:gd name="T104" fmla="*/ 0 w 198"/>
                  <a:gd name="T105" fmla="*/ 0 h 236"/>
                  <a:gd name="T106" fmla="*/ 0 w 198"/>
                  <a:gd name="T107" fmla="*/ 0 h 236"/>
                  <a:gd name="T108" fmla="*/ 0 w 198"/>
                  <a:gd name="T109" fmla="*/ 0 h 236"/>
                  <a:gd name="T110" fmla="*/ 0 w 198"/>
                  <a:gd name="T111" fmla="*/ 0 h 236"/>
                  <a:gd name="T112" fmla="*/ 0 w 198"/>
                  <a:gd name="T113" fmla="*/ 0 h 236"/>
                  <a:gd name="T114" fmla="*/ 0 w 198"/>
                  <a:gd name="T115" fmla="*/ 0 h 236"/>
                  <a:gd name="T116" fmla="*/ 0 w 198"/>
                  <a:gd name="T117" fmla="*/ 0 h 236"/>
                  <a:gd name="T118" fmla="*/ 0 w 198"/>
                  <a:gd name="T119" fmla="*/ 0 h 236"/>
                  <a:gd name="T120" fmla="*/ 0 w 198"/>
                  <a:gd name="T121" fmla="*/ 0 h 2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198"/>
                  <a:gd name="T184" fmla="*/ 0 h 236"/>
                  <a:gd name="T185" fmla="*/ 198 w 198"/>
                  <a:gd name="T186" fmla="*/ 236 h 236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198" h="236">
                    <a:moveTo>
                      <a:pt x="73" y="36"/>
                    </a:moveTo>
                    <a:lnTo>
                      <a:pt x="58" y="46"/>
                    </a:lnTo>
                    <a:lnTo>
                      <a:pt x="46" y="58"/>
                    </a:lnTo>
                    <a:lnTo>
                      <a:pt x="33" y="72"/>
                    </a:lnTo>
                    <a:lnTo>
                      <a:pt x="22" y="85"/>
                    </a:lnTo>
                    <a:lnTo>
                      <a:pt x="14" y="100"/>
                    </a:lnTo>
                    <a:lnTo>
                      <a:pt x="7" y="115"/>
                    </a:lnTo>
                    <a:lnTo>
                      <a:pt x="2" y="130"/>
                    </a:lnTo>
                    <a:lnTo>
                      <a:pt x="0" y="146"/>
                    </a:lnTo>
                    <a:lnTo>
                      <a:pt x="2" y="170"/>
                    </a:lnTo>
                    <a:lnTo>
                      <a:pt x="12" y="190"/>
                    </a:lnTo>
                    <a:lnTo>
                      <a:pt x="26" y="207"/>
                    </a:lnTo>
                    <a:lnTo>
                      <a:pt x="43" y="220"/>
                    </a:lnTo>
                    <a:lnTo>
                      <a:pt x="64" y="229"/>
                    </a:lnTo>
                    <a:lnTo>
                      <a:pt x="88" y="235"/>
                    </a:lnTo>
                    <a:lnTo>
                      <a:pt x="110" y="236"/>
                    </a:lnTo>
                    <a:lnTo>
                      <a:pt x="132" y="232"/>
                    </a:lnTo>
                    <a:lnTo>
                      <a:pt x="137" y="232"/>
                    </a:lnTo>
                    <a:lnTo>
                      <a:pt x="142" y="230"/>
                    </a:lnTo>
                    <a:lnTo>
                      <a:pt x="145" y="226"/>
                    </a:lnTo>
                    <a:lnTo>
                      <a:pt x="146" y="221"/>
                    </a:lnTo>
                    <a:lnTo>
                      <a:pt x="145" y="219"/>
                    </a:lnTo>
                    <a:lnTo>
                      <a:pt x="142" y="219"/>
                    </a:lnTo>
                    <a:lnTo>
                      <a:pt x="137" y="217"/>
                    </a:lnTo>
                    <a:lnTo>
                      <a:pt x="131" y="217"/>
                    </a:lnTo>
                    <a:lnTo>
                      <a:pt x="124" y="217"/>
                    </a:lnTo>
                    <a:lnTo>
                      <a:pt x="118" y="217"/>
                    </a:lnTo>
                    <a:lnTo>
                      <a:pt x="112" y="217"/>
                    </a:lnTo>
                    <a:lnTo>
                      <a:pt x="109" y="217"/>
                    </a:lnTo>
                    <a:lnTo>
                      <a:pt x="97" y="216"/>
                    </a:lnTo>
                    <a:lnTo>
                      <a:pt x="87" y="215"/>
                    </a:lnTo>
                    <a:lnTo>
                      <a:pt x="75" y="214"/>
                    </a:lnTo>
                    <a:lnTo>
                      <a:pt x="63" y="211"/>
                    </a:lnTo>
                    <a:lnTo>
                      <a:pt x="51" y="207"/>
                    </a:lnTo>
                    <a:lnTo>
                      <a:pt x="40" y="199"/>
                    </a:lnTo>
                    <a:lnTo>
                      <a:pt x="29" y="189"/>
                    </a:lnTo>
                    <a:lnTo>
                      <a:pt x="17" y="174"/>
                    </a:lnTo>
                    <a:lnTo>
                      <a:pt x="15" y="157"/>
                    </a:lnTo>
                    <a:lnTo>
                      <a:pt x="16" y="141"/>
                    </a:lnTo>
                    <a:lnTo>
                      <a:pt x="21" y="124"/>
                    </a:lnTo>
                    <a:lnTo>
                      <a:pt x="28" y="109"/>
                    </a:lnTo>
                    <a:lnTo>
                      <a:pt x="39" y="96"/>
                    </a:lnTo>
                    <a:lnTo>
                      <a:pt x="50" y="82"/>
                    </a:lnTo>
                    <a:lnTo>
                      <a:pt x="63" y="70"/>
                    </a:lnTo>
                    <a:lnTo>
                      <a:pt x="78" y="59"/>
                    </a:lnTo>
                    <a:lnTo>
                      <a:pt x="94" y="49"/>
                    </a:lnTo>
                    <a:lnTo>
                      <a:pt x="110" y="39"/>
                    </a:lnTo>
                    <a:lnTo>
                      <a:pt x="126" y="31"/>
                    </a:lnTo>
                    <a:lnTo>
                      <a:pt x="142" y="24"/>
                    </a:lnTo>
                    <a:lnTo>
                      <a:pt x="158" y="19"/>
                    </a:lnTo>
                    <a:lnTo>
                      <a:pt x="172" y="13"/>
                    </a:lnTo>
                    <a:lnTo>
                      <a:pt x="186" y="10"/>
                    </a:lnTo>
                    <a:lnTo>
                      <a:pt x="198" y="7"/>
                    </a:lnTo>
                    <a:lnTo>
                      <a:pt x="190" y="3"/>
                    </a:lnTo>
                    <a:lnTo>
                      <a:pt x="177" y="0"/>
                    </a:lnTo>
                    <a:lnTo>
                      <a:pt x="162" y="3"/>
                    </a:lnTo>
                    <a:lnTo>
                      <a:pt x="144" y="6"/>
                    </a:lnTo>
                    <a:lnTo>
                      <a:pt x="124" y="12"/>
                    </a:lnTo>
                    <a:lnTo>
                      <a:pt x="105" y="19"/>
                    </a:lnTo>
                    <a:lnTo>
                      <a:pt x="88" y="28"/>
                    </a:lnTo>
                    <a:lnTo>
                      <a:pt x="73" y="3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185" name="Freeform 806"/>
              <p:cNvSpPr>
                <a:spLocks/>
              </p:cNvSpPr>
              <p:nvPr/>
            </p:nvSpPr>
            <p:spPr bwMode="auto">
              <a:xfrm>
                <a:off x="5233" y="2660"/>
                <a:ext cx="47" cy="42"/>
              </a:xfrm>
              <a:custGeom>
                <a:avLst/>
                <a:gdLst>
                  <a:gd name="T0" fmla="*/ 0 w 128"/>
                  <a:gd name="T1" fmla="*/ 0 h 183"/>
                  <a:gd name="T2" fmla="*/ 0 w 128"/>
                  <a:gd name="T3" fmla="*/ 0 h 183"/>
                  <a:gd name="T4" fmla="*/ 0 w 128"/>
                  <a:gd name="T5" fmla="*/ 0 h 183"/>
                  <a:gd name="T6" fmla="*/ 0 w 128"/>
                  <a:gd name="T7" fmla="*/ 0 h 183"/>
                  <a:gd name="T8" fmla="*/ 0 w 128"/>
                  <a:gd name="T9" fmla="*/ 0 h 183"/>
                  <a:gd name="T10" fmla="*/ 0 w 128"/>
                  <a:gd name="T11" fmla="*/ 0 h 183"/>
                  <a:gd name="T12" fmla="*/ 0 w 128"/>
                  <a:gd name="T13" fmla="*/ 0 h 183"/>
                  <a:gd name="T14" fmla="*/ 0 w 128"/>
                  <a:gd name="T15" fmla="*/ 0 h 183"/>
                  <a:gd name="T16" fmla="*/ 0 w 128"/>
                  <a:gd name="T17" fmla="*/ 0 h 183"/>
                  <a:gd name="T18" fmla="*/ 0 w 128"/>
                  <a:gd name="T19" fmla="*/ 0 h 183"/>
                  <a:gd name="T20" fmla="*/ 0 w 128"/>
                  <a:gd name="T21" fmla="*/ 0 h 183"/>
                  <a:gd name="T22" fmla="*/ 0 w 128"/>
                  <a:gd name="T23" fmla="*/ 0 h 183"/>
                  <a:gd name="T24" fmla="*/ 0 w 128"/>
                  <a:gd name="T25" fmla="*/ 0 h 183"/>
                  <a:gd name="T26" fmla="*/ 0 w 128"/>
                  <a:gd name="T27" fmla="*/ 0 h 183"/>
                  <a:gd name="T28" fmla="*/ 0 w 128"/>
                  <a:gd name="T29" fmla="*/ 0 h 183"/>
                  <a:gd name="T30" fmla="*/ 0 w 128"/>
                  <a:gd name="T31" fmla="*/ 0 h 183"/>
                  <a:gd name="T32" fmla="*/ 0 w 128"/>
                  <a:gd name="T33" fmla="*/ 0 h 183"/>
                  <a:gd name="T34" fmla="*/ 0 w 128"/>
                  <a:gd name="T35" fmla="*/ 0 h 183"/>
                  <a:gd name="T36" fmla="*/ 0 w 128"/>
                  <a:gd name="T37" fmla="*/ 0 h 183"/>
                  <a:gd name="T38" fmla="*/ 0 w 128"/>
                  <a:gd name="T39" fmla="*/ 0 h 183"/>
                  <a:gd name="T40" fmla="*/ 0 w 128"/>
                  <a:gd name="T41" fmla="*/ 0 h 183"/>
                  <a:gd name="T42" fmla="*/ 0 w 128"/>
                  <a:gd name="T43" fmla="*/ 0 h 183"/>
                  <a:gd name="T44" fmla="*/ 0 w 128"/>
                  <a:gd name="T45" fmla="*/ 0 h 183"/>
                  <a:gd name="T46" fmla="*/ 0 w 128"/>
                  <a:gd name="T47" fmla="*/ 0 h 183"/>
                  <a:gd name="T48" fmla="*/ 0 w 128"/>
                  <a:gd name="T49" fmla="*/ 0 h 183"/>
                  <a:gd name="T50" fmla="*/ 0 w 128"/>
                  <a:gd name="T51" fmla="*/ 0 h 183"/>
                  <a:gd name="T52" fmla="*/ 0 w 128"/>
                  <a:gd name="T53" fmla="*/ 0 h 183"/>
                  <a:gd name="T54" fmla="*/ 0 w 128"/>
                  <a:gd name="T55" fmla="*/ 0 h 183"/>
                  <a:gd name="T56" fmla="*/ 0 w 128"/>
                  <a:gd name="T57" fmla="*/ 0 h 183"/>
                  <a:gd name="T58" fmla="*/ 0 w 128"/>
                  <a:gd name="T59" fmla="*/ 0 h 183"/>
                  <a:gd name="T60" fmla="*/ 0 w 128"/>
                  <a:gd name="T61" fmla="*/ 0 h 183"/>
                  <a:gd name="T62" fmla="*/ 0 w 128"/>
                  <a:gd name="T63" fmla="*/ 0 h 183"/>
                  <a:gd name="T64" fmla="*/ 0 w 128"/>
                  <a:gd name="T65" fmla="*/ 0 h 183"/>
                  <a:gd name="T66" fmla="*/ 0 w 128"/>
                  <a:gd name="T67" fmla="*/ 0 h 183"/>
                  <a:gd name="T68" fmla="*/ 0 w 128"/>
                  <a:gd name="T69" fmla="*/ 0 h 183"/>
                  <a:gd name="T70" fmla="*/ 0 w 128"/>
                  <a:gd name="T71" fmla="*/ 0 h 183"/>
                  <a:gd name="T72" fmla="*/ 0 w 128"/>
                  <a:gd name="T73" fmla="*/ 0 h 183"/>
                  <a:gd name="T74" fmla="*/ 0 w 128"/>
                  <a:gd name="T75" fmla="*/ 0 h 183"/>
                  <a:gd name="T76" fmla="*/ 0 w 128"/>
                  <a:gd name="T77" fmla="*/ 0 h 183"/>
                  <a:gd name="T78" fmla="*/ 0 w 128"/>
                  <a:gd name="T79" fmla="*/ 0 h 183"/>
                  <a:gd name="T80" fmla="*/ 0 w 128"/>
                  <a:gd name="T81" fmla="*/ 0 h 183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28"/>
                  <a:gd name="T124" fmla="*/ 0 h 183"/>
                  <a:gd name="T125" fmla="*/ 128 w 128"/>
                  <a:gd name="T126" fmla="*/ 183 h 183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28" h="183">
                    <a:moveTo>
                      <a:pt x="108" y="61"/>
                    </a:moveTo>
                    <a:lnTo>
                      <a:pt x="111" y="80"/>
                    </a:lnTo>
                    <a:lnTo>
                      <a:pt x="109" y="97"/>
                    </a:lnTo>
                    <a:lnTo>
                      <a:pt x="101" y="110"/>
                    </a:lnTo>
                    <a:lnTo>
                      <a:pt x="89" y="123"/>
                    </a:lnTo>
                    <a:lnTo>
                      <a:pt x="75" y="134"/>
                    </a:lnTo>
                    <a:lnTo>
                      <a:pt x="60" y="145"/>
                    </a:lnTo>
                    <a:lnTo>
                      <a:pt x="43" y="156"/>
                    </a:lnTo>
                    <a:lnTo>
                      <a:pt x="29" y="167"/>
                    </a:lnTo>
                    <a:lnTo>
                      <a:pt x="27" y="170"/>
                    </a:lnTo>
                    <a:lnTo>
                      <a:pt x="26" y="172"/>
                    </a:lnTo>
                    <a:lnTo>
                      <a:pt x="26" y="176"/>
                    </a:lnTo>
                    <a:lnTo>
                      <a:pt x="28" y="179"/>
                    </a:lnTo>
                    <a:lnTo>
                      <a:pt x="30" y="182"/>
                    </a:lnTo>
                    <a:lnTo>
                      <a:pt x="34" y="183"/>
                    </a:lnTo>
                    <a:lnTo>
                      <a:pt x="37" y="183"/>
                    </a:lnTo>
                    <a:lnTo>
                      <a:pt x="41" y="182"/>
                    </a:lnTo>
                    <a:lnTo>
                      <a:pt x="58" y="171"/>
                    </a:lnTo>
                    <a:lnTo>
                      <a:pt x="76" y="160"/>
                    </a:lnTo>
                    <a:lnTo>
                      <a:pt x="92" y="147"/>
                    </a:lnTo>
                    <a:lnTo>
                      <a:pt x="108" y="132"/>
                    </a:lnTo>
                    <a:lnTo>
                      <a:pt x="118" y="116"/>
                    </a:lnTo>
                    <a:lnTo>
                      <a:pt x="125" y="98"/>
                    </a:lnTo>
                    <a:lnTo>
                      <a:pt x="128" y="78"/>
                    </a:lnTo>
                    <a:lnTo>
                      <a:pt x="123" y="58"/>
                    </a:lnTo>
                    <a:lnTo>
                      <a:pt x="112" y="41"/>
                    </a:lnTo>
                    <a:lnTo>
                      <a:pt x="98" y="28"/>
                    </a:lnTo>
                    <a:lnTo>
                      <a:pt x="80" y="16"/>
                    </a:lnTo>
                    <a:lnTo>
                      <a:pt x="61" y="8"/>
                    </a:lnTo>
                    <a:lnTo>
                      <a:pt x="41" y="2"/>
                    </a:lnTo>
                    <a:lnTo>
                      <a:pt x="23" y="0"/>
                    </a:lnTo>
                    <a:lnTo>
                      <a:pt x="9" y="1"/>
                    </a:lnTo>
                    <a:lnTo>
                      <a:pt x="0" y="6"/>
                    </a:lnTo>
                    <a:lnTo>
                      <a:pt x="16" y="10"/>
                    </a:lnTo>
                    <a:lnTo>
                      <a:pt x="33" y="14"/>
                    </a:lnTo>
                    <a:lnTo>
                      <a:pt x="48" y="17"/>
                    </a:lnTo>
                    <a:lnTo>
                      <a:pt x="63" y="22"/>
                    </a:lnTo>
                    <a:lnTo>
                      <a:pt x="77" y="28"/>
                    </a:lnTo>
                    <a:lnTo>
                      <a:pt x="90" y="36"/>
                    </a:lnTo>
                    <a:lnTo>
                      <a:pt x="101" y="46"/>
                    </a:lnTo>
                    <a:lnTo>
                      <a:pt x="108" y="61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186" name="Freeform 807"/>
              <p:cNvSpPr>
                <a:spLocks/>
              </p:cNvSpPr>
              <p:nvPr/>
            </p:nvSpPr>
            <p:spPr bwMode="auto">
              <a:xfrm>
                <a:off x="5070" y="2650"/>
                <a:ext cx="112" cy="88"/>
              </a:xfrm>
              <a:custGeom>
                <a:avLst/>
                <a:gdLst>
                  <a:gd name="T0" fmla="*/ 0 w 323"/>
                  <a:gd name="T1" fmla="*/ 0 h 379"/>
                  <a:gd name="T2" fmla="*/ 0 w 323"/>
                  <a:gd name="T3" fmla="*/ 0 h 379"/>
                  <a:gd name="T4" fmla="*/ 0 w 323"/>
                  <a:gd name="T5" fmla="*/ 0 h 379"/>
                  <a:gd name="T6" fmla="*/ 0 w 323"/>
                  <a:gd name="T7" fmla="*/ 0 h 379"/>
                  <a:gd name="T8" fmla="*/ 0 w 323"/>
                  <a:gd name="T9" fmla="*/ 0 h 379"/>
                  <a:gd name="T10" fmla="*/ 0 w 323"/>
                  <a:gd name="T11" fmla="*/ 0 h 379"/>
                  <a:gd name="T12" fmla="*/ 0 w 323"/>
                  <a:gd name="T13" fmla="*/ 0 h 379"/>
                  <a:gd name="T14" fmla="*/ 0 w 323"/>
                  <a:gd name="T15" fmla="*/ 0 h 379"/>
                  <a:gd name="T16" fmla="*/ 0 w 323"/>
                  <a:gd name="T17" fmla="*/ 0 h 379"/>
                  <a:gd name="T18" fmla="*/ 0 w 323"/>
                  <a:gd name="T19" fmla="*/ 0 h 379"/>
                  <a:gd name="T20" fmla="*/ 0 w 323"/>
                  <a:gd name="T21" fmla="*/ 0 h 379"/>
                  <a:gd name="T22" fmla="*/ 0 w 323"/>
                  <a:gd name="T23" fmla="*/ 0 h 379"/>
                  <a:gd name="T24" fmla="*/ 0 w 323"/>
                  <a:gd name="T25" fmla="*/ 0 h 379"/>
                  <a:gd name="T26" fmla="*/ 0 w 323"/>
                  <a:gd name="T27" fmla="*/ 0 h 379"/>
                  <a:gd name="T28" fmla="*/ 0 w 323"/>
                  <a:gd name="T29" fmla="*/ 0 h 379"/>
                  <a:gd name="T30" fmla="*/ 0 w 323"/>
                  <a:gd name="T31" fmla="*/ 0 h 379"/>
                  <a:gd name="T32" fmla="*/ 0 w 323"/>
                  <a:gd name="T33" fmla="*/ 0 h 379"/>
                  <a:gd name="T34" fmla="*/ 0 w 323"/>
                  <a:gd name="T35" fmla="*/ 0 h 379"/>
                  <a:gd name="T36" fmla="*/ 0 w 323"/>
                  <a:gd name="T37" fmla="*/ 0 h 379"/>
                  <a:gd name="T38" fmla="*/ 0 w 323"/>
                  <a:gd name="T39" fmla="*/ 0 h 379"/>
                  <a:gd name="T40" fmla="*/ 0 w 323"/>
                  <a:gd name="T41" fmla="*/ 0 h 379"/>
                  <a:gd name="T42" fmla="*/ 0 w 323"/>
                  <a:gd name="T43" fmla="*/ 0 h 379"/>
                  <a:gd name="T44" fmla="*/ 0 w 323"/>
                  <a:gd name="T45" fmla="*/ 0 h 379"/>
                  <a:gd name="T46" fmla="*/ 0 w 323"/>
                  <a:gd name="T47" fmla="*/ 0 h 379"/>
                  <a:gd name="T48" fmla="*/ 0 w 323"/>
                  <a:gd name="T49" fmla="*/ 0 h 379"/>
                  <a:gd name="T50" fmla="*/ 0 w 323"/>
                  <a:gd name="T51" fmla="*/ 0 h 379"/>
                  <a:gd name="T52" fmla="*/ 0 w 323"/>
                  <a:gd name="T53" fmla="*/ 0 h 379"/>
                  <a:gd name="T54" fmla="*/ 0 w 323"/>
                  <a:gd name="T55" fmla="*/ 0 h 379"/>
                  <a:gd name="T56" fmla="*/ 0 w 323"/>
                  <a:gd name="T57" fmla="*/ 0 h 379"/>
                  <a:gd name="T58" fmla="*/ 0 w 323"/>
                  <a:gd name="T59" fmla="*/ 0 h 379"/>
                  <a:gd name="T60" fmla="*/ 0 w 323"/>
                  <a:gd name="T61" fmla="*/ 0 h 379"/>
                  <a:gd name="T62" fmla="*/ 0 w 323"/>
                  <a:gd name="T63" fmla="*/ 0 h 379"/>
                  <a:gd name="T64" fmla="*/ 0 w 323"/>
                  <a:gd name="T65" fmla="*/ 0 h 379"/>
                  <a:gd name="T66" fmla="*/ 0 w 323"/>
                  <a:gd name="T67" fmla="*/ 0 h 379"/>
                  <a:gd name="T68" fmla="*/ 0 w 323"/>
                  <a:gd name="T69" fmla="*/ 0 h 379"/>
                  <a:gd name="T70" fmla="*/ 0 w 323"/>
                  <a:gd name="T71" fmla="*/ 0 h 379"/>
                  <a:gd name="T72" fmla="*/ 0 w 323"/>
                  <a:gd name="T73" fmla="*/ 0 h 379"/>
                  <a:gd name="T74" fmla="*/ 0 w 323"/>
                  <a:gd name="T75" fmla="*/ 0 h 379"/>
                  <a:gd name="T76" fmla="*/ 0 w 323"/>
                  <a:gd name="T77" fmla="*/ 0 h 379"/>
                  <a:gd name="T78" fmla="*/ 0 w 323"/>
                  <a:gd name="T79" fmla="*/ 0 h 379"/>
                  <a:gd name="T80" fmla="*/ 0 w 323"/>
                  <a:gd name="T81" fmla="*/ 0 h 379"/>
                  <a:gd name="T82" fmla="*/ 0 w 323"/>
                  <a:gd name="T83" fmla="*/ 0 h 379"/>
                  <a:gd name="T84" fmla="*/ 0 w 323"/>
                  <a:gd name="T85" fmla="*/ 0 h 379"/>
                  <a:gd name="T86" fmla="*/ 0 w 323"/>
                  <a:gd name="T87" fmla="*/ 0 h 379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323"/>
                  <a:gd name="T133" fmla="*/ 0 h 379"/>
                  <a:gd name="T134" fmla="*/ 323 w 323"/>
                  <a:gd name="T135" fmla="*/ 379 h 379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323" h="379">
                    <a:moveTo>
                      <a:pt x="126" y="50"/>
                    </a:moveTo>
                    <a:lnTo>
                      <a:pt x="101" y="70"/>
                    </a:lnTo>
                    <a:lnTo>
                      <a:pt x="76" y="92"/>
                    </a:lnTo>
                    <a:lnTo>
                      <a:pt x="54" y="115"/>
                    </a:lnTo>
                    <a:lnTo>
                      <a:pt x="34" y="140"/>
                    </a:lnTo>
                    <a:lnTo>
                      <a:pt x="18" y="167"/>
                    </a:lnTo>
                    <a:lnTo>
                      <a:pt x="6" y="196"/>
                    </a:lnTo>
                    <a:lnTo>
                      <a:pt x="0" y="227"/>
                    </a:lnTo>
                    <a:lnTo>
                      <a:pt x="1" y="259"/>
                    </a:lnTo>
                    <a:lnTo>
                      <a:pt x="4" y="267"/>
                    </a:lnTo>
                    <a:lnTo>
                      <a:pt x="7" y="277"/>
                    </a:lnTo>
                    <a:lnTo>
                      <a:pt x="11" y="283"/>
                    </a:lnTo>
                    <a:lnTo>
                      <a:pt x="15" y="291"/>
                    </a:lnTo>
                    <a:lnTo>
                      <a:pt x="21" y="298"/>
                    </a:lnTo>
                    <a:lnTo>
                      <a:pt x="27" y="305"/>
                    </a:lnTo>
                    <a:lnTo>
                      <a:pt x="34" y="311"/>
                    </a:lnTo>
                    <a:lnTo>
                      <a:pt x="41" y="316"/>
                    </a:lnTo>
                    <a:lnTo>
                      <a:pt x="57" y="325"/>
                    </a:lnTo>
                    <a:lnTo>
                      <a:pt x="72" y="333"/>
                    </a:lnTo>
                    <a:lnTo>
                      <a:pt x="87" y="340"/>
                    </a:lnTo>
                    <a:lnTo>
                      <a:pt x="103" y="345"/>
                    </a:lnTo>
                    <a:lnTo>
                      <a:pt x="120" y="351"/>
                    </a:lnTo>
                    <a:lnTo>
                      <a:pt x="136" y="356"/>
                    </a:lnTo>
                    <a:lnTo>
                      <a:pt x="153" y="360"/>
                    </a:lnTo>
                    <a:lnTo>
                      <a:pt x="169" y="364"/>
                    </a:lnTo>
                    <a:lnTo>
                      <a:pt x="187" y="367"/>
                    </a:lnTo>
                    <a:lnTo>
                      <a:pt x="204" y="370"/>
                    </a:lnTo>
                    <a:lnTo>
                      <a:pt x="221" y="372"/>
                    </a:lnTo>
                    <a:lnTo>
                      <a:pt x="238" y="374"/>
                    </a:lnTo>
                    <a:lnTo>
                      <a:pt x="256" y="375"/>
                    </a:lnTo>
                    <a:lnTo>
                      <a:pt x="273" y="376"/>
                    </a:lnTo>
                    <a:lnTo>
                      <a:pt x="290" y="378"/>
                    </a:lnTo>
                    <a:lnTo>
                      <a:pt x="307" y="379"/>
                    </a:lnTo>
                    <a:lnTo>
                      <a:pt x="312" y="379"/>
                    </a:lnTo>
                    <a:lnTo>
                      <a:pt x="317" y="375"/>
                    </a:lnTo>
                    <a:lnTo>
                      <a:pt x="320" y="372"/>
                    </a:lnTo>
                    <a:lnTo>
                      <a:pt x="323" y="366"/>
                    </a:lnTo>
                    <a:lnTo>
                      <a:pt x="323" y="360"/>
                    </a:lnTo>
                    <a:lnTo>
                      <a:pt x="320" y="356"/>
                    </a:lnTo>
                    <a:lnTo>
                      <a:pt x="316" y="352"/>
                    </a:lnTo>
                    <a:lnTo>
                      <a:pt x="311" y="351"/>
                    </a:lnTo>
                    <a:lnTo>
                      <a:pt x="295" y="351"/>
                    </a:lnTo>
                    <a:lnTo>
                      <a:pt x="279" y="351"/>
                    </a:lnTo>
                    <a:lnTo>
                      <a:pt x="263" y="350"/>
                    </a:lnTo>
                    <a:lnTo>
                      <a:pt x="248" y="349"/>
                    </a:lnTo>
                    <a:lnTo>
                      <a:pt x="231" y="348"/>
                    </a:lnTo>
                    <a:lnTo>
                      <a:pt x="215" y="345"/>
                    </a:lnTo>
                    <a:lnTo>
                      <a:pt x="200" y="343"/>
                    </a:lnTo>
                    <a:lnTo>
                      <a:pt x="183" y="341"/>
                    </a:lnTo>
                    <a:lnTo>
                      <a:pt x="168" y="337"/>
                    </a:lnTo>
                    <a:lnTo>
                      <a:pt x="151" y="334"/>
                    </a:lnTo>
                    <a:lnTo>
                      <a:pt x="136" y="329"/>
                    </a:lnTo>
                    <a:lnTo>
                      <a:pt x="121" y="325"/>
                    </a:lnTo>
                    <a:lnTo>
                      <a:pt x="106" y="320"/>
                    </a:lnTo>
                    <a:lnTo>
                      <a:pt x="92" y="313"/>
                    </a:lnTo>
                    <a:lnTo>
                      <a:pt x="76" y="306"/>
                    </a:lnTo>
                    <a:lnTo>
                      <a:pt x="62" y="300"/>
                    </a:lnTo>
                    <a:lnTo>
                      <a:pt x="51" y="291"/>
                    </a:lnTo>
                    <a:lnTo>
                      <a:pt x="41" y="280"/>
                    </a:lnTo>
                    <a:lnTo>
                      <a:pt x="35" y="269"/>
                    </a:lnTo>
                    <a:lnTo>
                      <a:pt x="31" y="255"/>
                    </a:lnTo>
                    <a:lnTo>
                      <a:pt x="31" y="239"/>
                    </a:lnTo>
                    <a:lnTo>
                      <a:pt x="33" y="218"/>
                    </a:lnTo>
                    <a:lnTo>
                      <a:pt x="38" y="197"/>
                    </a:lnTo>
                    <a:lnTo>
                      <a:pt x="42" y="182"/>
                    </a:lnTo>
                    <a:lnTo>
                      <a:pt x="51" y="165"/>
                    </a:lnTo>
                    <a:lnTo>
                      <a:pt x="60" y="150"/>
                    </a:lnTo>
                    <a:lnTo>
                      <a:pt x="68" y="136"/>
                    </a:lnTo>
                    <a:lnTo>
                      <a:pt x="79" y="124"/>
                    </a:lnTo>
                    <a:lnTo>
                      <a:pt x="89" y="111"/>
                    </a:lnTo>
                    <a:lnTo>
                      <a:pt x="101" y="100"/>
                    </a:lnTo>
                    <a:lnTo>
                      <a:pt x="114" y="88"/>
                    </a:lnTo>
                    <a:lnTo>
                      <a:pt x="129" y="76"/>
                    </a:lnTo>
                    <a:lnTo>
                      <a:pt x="144" y="64"/>
                    </a:lnTo>
                    <a:lnTo>
                      <a:pt x="162" y="53"/>
                    </a:lnTo>
                    <a:lnTo>
                      <a:pt x="181" y="41"/>
                    </a:lnTo>
                    <a:lnTo>
                      <a:pt x="201" y="31"/>
                    </a:lnTo>
                    <a:lnTo>
                      <a:pt x="219" y="22"/>
                    </a:lnTo>
                    <a:lnTo>
                      <a:pt x="237" y="14"/>
                    </a:lnTo>
                    <a:lnTo>
                      <a:pt x="253" y="7"/>
                    </a:lnTo>
                    <a:lnTo>
                      <a:pt x="268" y="1"/>
                    </a:lnTo>
                    <a:lnTo>
                      <a:pt x="255" y="0"/>
                    </a:lnTo>
                    <a:lnTo>
                      <a:pt x="238" y="1"/>
                    </a:lnTo>
                    <a:lnTo>
                      <a:pt x="221" y="5"/>
                    </a:lnTo>
                    <a:lnTo>
                      <a:pt x="201" y="11"/>
                    </a:lnTo>
                    <a:lnTo>
                      <a:pt x="181" y="19"/>
                    </a:lnTo>
                    <a:lnTo>
                      <a:pt x="161" y="28"/>
                    </a:lnTo>
                    <a:lnTo>
                      <a:pt x="142" y="39"/>
                    </a:lnTo>
                    <a:lnTo>
                      <a:pt x="126" y="5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187" name="Freeform 808"/>
              <p:cNvSpPr>
                <a:spLocks/>
              </p:cNvSpPr>
              <p:nvPr/>
            </p:nvSpPr>
            <p:spPr bwMode="auto">
              <a:xfrm>
                <a:off x="5229" y="2647"/>
                <a:ext cx="99" cy="59"/>
              </a:xfrm>
              <a:custGeom>
                <a:avLst/>
                <a:gdLst>
                  <a:gd name="T0" fmla="*/ 0 w 282"/>
                  <a:gd name="T1" fmla="*/ 0 h 253"/>
                  <a:gd name="T2" fmla="*/ 0 w 282"/>
                  <a:gd name="T3" fmla="*/ 0 h 253"/>
                  <a:gd name="T4" fmla="*/ 0 w 282"/>
                  <a:gd name="T5" fmla="*/ 0 h 253"/>
                  <a:gd name="T6" fmla="*/ 0 w 282"/>
                  <a:gd name="T7" fmla="*/ 0 h 253"/>
                  <a:gd name="T8" fmla="*/ 0 w 282"/>
                  <a:gd name="T9" fmla="*/ 0 h 253"/>
                  <a:gd name="T10" fmla="*/ 0 w 282"/>
                  <a:gd name="T11" fmla="*/ 0 h 253"/>
                  <a:gd name="T12" fmla="*/ 0 w 282"/>
                  <a:gd name="T13" fmla="*/ 0 h 253"/>
                  <a:gd name="T14" fmla="*/ 0 w 282"/>
                  <a:gd name="T15" fmla="*/ 0 h 253"/>
                  <a:gd name="T16" fmla="*/ 0 w 282"/>
                  <a:gd name="T17" fmla="*/ 0 h 253"/>
                  <a:gd name="T18" fmla="*/ 0 w 282"/>
                  <a:gd name="T19" fmla="*/ 0 h 253"/>
                  <a:gd name="T20" fmla="*/ 0 w 282"/>
                  <a:gd name="T21" fmla="*/ 0 h 253"/>
                  <a:gd name="T22" fmla="*/ 0 w 282"/>
                  <a:gd name="T23" fmla="*/ 0 h 253"/>
                  <a:gd name="T24" fmla="*/ 0 w 282"/>
                  <a:gd name="T25" fmla="*/ 0 h 253"/>
                  <a:gd name="T26" fmla="*/ 0 w 282"/>
                  <a:gd name="T27" fmla="*/ 0 h 253"/>
                  <a:gd name="T28" fmla="*/ 0 w 282"/>
                  <a:gd name="T29" fmla="*/ 0 h 253"/>
                  <a:gd name="T30" fmla="*/ 0 w 282"/>
                  <a:gd name="T31" fmla="*/ 0 h 253"/>
                  <a:gd name="T32" fmla="*/ 0 w 282"/>
                  <a:gd name="T33" fmla="*/ 0 h 253"/>
                  <a:gd name="T34" fmla="*/ 0 w 282"/>
                  <a:gd name="T35" fmla="*/ 0 h 253"/>
                  <a:gd name="T36" fmla="*/ 0 w 282"/>
                  <a:gd name="T37" fmla="*/ 0 h 253"/>
                  <a:gd name="T38" fmla="*/ 0 w 282"/>
                  <a:gd name="T39" fmla="*/ 0 h 253"/>
                  <a:gd name="T40" fmla="*/ 0 w 282"/>
                  <a:gd name="T41" fmla="*/ 0 h 253"/>
                  <a:gd name="T42" fmla="*/ 0 w 282"/>
                  <a:gd name="T43" fmla="*/ 0 h 253"/>
                  <a:gd name="T44" fmla="*/ 0 w 282"/>
                  <a:gd name="T45" fmla="*/ 0 h 253"/>
                  <a:gd name="T46" fmla="*/ 0 w 282"/>
                  <a:gd name="T47" fmla="*/ 0 h 253"/>
                  <a:gd name="T48" fmla="*/ 0 w 282"/>
                  <a:gd name="T49" fmla="*/ 0 h 253"/>
                  <a:gd name="T50" fmla="*/ 0 w 282"/>
                  <a:gd name="T51" fmla="*/ 0 h 253"/>
                  <a:gd name="T52" fmla="*/ 0 w 282"/>
                  <a:gd name="T53" fmla="*/ 0 h 253"/>
                  <a:gd name="T54" fmla="*/ 0 w 282"/>
                  <a:gd name="T55" fmla="*/ 0 h 253"/>
                  <a:gd name="T56" fmla="*/ 0 w 282"/>
                  <a:gd name="T57" fmla="*/ 0 h 253"/>
                  <a:gd name="T58" fmla="*/ 0 w 282"/>
                  <a:gd name="T59" fmla="*/ 0 h 253"/>
                  <a:gd name="T60" fmla="*/ 0 w 282"/>
                  <a:gd name="T61" fmla="*/ 0 h 253"/>
                  <a:gd name="T62" fmla="*/ 0 w 282"/>
                  <a:gd name="T63" fmla="*/ 0 h 253"/>
                  <a:gd name="T64" fmla="*/ 0 w 282"/>
                  <a:gd name="T65" fmla="*/ 0 h 253"/>
                  <a:gd name="T66" fmla="*/ 0 w 282"/>
                  <a:gd name="T67" fmla="*/ 0 h 253"/>
                  <a:gd name="T68" fmla="*/ 0 w 282"/>
                  <a:gd name="T69" fmla="*/ 0 h 253"/>
                  <a:gd name="T70" fmla="*/ 0 w 282"/>
                  <a:gd name="T71" fmla="*/ 0 h 253"/>
                  <a:gd name="T72" fmla="*/ 0 w 282"/>
                  <a:gd name="T73" fmla="*/ 0 h 253"/>
                  <a:gd name="T74" fmla="*/ 0 w 282"/>
                  <a:gd name="T75" fmla="*/ 0 h 253"/>
                  <a:gd name="T76" fmla="*/ 0 w 282"/>
                  <a:gd name="T77" fmla="*/ 0 h 253"/>
                  <a:gd name="T78" fmla="*/ 0 w 282"/>
                  <a:gd name="T79" fmla="*/ 0 h 253"/>
                  <a:gd name="T80" fmla="*/ 0 w 282"/>
                  <a:gd name="T81" fmla="*/ 0 h 253"/>
                  <a:gd name="T82" fmla="*/ 0 w 282"/>
                  <a:gd name="T83" fmla="*/ 0 h 253"/>
                  <a:gd name="T84" fmla="*/ 0 w 282"/>
                  <a:gd name="T85" fmla="*/ 0 h 253"/>
                  <a:gd name="T86" fmla="*/ 0 w 282"/>
                  <a:gd name="T87" fmla="*/ 0 h 253"/>
                  <a:gd name="T88" fmla="*/ 0 w 282"/>
                  <a:gd name="T89" fmla="*/ 0 h 253"/>
                  <a:gd name="T90" fmla="*/ 0 w 282"/>
                  <a:gd name="T91" fmla="*/ 0 h 253"/>
                  <a:gd name="T92" fmla="*/ 0 w 282"/>
                  <a:gd name="T93" fmla="*/ 0 h 253"/>
                  <a:gd name="T94" fmla="*/ 0 w 282"/>
                  <a:gd name="T95" fmla="*/ 0 h 253"/>
                  <a:gd name="T96" fmla="*/ 0 w 282"/>
                  <a:gd name="T97" fmla="*/ 0 h 253"/>
                  <a:gd name="T98" fmla="*/ 0 w 282"/>
                  <a:gd name="T99" fmla="*/ 0 h 253"/>
                  <a:gd name="T100" fmla="*/ 0 w 282"/>
                  <a:gd name="T101" fmla="*/ 0 h 253"/>
                  <a:gd name="T102" fmla="*/ 0 w 282"/>
                  <a:gd name="T103" fmla="*/ 0 h 253"/>
                  <a:gd name="T104" fmla="*/ 0 w 282"/>
                  <a:gd name="T105" fmla="*/ 0 h 253"/>
                  <a:gd name="T106" fmla="*/ 0 w 282"/>
                  <a:gd name="T107" fmla="*/ 0 h 253"/>
                  <a:gd name="T108" fmla="*/ 0 w 282"/>
                  <a:gd name="T109" fmla="*/ 0 h 253"/>
                  <a:gd name="T110" fmla="*/ 0 w 282"/>
                  <a:gd name="T111" fmla="*/ 0 h 253"/>
                  <a:gd name="T112" fmla="*/ 0 w 282"/>
                  <a:gd name="T113" fmla="*/ 0 h 253"/>
                  <a:gd name="T114" fmla="*/ 0 w 282"/>
                  <a:gd name="T115" fmla="*/ 0 h 253"/>
                  <a:gd name="T116" fmla="*/ 0 w 282"/>
                  <a:gd name="T117" fmla="*/ 0 h 253"/>
                  <a:gd name="T118" fmla="*/ 0 w 282"/>
                  <a:gd name="T119" fmla="*/ 0 h 253"/>
                  <a:gd name="T120" fmla="*/ 0 w 282"/>
                  <a:gd name="T121" fmla="*/ 0 h 253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282"/>
                  <a:gd name="T184" fmla="*/ 0 h 253"/>
                  <a:gd name="T185" fmla="*/ 282 w 282"/>
                  <a:gd name="T186" fmla="*/ 253 h 253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282" h="253">
                    <a:moveTo>
                      <a:pt x="235" y="78"/>
                    </a:moveTo>
                    <a:lnTo>
                      <a:pt x="248" y="92"/>
                    </a:lnTo>
                    <a:lnTo>
                      <a:pt x="255" y="108"/>
                    </a:lnTo>
                    <a:lnTo>
                      <a:pt x="259" y="125"/>
                    </a:lnTo>
                    <a:lnTo>
                      <a:pt x="259" y="144"/>
                    </a:lnTo>
                    <a:lnTo>
                      <a:pt x="257" y="159"/>
                    </a:lnTo>
                    <a:lnTo>
                      <a:pt x="252" y="171"/>
                    </a:lnTo>
                    <a:lnTo>
                      <a:pt x="244" y="184"/>
                    </a:lnTo>
                    <a:lnTo>
                      <a:pt x="236" y="194"/>
                    </a:lnTo>
                    <a:lnTo>
                      <a:pt x="225" y="206"/>
                    </a:lnTo>
                    <a:lnTo>
                      <a:pt x="215" y="215"/>
                    </a:lnTo>
                    <a:lnTo>
                      <a:pt x="204" y="225"/>
                    </a:lnTo>
                    <a:lnTo>
                      <a:pt x="194" y="236"/>
                    </a:lnTo>
                    <a:lnTo>
                      <a:pt x="191" y="239"/>
                    </a:lnTo>
                    <a:lnTo>
                      <a:pt x="190" y="242"/>
                    </a:lnTo>
                    <a:lnTo>
                      <a:pt x="191" y="246"/>
                    </a:lnTo>
                    <a:lnTo>
                      <a:pt x="194" y="249"/>
                    </a:lnTo>
                    <a:lnTo>
                      <a:pt x="197" y="252"/>
                    </a:lnTo>
                    <a:lnTo>
                      <a:pt x="201" y="253"/>
                    </a:lnTo>
                    <a:lnTo>
                      <a:pt x="205" y="252"/>
                    </a:lnTo>
                    <a:lnTo>
                      <a:pt x="209" y="249"/>
                    </a:lnTo>
                    <a:lnTo>
                      <a:pt x="232" y="234"/>
                    </a:lnTo>
                    <a:lnTo>
                      <a:pt x="251" y="215"/>
                    </a:lnTo>
                    <a:lnTo>
                      <a:pt x="267" y="192"/>
                    </a:lnTo>
                    <a:lnTo>
                      <a:pt x="278" y="168"/>
                    </a:lnTo>
                    <a:lnTo>
                      <a:pt x="282" y="141"/>
                    </a:lnTo>
                    <a:lnTo>
                      <a:pt x="279" y="116"/>
                    </a:lnTo>
                    <a:lnTo>
                      <a:pt x="270" y="92"/>
                    </a:lnTo>
                    <a:lnTo>
                      <a:pt x="251" y="70"/>
                    </a:lnTo>
                    <a:lnTo>
                      <a:pt x="237" y="59"/>
                    </a:lnTo>
                    <a:lnTo>
                      <a:pt x="221" y="48"/>
                    </a:lnTo>
                    <a:lnTo>
                      <a:pt x="202" y="39"/>
                    </a:lnTo>
                    <a:lnTo>
                      <a:pt x="183" y="31"/>
                    </a:lnTo>
                    <a:lnTo>
                      <a:pt x="163" y="24"/>
                    </a:lnTo>
                    <a:lnTo>
                      <a:pt x="142" y="18"/>
                    </a:lnTo>
                    <a:lnTo>
                      <a:pt x="122" y="13"/>
                    </a:lnTo>
                    <a:lnTo>
                      <a:pt x="101" y="8"/>
                    </a:lnTo>
                    <a:lnTo>
                      <a:pt x="82" y="5"/>
                    </a:lnTo>
                    <a:lnTo>
                      <a:pt x="63" y="2"/>
                    </a:lnTo>
                    <a:lnTo>
                      <a:pt x="47" y="0"/>
                    </a:lnTo>
                    <a:lnTo>
                      <a:pt x="32" y="0"/>
                    </a:lnTo>
                    <a:lnTo>
                      <a:pt x="19" y="0"/>
                    </a:lnTo>
                    <a:lnTo>
                      <a:pt x="10" y="1"/>
                    </a:lnTo>
                    <a:lnTo>
                      <a:pt x="4" y="4"/>
                    </a:lnTo>
                    <a:lnTo>
                      <a:pt x="0" y="6"/>
                    </a:lnTo>
                    <a:lnTo>
                      <a:pt x="12" y="8"/>
                    </a:lnTo>
                    <a:lnTo>
                      <a:pt x="25" y="9"/>
                    </a:lnTo>
                    <a:lnTo>
                      <a:pt x="38" y="12"/>
                    </a:lnTo>
                    <a:lnTo>
                      <a:pt x="52" y="14"/>
                    </a:lnTo>
                    <a:lnTo>
                      <a:pt x="67" y="16"/>
                    </a:lnTo>
                    <a:lnTo>
                      <a:pt x="82" y="18"/>
                    </a:lnTo>
                    <a:lnTo>
                      <a:pt x="97" y="22"/>
                    </a:lnTo>
                    <a:lnTo>
                      <a:pt x="114" y="25"/>
                    </a:lnTo>
                    <a:lnTo>
                      <a:pt x="129" y="30"/>
                    </a:lnTo>
                    <a:lnTo>
                      <a:pt x="146" y="35"/>
                    </a:lnTo>
                    <a:lnTo>
                      <a:pt x="162" y="40"/>
                    </a:lnTo>
                    <a:lnTo>
                      <a:pt x="177" y="46"/>
                    </a:lnTo>
                    <a:lnTo>
                      <a:pt x="192" y="53"/>
                    </a:lnTo>
                    <a:lnTo>
                      <a:pt x="208" y="60"/>
                    </a:lnTo>
                    <a:lnTo>
                      <a:pt x="222" y="69"/>
                    </a:lnTo>
                    <a:lnTo>
                      <a:pt x="235" y="78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188" name="Freeform 809"/>
              <p:cNvSpPr>
                <a:spLocks/>
              </p:cNvSpPr>
              <p:nvPr/>
            </p:nvSpPr>
            <p:spPr bwMode="auto">
              <a:xfrm>
                <a:off x="5030" y="2680"/>
                <a:ext cx="40" cy="54"/>
              </a:xfrm>
              <a:custGeom>
                <a:avLst/>
                <a:gdLst>
                  <a:gd name="T0" fmla="*/ 0 w 115"/>
                  <a:gd name="T1" fmla="*/ 0 h 236"/>
                  <a:gd name="T2" fmla="*/ 0 w 115"/>
                  <a:gd name="T3" fmla="*/ 0 h 236"/>
                  <a:gd name="T4" fmla="*/ 0 w 115"/>
                  <a:gd name="T5" fmla="*/ 0 h 236"/>
                  <a:gd name="T6" fmla="*/ 0 w 115"/>
                  <a:gd name="T7" fmla="*/ 0 h 236"/>
                  <a:gd name="T8" fmla="*/ 0 w 115"/>
                  <a:gd name="T9" fmla="*/ 0 h 236"/>
                  <a:gd name="T10" fmla="*/ 0 w 115"/>
                  <a:gd name="T11" fmla="*/ 0 h 236"/>
                  <a:gd name="T12" fmla="*/ 0 w 115"/>
                  <a:gd name="T13" fmla="*/ 0 h 236"/>
                  <a:gd name="T14" fmla="*/ 0 w 115"/>
                  <a:gd name="T15" fmla="*/ 0 h 236"/>
                  <a:gd name="T16" fmla="*/ 0 w 115"/>
                  <a:gd name="T17" fmla="*/ 0 h 236"/>
                  <a:gd name="T18" fmla="*/ 0 w 115"/>
                  <a:gd name="T19" fmla="*/ 0 h 236"/>
                  <a:gd name="T20" fmla="*/ 0 w 115"/>
                  <a:gd name="T21" fmla="*/ 0 h 236"/>
                  <a:gd name="T22" fmla="*/ 0 w 115"/>
                  <a:gd name="T23" fmla="*/ 0 h 236"/>
                  <a:gd name="T24" fmla="*/ 0 w 115"/>
                  <a:gd name="T25" fmla="*/ 0 h 236"/>
                  <a:gd name="T26" fmla="*/ 0 w 115"/>
                  <a:gd name="T27" fmla="*/ 0 h 236"/>
                  <a:gd name="T28" fmla="*/ 0 w 115"/>
                  <a:gd name="T29" fmla="*/ 0 h 236"/>
                  <a:gd name="T30" fmla="*/ 0 w 115"/>
                  <a:gd name="T31" fmla="*/ 0 h 236"/>
                  <a:gd name="T32" fmla="*/ 0 w 115"/>
                  <a:gd name="T33" fmla="*/ 0 h 236"/>
                  <a:gd name="T34" fmla="*/ 0 w 115"/>
                  <a:gd name="T35" fmla="*/ 0 h 236"/>
                  <a:gd name="T36" fmla="*/ 0 w 115"/>
                  <a:gd name="T37" fmla="*/ 0 h 236"/>
                  <a:gd name="T38" fmla="*/ 0 w 115"/>
                  <a:gd name="T39" fmla="*/ 0 h 236"/>
                  <a:gd name="T40" fmla="*/ 0 w 115"/>
                  <a:gd name="T41" fmla="*/ 0 h 236"/>
                  <a:gd name="T42" fmla="*/ 0 w 115"/>
                  <a:gd name="T43" fmla="*/ 0 h 236"/>
                  <a:gd name="T44" fmla="*/ 0 w 115"/>
                  <a:gd name="T45" fmla="*/ 0 h 236"/>
                  <a:gd name="T46" fmla="*/ 0 w 115"/>
                  <a:gd name="T47" fmla="*/ 0 h 236"/>
                  <a:gd name="T48" fmla="*/ 0 w 115"/>
                  <a:gd name="T49" fmla="*/ 0 h 236"/>
                  <a:gd name="T50" fmla="*/ 0 w 115"/>
                  <a:gd name="T51" fmla="*/ 0 h 236"/>
                  <a:gd name="T52" fmla="*/ 0 w 115"/>
                  <a:gd name="T53" fmla="*/ 0 h 236"/>
                  <a:gd name="T54" fmla="*/ 0 w 115"/>
                  <a:gd name="T55" fmla="*/ 0 h 236"/>
                  <a:gd name="T56" fmla="*/ 0 w 115"/>
                  <a:gd name="T57" fmla="*/ 0 h 236"/>
                  <a:gd name="T58" fmla="*/ 0 w 115"/>
                  <a:gd name="T59" fmla="*/ 0 h 236"/>
                  <a:gd name="T60" fmla="*/ 0 w 115"/>
                  <a:gd name="T61" fmla="*/ 0 h 236"/>
                  <a:gd name="T62" fmla="*/ 0 w 115"/>
                  <a:gd name="T63" fmla="*/ 0 h 236"/>
                  <a:gd name="T64" fmla="*/ 0 w 115"/>
                  <a:gd name="T65" fmla="*/ 0 h 236"/>
                  <a:gd name="T66" fmla="*/ 0 w 115"/>
                  <a:gd name="T67" fmla="*/ 0 h 236"/>
                  <a:gd name="T68" fmla="*/ 0 w 115"/>
                  <a:gd name="T69" fmla="*/ 0 h 236"/>
                  <a:gd name="T70" fmla="*/ 0 w 115"/>
                  <a:gd name="T71" fmla="*/ 0 h 236"/>
                  <a:gd name="T72" fmla="*/ 0 w 115"/>
                  <a:gd name="T73" fmla="*/ 0 h 236"/>
                  <a:gd name="T74" fmla="*/ 0 w 115"/>
                  <a:gd name="T75" fmla="*/ 0 h 236"/>
                  <a:gd name="T76" fmla="*/ 0 w 115"/>
                  <a:gd name="T77" fmla="*/ 0 h 236"/>
                  <a:gd name="T78" fmla="*/ 0 w 115"/>
                  <a:gd name="T79" fmla="*/ 0 h 236"/>
                  <a:gd name="T80" fmla="*/ 0 w 115"/>
                  <a:gd name="T81" fmla="*/ 0 h 2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15"/>
                  <a:gd name="T124" fmla="*/ 0 h 236"/>
                  <a:gd name="T125" fmla="*/ 115 w 115"/>
                  <a:gd name="T126" fmla="*/ 236 h 236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15" h="236">
                    <a:moveTo>
                      <a:pt x="0" y="128"/>
                    </a:moveTo>
                    <a:lnTo>
                      <a:pt x="0" y="148"/>
                    </a:lnTo>
                    <a:lnTo>
                      <a:pt x="5" y="166"/>
                    </a:lnTo>
                    <a:lnTo>
                      <a:pt x="13" y="184"/>
                    </a:lnTo>
                    <a:lnTo>
                      <a:pt x="24" y="198"/>
                    </a:lnTo>
                    <a:lnTo>
                      <a:pt x="39" y="211"/>
                    </a:lnTo>
                    <a:lnTo>
                      <a:pt x="55" y="223"/>
                    </a:lnTo>
                    <a:lnTo>
                      <a:pt x="74" y="231"/>
                    </a:lnTo>
                    <a:lnTo>
                      <a:pt x="92" y="235"/>
                    </a:lnTo>
                    <a:lnTo>
                      <a:pt x="98" y="236"/>
                    </a:lnTo>
                    <a:lnTo>
                      <a:pt x="104" y="234"/>
                    </a:lnTo>
                    <a:lnTo>
                      <a:pt x="109" y="231"/>
                    </a:lnTo>
                    <a:lnTo>
                      <a:pt x="111" y="226"/>
                    </a:lnTo>
                    <a:lnTo>
                      <a:pt x="111" y="220"/>
                    </a:lnTo>
                    <a:lnTo>
                      <a:pt x="110" y="215"/>
                    </a:lnTo>
                    <a:lnTo>
                      <a:pt x="107" y="210"/>
                    </a:lnTo>
                    <a:lnTo>
                      <a:pt x="101" y="208"/>
                    </a:lnTo>
                    <a:lnTo>
                      <a:pt x="82" y="201"/>
                    </a:lnTo>
                    <a:lnTo>
                      <a:pt x="64" y="192"/>
                    </a:lnTo>
                    <a:lnTo>
                      <a:pt x="50" y="179"/>
                    </a:lnTo>
                    <a:lnTo>
                      <a:pt x="40" y="165"/>
                    </a:lnTo>
                    <a:lnTo>
                      <a:pt x="33" y="148"/>
                    </a:lnTo>
                    <a:lnTo>
                      <a:pt x="29" y="130"/>
                    </a:lnTo>
                    <a:lnTo>
                      <a:pt x="29" y="110"/>
                    </a:lnTo>
                    <a:lnTo>
                      <a:pt x="35" y="89"/>
                    </a:lnTo>
                    <a:lnTo>
                      <a:pt x="43" y="74"/>
                    </a:lnTo>
                    <a:lnTo>
                      <a:pt x="56" y="60"/>
                    </a:lnTo>
                    <a:lnTo>
                      <a:pt x="70" y="46"/>
                    </a:lnTo>
                    <a:lnTo>
                      <a:pt x="85" y="33"/>
                    </a:lnTo>
                    <a:lnTo>
                      <a:pt x="98" y="23"/>
                    </a:lnTo>
                    <a:lnTo>
                      <a:pt x="109" y="12"/>
                    </a:lnTo>
                    <a:lnTo>
                      <a:pt x="115" y="6"/>
                    </a:lnTo>
                    <a:lnTo>
                      <a:pt x="115" y="0"/>
                    </a:lnTo>
                    <a:lnTo>
                      <a:pt x="102" y="4"/>
                    </a:lnTo>
                    <a:lnTo>
                      <a:pt x="85" y="12"/>
                    </a:lnTo>
                    <a:lnTo>
                      <a:pt x="68" y="26"/>
                    </a:lnTo>
                    <a:lnTo>
                      <a:pt x="49" y="42"/>
                    </a:lnTo>
                    <a:lnTo>
                      <a:pt x="32" y="61"/>
                    </a:lnTo>
                    <a:lnTo>
                      <a:pt x="17" y="82"/>
                    </a:lnTo>
                    <a:lnTo>
                      <a:pt x="6" y="105"/>
                    </a:lnTo>
                    <a:lnTo>
                      <a:pt x="0" y="128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189" name="Freeform 810"/>
              <p:cNvSpPr>
                <a:spLocks/>
              </p:cNvSpPr>
              <p:nvPr/>
            </p:nvSpPr>
            <p:spPr bwMode="auto">
              <a:xfrm>
                <a:off x="5311" y="2643"/>
                <a:ext cx="87" cy="73"/>
              </a:xfrm>
              <a:custGeom>
                <a:avLst/>
                <a:gdLst>
                  <a:gd name="T0" fmla="*/ 0 w 245"/>
                  <a:gd name="T1" fmla="*/ 0 h 310"/>
                  <a:gd name="T2" fmla="*/ 0 w 245"/>
                  <a:gd name="T3" fmla="*/ 0 h 310"/>
                  <a:gd name="T4" fmla="*/ 0 w 245"/>
                  <a:gd name="T5" fmla="*/ 0 h 310"/>
                  <a:gd name="T6" fmla="*/ 0 w 245"/>
                  <a:gd name="T7" fmla="*/ 0 h 310"/>
                  <a:gd name="T8" fmla="*/ 0 w 245"/>
                  <a:gd name="T9" fmla="*/ 0 h 310"/>
                  <a:gd name="T10" fmla="*/ 0 w 245"/>
                  <a:gd name="T11" fmla="*/ 0 h 310"/>
                  <a:gd name="T12" fmla="*/ 0 w 245"/>
                  <a:gd name="T13" fmla="*/ 0 h 310"/>
                  <a:gd name="T14" fmla="*/ 0 w 245"/>
                  <a:gd name="T15" fmla="*/ 0 h 310"/>
                  <a:gd name="T16" fmla="*/ 0 w 245"/>
                  <a:gd name="T17" fmla="*/ 0 h 310"/>
                  <a:gd name="T18" fmla="*/ 0 w 245"/>
                  <a:gd name="T19" fmla="*/ 0 h 310"/>
                  <a:gd name="T20" fmla="*/ 0 w 245"/>
                  <a:gd name="T21" fmla="*/ 0 h 310"/>
                  <a:gd name="T22" fmla="*/ 0 w 245"/>
                  <a:gd name="T23" fmla="*/ 0 h 310"/>
                  <a:gd name="T24" fmla="*/ 0 w 245"/>
                  <a:gd name="T25" fmla="*/ 0 h 310"/>
                  <a:gd name="T26" fmla="*/ 0 w 245"/>
                  <a:gd name="T27" fmla="*/ 0 h 310"/>
                  <a:gd name="T28" fmla="*/ 0 w 245"/>
                  <a:gd name="T29" fmla="*/ 0 h 310"/>
                  <a:gd name="T30" fmla="*/ 0 w 245"/>
                  <a:gd name="T31" fmla="*/ 0 h 310"/>
                  <a:gd name="T32" fmla="*/ 0 w 245"/>
                  <a:gd name="T33" fmla="*/ 0 h 310"/>
                  <a:gd name="T34" fmla="*/ 0 w 245"/>
                  <a:gd name="T35" fmla="*/ 0 h 310"/>
                  <a:gd name="T36" fmla="*/ 0 w 245"/>
                  <a:gd name="T37" fmla="*/ 0 h 310"/>
                  <a:gd name="T38" fmla="*/ 0 w 245"/>
                  <a:gd name="T39" fmla="*/ 0 h 310"/>
                  <a:gd name="T40" fmla="*/ 0 w 245"/>
                  <a:gd name="T41" fmla="*/ 0 h 310"/>
                  <a:gd name="T42" fmla="*/ 0 w 245"/>
                  <a:gd name="T43" fmla="*/ 0 h 310"/>
                  <a:gd name="T44" fmla="*/ 0 w 245"/>
                  <a:gd name="T45" fmla="*/ 0 h 310"/>
                  <a:gd name="T46" fmla="*/ 0 w 245"/>
                  <a:gd name="T47" fmla="*/ 0 h 310"/>
                  <a:gd name="T48" fmla="*/ 0 w 245"/>
                  <a:gd name="T49" fmla="*/ 0 h 310"/>
                  <a:gd name="T50" fmla="*/ 0 w 245"/>
                  <a:gd name="T51" fmla="*/ 0 h 310"/>
                  <a:gd name="T52" fmla="*/ 0 w 245"/>
                  <a:gd name="T53" fmla="*/ 0 h 310"/>
                  <a:gd name="T54" fmla="*/ 0 w 245"/>
                  <a:gd name="T55" fmla="*/ 0 h 310"/>
                  <a:gd name="T56" fmla="*/ 0 w 245"/>
                  <a:gd name="T57" fmla="*/ 0 h 310"/>
                  <a:gd name="T58" fmla="*/ 0 w 245"/>
                  <a:gd name="T59" fmla="*/ 0 h 310"/>
                  <a:gd name="T60" fmla="*/ 0 w 245"/>
                  <a:gd name="T61" fmla="*/ 0 h 310"/>
                  <a:gd name="T62" fmla="*/ 0 w 245"/>
                  <a:gd name="T63" fmla="*/ 0 h 310"/>
                  <a:gd name="T64" fmla="*/ 0 w 245"/>
                  <a:gd name="T65" fmla="*/ 0 h 310"/>
                  <a:gd name="T66" fmla="*/ 0 w 245"/>
                  <a:gd name="T67" fmla="*/ 0 h 310"/>
                  <a:gd name="T68" fmla="*/ 0 w 245"/>
                  <a:gd name="T69" fmla="*/ 0 h 310"/>
                  <a:gd name="T70" fmla="*/ 0 w 245"/>
                  <a:gd name="T71" fmla="*/ 0 h 310"/>
                  <a:gd name="T72" fmla="*/ 0 w 245"/>
                  <a:gd name="T73" fmla="*/ 0 h 310"/>
                  <a:gd name="T74" fmla="*/ 0 w 245"/>
                  <a:gd name="T75" fmla="*/ 0 h 310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w 245"/>
                  <a:gd name="T115" fmla="*/ 0 h 310"/>
                  <a:gd name="T116" fmla="*/ 245 w 245"/>
                  <a:gd name="T117" fmla="*/ 310 h 310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T114" t="T115" r="T116" b="T117"/>
                <a:pathLst>
                  <a:path w="245" h="310">
                    <a:moveTo>
                      <a:pt x="200" y="116"/>
                    </a:moveTo>
                    <a:lnTo>
                      <a:pt x="208" y="124"/>
                    </a:lnTo>
                    <a:lnTo>
                      <a:pt x="214" y="133"/>
                    </a:lnTo>
                    <a:lnTo>
                      <a:pt x="220" y="144"/>
                    </a:lnTo>
                    <a:lnTo>
                      <a:pt x="223" y="154"/>
                    </a:lnTo>
                    <a:lnTo>
                      <a:pt x="226" y="164"/>
                    </a:lnTo>
                    <a:lnTo>
                      <a:pt x="224" y="176"/>
                    </a:lnTo>
                    <a:lnTo>
                      <a:pt x="222" y="187"/>
                    </a:lnTo>
                    <a:lnTo>
                      <a:pt x="216" y="198"/>
                    </a:lnTo>
                    <a:lnTo>
                      <a:pt x="208" y="209"/>
                    </a:lnTo>
                    <a:lnTo>
                      <a:pt x="199" y="219"/>
                    </a:lnTo>
                    <a:lnTo>
                      <a:pt x="188" y="229"/>
                    </a:lnTo>
                    <a:lnTo>
                      <a:pt x="177" y="238"/>
                    </a:lnTo>
                    <a:lnTo>
                      <a:pt x="166" y="246"/>
                    </a:lnTo>
                    <a:lnTo>
                      <a:pt x="154" y="255"/>
                    </a:lnTo>
                    <a:lnTo>
                      <a:pt x="142" y="264"/>
                    </a:lnTo>
                    <a:lnTo>
                      <a:pt x="132" y="275"/>
                    </a:lnTo>
                    <a:lnTo>
                      <a:pt x="128" y="278"/>
                    </a:lnTo>
                    <a:lnTo>
                      <a:pt x="126" y="283"/>
                    </a:lnTo>
                    <a:lnTo>
                      <a:pt x="124" y="287"/>
                    </a:lnTo>
                    <a:lnTo>
                      <a:pt x="121" y="292"/>
                    </a:lnTo>
                    <a:lnTo>
                      <a:pt x="120" y="296"/>
                    </a:lnTo>
                    <a:lnTo>
                      <a:pt x="120" y="301"/>
                    </a:lnTo>
                    <a:lnTo>
                      <a:pt x="122" y="306"/>
                    </a:lnTo>
                    <a:lnTo>
                      <a:pt x="126" y="309"/>
                    </a:lnTo>
                    <a:lnTo>
                      <a:pt x="131" y="310"/>
                    </a:lnTo>
                    <a:lnTo>
                      <a:pt x="135" y="310"/>
                    </a:lnTo>
                    <a:lnTo>
                      <a:pt x="139" y="309"/>
                    </a:lnTo>
                    <a:lnTo>
                      <a:pt x="142" y="306"/>
                    </a:lnTo>
                    <a:lnTo>
                      <a:pt x="154" y="292"/>
                    </a:lnTo>
                    <a:lnTo>
                      <a:pt x="167" y="280"/>
                    </a:lnTo>
                    <a:lnTo>
                      <a:pt x="180" y="269"/>
                    </a:lnTo>
                    <a:lnTo>
                      <a:pt x="194" y="257"/>
                    </a:lnTo>
                    <a:lnTo>
                      <a:pt x="207" y="246"/>
                    </a:lnTo>
                    <a:lnTo>
                      <a:pt x="220" y="233"/>
                    </a:lnTo>
                    <a:lnTo>
                      <a:pt x="230" y="219"/>
                    </a:lnTo>
                    <a:lnTo>
                      <a:pt x="238" y="204"/>
                    </a:lnTo>
                    <a:lnTo>
                      <a:pt x="244" y="186"/>
                    </a:lnTo>
                    <a:lnTo>
                      <a:pt x="245" y="169"/>
                    </a:lnTo>
                    <a:lnTo>
                      <a:pt x="243" y="152"/>
                    </a:lnTo>
                    <a:lnTo>
                      <a:pt x="237" y="134"/>
                    </a:lnTo>
                    <a:lnTo>
                      <a:pt x="228" y="119"/>
                    </a:lnTo>
                    <a:lnTo>
                      <a:pt x="217" y="105"/>
                    </a:lnTo>
                    <a:lnTo>
                      <a:pt x="203" y="93"/>
                    </a:lnTo>
                    <a:lnTo>
                      <a:pt x="188" y="83"/>
                    </a:lnTo>
                    <a:lnTo>
                      <a:pt x="176" y="76"/>
                    </a:lnTo>
                    <a:lnTo>
                      <a:pt x="163" y="69"/>
                    </a:lnTo>
                    <a:lnTo>
                      <a:pt x="151" y="61"/>
                    </a:lnTo>
                    <a:lnTo>
                      <a:pt x="136" y="54"/>
                    </a:lnTo>
                    <a:lnTo>
                      <a:pt x="122" y="46"/>
                    </a:lnTo>
                    <a:lnTo>
                      <a:pt x="107" y="39"/>
                    </a:lnTo>
                    <a:lnTo>
                      <a:pt x="93" y="31"/>
                    </a:lnTo>
                    <a:lnTo>
                      <a:pt x="79" y="24"/>
                    </a:lnTo>
                    <a:lnTo>
                      <a:pt x="66" y="18"/>
                    </a:lnTo>
                    <a:lnTo>
                      <a:pt x="53" y="13"/>
                    </a:lnTo>
                    <a:lnTo>
                      <a:pt x="40" y="8"/>
                    </a:lnTo>
                    <a:lnTo>
                      <a:pt x="30" y="5"/>
                    </a:lnTo>
                    <a:lnTo>
                      <a:pt x="20" y="1"/>
                    </a:lnTo>
                    <a:lnTo>
                      <a:pt x="12" y="0"/>
                    </a:lnTo>
                    <a:lnTo>
                      <a:pt x="5" y="0"/>
                    </a:lnTo>
                    <a:lnTo>
                      <a:pt x="0" y="2"/>
                    </a:lnTo>
                    <a:lnTo>
                      <a:pt x="11" y="8"/>
                    </a:lnTo>
                    <a:lnTo>
                      <a:pt x="23" y="14"/>
                    </a:lnTo>
                    <a:lnTo>
                      <a:pt x="36" y="20"/>
                    </a:lnTo>
                    <a:lnTo>
                      <a:pt x="47" y="25"/>
                    </a:lnTo>
                    <a:lnTo>
                      <a:pt x="60" y="31"/>
                    </a:lnTo>
                    <a:lnTo>
                      <a:pt x="73" y="37"/>
                    </a:lnTo>
                    <a:lnTo>
                      <a:pt x="86" y="44"/>
                    </a:lnTo>
                    <a:lnTo>
                      <a:pt x="99" y="51"/>
                    </a:lnTo>
                    <a:lnTo>
                      <a:pt x="113" y="57"/>
                    </a:lnTo>
                    <a:lnTo>
                      <a:pt x="126" y="64"/>
                    </a:lnTo>
                    <a:lnTo>
                      <a:pt x="139" y="71"/>
                    </a:lnTo>
                    <a:lnTo>
                      <a:pt x="152" y="79"/>
                    </a:lnTo>
                    <a:lnTo>
                      <a:pt x="165" y="88"/>
                    </a:lnTo>
                    <a:lnTo>
                      <a:pt x="176" y="96"/>
                    </a:lnTo>
                    <a:lnTo>
                      <a:pt x="188" y="106"/>
                    </a:lnTo>
                    <a:lnTo>
                      <a:pt x="200" y="11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34177" name="Picture 811" descr="access_point_stylized_gray_small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5072" y="3642"/>
              <a:ext cx="430" cy="3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33844" name="Group 812"/>
          <p:cNvGrpSpPr>
            <a:grpSpLocks/>
          </p:cNvGrpSpPr>
          <p:nvPr/>
        </p:nvGrpSpPr>
        <p:grpSpPr bwMode="auto">
          <a:xfrm>
            <a:off x="5638800" y="3509963"/>
            <a:ext cx="398463" cy="358775"/>
            <a:chOff x="5072" y="3611"/>
            <a:chExt cx="459" cy="380"/>
          </a:xfrm>
        </p:grpSpPr>
        <p:grpSp>
          <p:nvGrpSpPr>
            <p:cNvPr id="34162" name="Group 813"/>
            <p:cNvGrpSpPr>
              <a:grpSpLocks/>
            </p:cNvGrpSpPr>
            <p:nvPr/>
          </p:nvGrpSpPr>
          <p:grpSpPr bwMode="auto">
            <a:xfrm>
              <a:off x="5144" y="3611"/>
              <a:ext cx="387" cy="99"/>
              <a:chOff x="5030" y="2639"/>
              <a:chExt cx="387" cy="99"/>
            </a:xfrm>
          </p:grpSpPr>
          <p:sp>
            <p:nvSpPr>
              <p:cNvPr id="34164" name="Freeform 814"/>
              <p:cNvSpPr>
                <a:spLocks/>
              </p:cNvSpPr>
              <p:nvPr/>
            </p:nvSpPr>
            <p:spPr bwMode="auto">
              <a:xfrm>
                <a:off x="5134" y="2657"/>
                <a:ext cx="69" cy="55"/>
              </a:xfrm>
              <a:custGeom>
                <a:avLst/>
                <a:gdLst>
                  <a:gd name="T0" fmla="*/ 0 w 199"/>
                  <a:gd name="T1" fmla="*/ 0 h 232"/>
                  <a:gd name="T2" fmla="*/ 0 w 199"/>
                  <a:gd name="T3" fmla="*/ 0 h 232"/>
                  <a:gd name="T4" fmla="*/ 0 w 199"/>
                  <a:gd name="T5" fmla="*/ 0 h 232"/>
                  <a:gd name="T6" fmla="*/ 0 w 199"/>
                  <a:gd name="T7" fmla="*/ 0 h 232"/>
                  <a:gd name="T8" fmla="*/ 0 w 199"/>
                  <a:gd name="T9" fmla="*/ 0 h 232"/>
                  <a:gd name="T10" fmla="*/ 0 w 199"/>
                  <a:gd name="T11" fmla="*/ 0 h 232"/>
                  <a:gd name="T12" fmla="*/ 0 w 199"/>
                  <a:gd name="T13" fmla="*/ 0 h 232"/>
                  <a:gd name="T14" fmla="*/ 0 w 199"/>
                  <a:gd name="T15" fmla="*/ 0 h 232"/>
                  <a:gd name="T16" fmla="*/ 0 w 199"/>
                  <a:gd name="T17" fmla="*/ 0 h 232"/>
                  <a:gd name="T18" fmla="*/ 0 w 199"/>
                  <a:gd name="T19" fmla="*/ 0 h 232"/>
                  <a:gd name="T20" fmla="*/ 0 w 199"/>
                  <a:gd name="T21" fmla="*/ 0 h 232"/>
                  <a:gd name="T22" fmla="*/ 0 w 199"/>
                  <a:gd name="T23" fmla="*/ 0 h 232"/>
                  <a:gd name="T24" fmla="*/ 0 w 199"/>
                  <a:gd name="T25" fmla="*/ 0 h 232"/>
                  <a:gd name="T26" fmla="*/ 0 w 199"/>
                  <a:gd name="T27" fmla="*/ 0 h 232"/>
                  <a:gd name="T28" fmla="*/ 0 w 199"/>
                  <a:gd name="T29" fmla="*/ 0 h 232"/>
                  <a:gd name="T30" fmla="*/ 0 w 199"/>
                  <a:gd name="T31" fmla="*/ 0 h 232"/>
                  <a:gd name="T32" fmla="*/ 0 w 199"/>
                  <a:gd name="T33" fmla="*/ 0 h 232"/>
                  <a:gd name="T34" fmla="*/ 0 w 199"/>
                  <a:gd name="T35" fmla="*/ 0 h 232"/>
                  <a:gd name="T36" fmla="*/ 0 w 199"/>
                  <a:gd name="T37" fmla="*/ 0 h 232"/>
                  <a:gd name="T38" fmla="*/ 0 w 199"/>
                  <a:gd name="T39" fmla="*/ 0 h 232"/>
                  <a:gd name="T40" fmla="*/ 0 w 199"/>
                  <a:gd name="T41" fmla="*/ 0 h 232"/>
                  <a:gd name="T42" fmla="*/ 0 w 199"/>
                  <a:gd name="T43" fmla="*/ 0 h 232"/>
                  <a:gd name="T44" fmla="*/ 0 w 199"/>
                  <a:gd name="T45" fmla="*/ 0 h 232"/>
                  <a:gd name="T46" fmla="*/ 0 w 199"/>
                  <a:gd name="T47" fmla="*/ 0 h 232"/>
                  <a:gd name="T48" fmla="*/ 0 w 199"/>
                  <a:gd name="T49" fmla="*/ 0 h 232"/>
                  <a:gd name="T50" fmla="*/ 0 w 199"/>
                  <a:gd name="T51" fmla="*/ 0 h 232"/>
                  <a:gd name="T52" fmla="*/ 0 w 199"/>
                  <a:gd name="T53" fmla="*/ 0 h 232"/>
                  <a:gd name="T54" fmla="*/ 0 w 199"/>
                  <a:gd name="T55" fmla="*/ 0 h 232"/>
                  <a:gd name="T56" fmla="*/ 0 w 199"/>
                  <a:gd name="T57" fmla="*/ 0 h 232"/>
                  <a:gd name="T58" fmla="*/ 0 w 199"/>
                  <a:gd name="T59" fmla="*/ 0 h 232"/>
                  <a:gd name="T60" fmla="*/ 0 w 199"/>
                  <a:gd name="T61" fmla="*/ 0 h 232"/>
                  <a:gd name="T62" fmla="*/ 0 w 199"/>
                  <a:gd name="T63" fmla="*/ 0 h 232"/>
                  <a:gd name="T64" fmla="*/ 0 w 199"/>
                  <a:gd name="T65" fmla="*/ 0 h 232"/>
                  <a:gd name="T66" fmla="*/ 0 w 199"/>
                  <a:gd name="T67" fmla="*/ 0 h 232"/>
                  <a:gd name="T68" fmla="*/ 0 w 199"/>
                  <a:gd name="T69" fmla="*/ 0 h 232"/>
                  <a:gd name="T70" fmla="*/ 0 w 199"/>
                  <a:gd name="T71" fmla="*/ 0 h 232"/>
                  <a:gd name="T72" fmla="*/ 0 w 199"/>
                  <a:gd name="T73" fmla="*/ 0 h 232"/>
                  <a:gd name="T74" fmla="*/ 0 w 199"/>
                  <a:gd name="T75" fmla="*/ 0 h 232"/>
                  <a:gd name="T76" fmla="*/ 0 w 199"/>
                  <a:gd name="T77" fmla="*/ 0 h 232"/>
                  <a:gd name="T78" fmla="*/ 0 w 199"/>
                  <a:gd name="T79" fmla="*/ 0 h 232"/>
                  <a:gd name="T80" fmla="*/ 0 w 199"/>
                  <a:gd name="T81" fmla="*/ 0 h 232"/>
                  <a:gd name="T82" fmla="*/ 0 w 199"/>
                  <a:gd name="T83" fmla="*/ 0 h 232"/>
                  <a:gd name="T84" fmla="*/ 0 w 199"/>
                  <a:gd name="T85" fmla="*/ 0 h 232"/>
                  <a:gd name="T86" fmla="*/ 0 w 199"/>
                  <a:gd name="T87" fmla="*/ 0 h 232"/>
                  <a:gd name="T88" fmla="*/ 0 w 199"/>
                  <a:gd name="T89" fmla="*/ 0 h 232"/>
                  <a:gd name="T90" fmla="*/ 0 w 199"/>
                  <a:gd name="T91" fmla="*/ 0 h 232"/>
                  <a:gd name="T92" fmla="*/ 0 w 199"/>
                  <a:gd name="T93" fmla="*/ 0 h 232"/>
                  <a:gd name="T94" fmla="*/ 0 w 199"/>
                  <a:gd name="T95" fmla="*/ 0 h 232"/>
                  <a:gd name="T96" fmla="*/ 0 w 199"/>
                  <a:gd name="T97" fmla="*/ 0 h 232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w 199"/>
                  <a:gd name="T148" fmla="*/ 0 h 232"/>
                  <a:gd name="T149" fmla="*/ 199 w 199"/>
                  <a:gd name="T150" fmla="*/ 232 h 232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T147" t="T148" r="T149" b="T150"/>
                <a:pathLst>
                  <a:path w="199" h="232">
                    <a:moveTo>
                      <a:pt x="70" y="29"/>
                    </a:moveTo>
                    <a:lnTo>
                      <a:pt x="55" y="39"/>
                    </a:lnTo>
                    <a:lnTo>
                      <a:pt x="42" y="50"/>
                    </a:lnTo>
                    <a:lnTo>
                      <a:pt x="30" y="63"/>
                    </a:lnTo>
                    <a:lnTo>
                      <a:pt x="20" y="77"/>
                    </a:lnTo>
                    <a:lnTo>
                      <a:pt x="12" y="91"/>
                    </a:lnTo>
                    <a:lnTo>
                      <a:pt x="6" y="108"/>
                    </a:lnTo>
                    <a:lnTo>
                      <a:pt x="2" y="125"/>
                    </a:lnTo>
                    <a:lnTo>
                      <a:pt x="0" y="142"/>
                    </a:lnTo>
                    <a:lnTo>
                      <a:pt x="2" y="166"/>
                    </a:lnTo>
                    <a:lnTo>
                      <a:pt x="12" y="186"/>
                    </a:lnTo>
                    <a:lnTo>
                      <a:pt x="26" y="203"/>
                    </a:lnTo>
                    <a:lnTo>
                      <a:pt x="45" y="216"/>
                    </a:lnTo>
                    <a:lnTo>
                      <a:pt x="66" y="226"/>
                    </a:lnTo>
                    <a:lnTo>
                      <a:pt x="88" y="230"/>
                    </a:lnTo>
                    <a:lnTo>
                      <a:pt x="111" y="232"/>
                    </a:lnTo>
                    <a:lnTo>
                      <a:pt x="134" y="228"/>
                    </a:lnTo>
                    <a:lnTo>
                      <a:pt x="138" y="228"/>
                    </a:lnTo>
                    <a:lnTo>
                      <a:pt x="143" y="226"/>
                    </a:lnTo>
                    <a:lnTo>
                      <a:pt x="147" y="222"/>
                    </a:lnTo>
                    <a:lnTo>
                      <a:pt x="148" y="218"/>
                    </a:lnTo>
                    <a:lnTo>
                      <a:pt x="145" y="212"/>
                    </a:lnTo>
                    <a:lnTo>
                      <a:pt x="141" y="207"/>
                    </a:lnTo>
                    <a:lnTo>
                      <a:pt x="135" y="203"/>
                    </a:lnTo>
                    <a:lnTo>
                      <a:pt x="129" y="201"/>
                    </a:lnTo>
                    <a:lnTo>
                      <a:pt x="117" y="197"/>
                    </a:lnTo>
                    <a:lnTo>
                      <a:pt x="105" y="195"/>
                    </a:lnTo>
                    <a:lnTo>
                      <a:pt x="94" y="193"/>
                    </a:lnTo>
                    <a:lnTo>
                      <a:pt x="83" y="190"/>
                    </a:lnTo>
                    <a:lnTo>
                      <a:pt x="73" y="187"/>
                    </a:lnTo>
                    <a:lnTo>
                      <a:pt x="62" y="182"/>
                    </a:lnTo>
                    <a:lnTo>
                      <a:pt x="53" y="176"/>
                    </a:lnTo>
                    <a:lnTo>
                      <a:pt x="43" y="167"/>
                    </a:lnTo>
                    <a:lnTo>
                      <a:pt x="40" y="128"/>
                    </a:lnTo>
                    <a:lnTo>
                      <a:pt x="49" y="96"/>
                    </a:lnTo>
                    <a:lnTo>
                      <a:pt x="68" y="71"/>
                    </a:lnTo>
                    <a:lnTo>
                      <a:pt x="94" y="50"/>
                    </a:lnTo>
                    <a:lnTo>
                      <a:pt x="122" y="34"/>
                    </a:lnTo>
                    <a:lnTo>
                      <a:pt x="151" y="21"/>
                    </a:lnTo>
                    <a:lnTo>
                      <a:pt x="178" y="12"/>
                    </a:lnTo>
                    <a:lnTo>
                      <a:pt x="199" y="4"/>
                    </a:lnTo>
                    <a:lnTo>
                      <a:pt x="186" y="1"/>
                    </a:lnTo>
                    <a:lnTo>
                      <a:pt x="172" y="0"/>
                    </a:lnTo>
                    <a:lnTo>
                      <a:pt x="156" y="2"/>
                    </a:lnTo>
                    <a:lnTo>
                      <a:pt x="138" y="4"/>
                    </a:lnTo>
                    <a:lnTo>
                      <a:pt x="121" y="10"/>
                    </a:lnTo>
                    <a:lnTo>
                      <a:pt x="103" y="16"/>
                    </a:lnTo>
                    <a:lnTo>
                      <a:pt x="86" y="23"/>
                    </a:lnTo>
                    <a:lnTo>
                      <a:pt x="70" y="29"/>
                    </a:lnTo>
                    <a:close/>
                  </a:path>
                </a:pathLst>
              </a:custGeom>
              <a:solidFill>
                <a:srgbClr val="C9E8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165" name="Freeform 815"/>
              <p:cNvSpPr>
                <a:spLocks/>
              </p:cNvSpPr>
              <p:nvPr/>
            </p:nvSpPr>
            <p:spPr bwMode="auto">
              <a:xfrm>
                <a:off x="5252" y="2656"/>
                <a:ext cx="47" cy="42"/>
              </a:xfrm>
              <a:custGeom>
                <a:avLst/>
                <a:gdLst>
                  <a:gd name="T0" fmla="*/ 0 w 128"/>
                  <a:gd name="T1" fmla="*/ 0 h 180"/>
                  <a:gd name="T2" fmla="*/ 0 w 128"/>
                  <a:gd name="T3" fmla="*/ 0 h 180"/>
                  <a:gd name="T4" fmla="*/ 0 w 128"/>
                  <a:gd name="T5" fmla="*/ 0 h 180"/>
                  <a:gd name="T6" fmla="*/ 0 w 128"/>
                  <a:gd name="T7" fmla="*/ 0 h 180"/>
                  <a:gd name="T8" fmla="*/ 0 w 128"/>
                  <a:gd name="T9" fmla="*/ 0 h 180"/>
                  <a:gd name="T10" fmla="*/ 0 w 128"/>
                  <a:gd name="T11" fmla="*/ 0 h 180"/>
                  <a:gd name="T12" fmla="*/ 0 w 128"/>
                  <a:gd name="T13" fmla="*/ 0 h 180"/>
                  <a:gd name="T14" fmla="*/ 0 w 128"/>
                  <a:gd name="T15" fmla="*/ 0 h 180"/>
                  <a:gd name="T16" fmla="*/ 0 w 128"/>
                  <a:gd name="T17" fmla="*/ 0 h 180"/>
                  <a:gd name="T18" fmla="*/ 0 w 128"/>
                  <a:gd name="T19" fmla="*/ 0 h 180"/>
                  <a:gd name="T20" fmla="*/ 0 w 128"/>
                  <a:gd name="T21" fmla="*/ 0 h 180"/>
                  <a:gd name="T22" fmla="*/ 0 w 128"/>
                  <a:gd name="T23" fmla="*/ 0 h 180"/>
                  <a:gd name="T24" fmla="*/ 0 w 128"/>
                  <a:gd name="T25" fmla="*/ 0 h 180"/>
                  <a:gd name="T26" fmla="*/ 0 w 128"/>
                  <a:gd name="T27" fmla="*/ 0 h 180"/>
                  <a:gd name="T28" fmla="*/ 0 w 128"/>
                  <a:gd name="T29" fmla="*/ 0 h 180"/>
                  <a:gd name="T30" fmla="*/ 0 w 128"/>
                  <a:gd name="T31" fmla="*/ 0 h 180"/>
                  <a:gd name="T32" fmla="*/ 0 w 128"/>
                  <a:gd name="T33" fmla="*/ 0 h 180"/>
                  <a:gd name="T34" fmla="*/ 0 w 128"/>
                  <a:gd name="T35" fmla="*/ 0 h 180"/>
                  <a:gd name="T36" fmla="*/ 0 w 128"/>
                  <a:gd name="T37" fmla="*/ 0 h 180"/>
                  <a:gd name="T38" fmla="*/ 0 w 128"/>
                  <a:gd name="T39" fmla="*/ 0 h 180"/>
                  <a:gd name="T40" fmla="*/ 0 w 128"/>
                  <a:gd name="T41" fmla="*/ 0 h 180"/>
                  <a:gd name="T42" fmla="*/ 0 w 128"/>
                  <a:gd name="T43" fmla="*/ 0 h 180"/>
                  <a:gd name="T44" fmla="*/ 0 w 128"/>
                  <a:gd name="T45" fmla="*/ 0 h 180"/>
                  <a:gd name="T46" fmla="*/ 0 w 128"/>
                  <a:gd name="T47" fmla="*/ 0 h 180"/>
                  <a:gd name="T48" fmla="*/ 0 w 128"/>
                  <a:gd name="T49" fmla="*/ 0 h 180"/>
                  <a:gd name="T50" fmla="*/ 0 w 128"/>
                  <a:gd name="T51" fmla="*/ 0 h 180"/>
                  <a:gd name="T52" fmla="*/ 0 w 128"/>
                  <a:gd name="T53" fmla="*/ 0 h 180"/>
                  <a:gd name="T54" fmla="*/ 0 w 128"/>
                  <a:gd name="T55" fmla="*/ 0 h 180"/>
                  <a:gd name="T56" fmla="*/ 0 w 128"/>
                  <a:gd name="T57" fmla="*/ 0 h 180"/>
                  <a:gd name="T58" fmla="*/ 0 w 128"/>
                  <a:gd name="T59" fmla="*/ 0 h 180"/>
                  <a:gd name="T60" fmla="*/ 0 w 128"/>
                  <a:gd name="T61" fmla="*/ 0 h 180"/>
                  <a:gd name="T62" fmla="*/ 0 w 128"/>
                  <a:gd name="T63" fmla="*/ 0 h 180"/>
                  <a:gd name="T64" fmla="*/ 0 w 128"/>
                  <a:gd name="T65" fmla="*/ 0 h 180"/>
                  <a:gd name="T66" fmla="*/ 0 w 128"/>
                  <a:gd name="T67" fmla="*/ 0 h 180"/>
                  <a:gd name="T68" fmla="*/ 0 w 128"/>
                  <a:gd name="T69" fmla="*/ 0 h 180"/>
                  <a:gd name="T70" fmla="*/ 0 w 128"/>
                  <a:gd name="T71" fmla="*/ 0 h 180"/>
                  <a:gd name="T72" fmla="*/ 0 w 128"/>
                  <a:gd name="T73" fmla="*/ 0 h 180"/>
                  <a:gd name="T74" fmla="*/ 0 w 128"/>
                  <a:gd name="T75" fmla="*/ 0 h 180"/>
                  <a:gd name="T76" fmla="*/ 0 w 128"/>
                  <a:gd name="T77" fmla="*/ 0 h 180"/>
                  <a:gd name="T78" fmla="*/ 0 w 128"/>
                  <a:gd name="T79" fmla="*/ 0 h 180"/>
                  <a:gd name="T80" fmla="*/ 0 w 128"/>
                  <a:gd name="T81" fmla="*/ 0 h 180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28"/>
                  <a:gd name="T124" fmla="*/ 0 h 180"/>
                  <a:gd name="T125" fmla="*/ 128 w 128"/>
                  <a:gd name="T126" fmla="*/ 180 h 180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28" h="180">
                    <a:moveTo>
                      <a:pt x="108" y="59"/>
                    </a:moveTo>
                    <a:lnTo>
                      <a:pt x="113" y="77"/>
                    </a:lnTo>
                    <a:lnTo>
                      <a:pt x="111" y="94"/>
                    </a:lnTo>
                    <a:lnTo>
                      <a:pt x="103" y="108"/>
                    </a:lnTo>
                    <a:lnTo>
                      <a:pt x="91" y="121"/>
                    </a:lnTo>
                    <a:lnTo>
                      <a:pt x="77" y="132"/>
                    </a:lnTo>
                    <a:lnTo>
                      <a:pt x="61" y="144"/>
                    </a:lnTo>
                    <a:lnTo>
                      <a:pt x="45" y="154"/>
                    </a:lnTo>
                    <a:lnTo>
                      <a:pt x="30" y="164"/>
                    </a:lnTo>
                    <a:lnTo>
                      <a:pt x="28" y="168"/>
                    </a:lnTo>
                    <a:lnTo>
                      <a:pt x="27" y="170"/>
                    </a:lnTo>
                    <a:lnTo>
                      <a:pt x="27" y="174"/>
                    </a:lnTo>
                    <a:lnTo>
                      <a:pt x="28" y="177"/>
                    </a:lnTo>
                    <a:lnTo>
                      <a:pt x="32" y="179"/>
                    </a:lnTo>
                    <a:lnTo>
                      <a:pt x="35" y="180"/>
                    </a:lnTo>
                    <a:lnTo>
                      <a:pt x="37" y="180"/>
                    </a:lnTo>
                    <a:lnTo>
                      <a:pt x="41" y="179"/>
                    </a:lnTo>
                    <a:lnTo>
                      <a:pt x="60" y="169"/>
                    </a:lnTo>
                    <a:lnTo>
                      <a:pt x="77" y="158"/>
                    </a:lnTo>
                    <a:lnTo>
                      <a:pt x="94" y="145"/>
                    </a:lnTo>
                    <a:lnTo>
                      <a:pt x="109" y="130"/>
                    </a:lnTo>
                    <a:lnTo>
                      <a:pt x="120" y="114"/>
                    </a:lnTo>
                    <a:lnTo>
                      <a:pt x="127" y="95"/>
                    </a:lnTo>
                    <a:lnTo>
                      <a:pt x="128" y="76"/>
                    </a:lnTo>
                    <a:lnTo>
                      <a:pt x="123" y="55"/>
                    </a:lnTo>
                    <a:lnTo>
                      <a:pt x="113" y="39"/>
                    </a:lnTo>
                    <a:lnTo>
                      <a:pt x="97" y="25"/>
                    </a:lnTo>
                    <a:lnTo>
                      <a:pt x="79" y="15"/>
                    </a:lnTo>
                    <a:lnTo>
                      <a:pt x="57" y="7"/>
                    </a:lnTo>
                    <a:lnTo>
                      <a:pt x="36" y="2"/>
                    </a:lnTo>
                    <a:lnTo>
                      <a:pt x="19" y="0"/>
                    </a:lnTo>
                    <a:lnTo>
                      <a:pt x="6" y="0"/>
                    </a:lnTo>
                    <a:lnTo>
                      <a:pt x="0" y="4"/>
                    </a:lnTo>
                    <a:lnTo>
                      <a:pt x="14" y="9"/>
                    </a:lnTo>
                    <a:lnTo>
                      <a:pt x="29" y="14"/>
                    </a:lnTo>
                    <a:lnTo>
                      <a:pt x="46" y="19"/>
                    </a:lnTo>
                    <a:lnTo>
                      <a:pt x="61" y="23"/>
                    </a:lnTo>
                    <a:lnTo>
                      <a:pt x="76" y="29"/>
                    </a:lnTo>
                    <a:lnTo>
                      <a:pt x="89" y="37"/>
                    </a:lnTo>
                    <a:lnTo>
                      <a:pt x="100" y="46"/>
                    </a:lnTo>
                    <a:lnTo>
                      <a:pt x="108" y="59"/>
                    </a:lnTo>
                    <a:close/>
                  </a:path>
                </a:pathLst>
              </a:custGeom>
              <a:solidFill>
                <a:srgbClr val="C9E8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166" name="Freeform 816"/>
              <p:cNvSpPr>
                <a:spLocks/>
              </p:cNvSpPr>
              <p:nvPr/>
            </p:nvSpPr>
            <p:spPr bwMode="auto">
              <a:xfrm>
                <a:off x="5089" y="2646"/>
                <a:ext cx="114" cy="88"/>
              </a:xfrm>
              <a:custGeom>
                <a:avLst/>
                <a:gdLst>
                  <a:gd name="T0" fmla="*/ 0 w 322"/>
                  <a:gd name="T1" fmla="*/ 0 h 378"/>
                  <a:gd name="T2" fmla="*/ 0 w 322"/>
                  <a:gd name="T3" fmla="*/ 0 h 378"/>
                  <a:gd name="T4" fmla="*/ 0 w 322"/>
                  <a:gd name="T5" fmla="*/ 0 h 378"/>
                  <a:gd name="T6" fmla="*/ 0 w 322"/>
                  <a:gd name="T7" fmla="*/ 0 h 378"/>
                  <a:gd name="T8" fmla="*/ 0 w 322"/>
                  <a:gd name="T9" fmla="*/ 0 h 378"/>
                  <a:gd name="T10" fmla="*/ 0 w 322"/>
                  <a:gd name="T11" fmla="*/ 0 h 378"/>
                  <a:gd name="T12" fmla="*/ 0 w 322"/>
                  <a:gd name="T13" fmla="*/ 0 h 378"/>
                  <a:gd name="T14" fmla="*/ 0 w 322"/>
                  <a:gd name="T15" fmla="*/ 0 h 378"/>
                  <a:gd name="T16" fmla="*/ 0 w 322"/>
                  <a:gd name="T17" fmla="*/ 0 h 378"/>
                  <a:gd name="T18" fmla="*/ 0 w 322"/>
                  <a:gd name="T19" fmla="*/ 0 h 378"/>
                  <a:gd name="T20" fmla="*/ 0 w 322"/>
                  <a:gd name="T21" fmla="*/ 0 h 378"/>
                  <a:gd name="T22" fmla="*/ 0 w 322"/>
                  <a:gd name="T23" fmla="*/ 0 h 378"/>
                  <a:gd name="T24" fmla="*/ 0 w 322"/>
                  <a:gd name="T25" fmla="*/ 0 h 378"/>
                  <a:gd name="T26" fmla="*/ 0 w 322"/>
                  <a:gd name="T27" fmla="*/ 0 h 378"/>
                  <a:gd name="T28" fmla="*/ 0 w 322"/>
                  <a:gd name="T29" fmla="*/ 0 h 378"/>
                  <a:gd name="T30" fmla="*/ 0 w 322"/>
                  <a:gd name="T31" fmla="*/ 0 h 378"/>
                  <a:gd name="T32" fmla="*/ 0 w 322"/>
                  <a:gd name="T33" fmla="*/ 0 h 378"/>
                  <a:gd name="T34" fmla="*/ 0 w 322"/>
                  <a:gd name="T35" fmla="*/ 0 h 378"/>
                  <a:gd name="T36" fmla="*/ 0 w 322"/>
                  <a:gd name="T37" fmla="*/ 0 h 378"/>
                  <a:gd name="T38" fmla="*/ 0 w 322"/>
                  <a:gd name="T39" fmla="*/ 0 h 378"/>
                  <a:gd name="T40" fmla="*/ 0 w 322"/>
                  <a:gd name="T41" fmla="*/ 0 h 378"/>
                  <a:gd name="T42" fmla="*/ 0 w 322"/>
                  <a:gd name="T43" fmla="*/ 0 h 378"/>
                  <a:gd name="T44" fmla="*/ 0 w 322"/>
                  <a:gd name="T45" fmla="*/ 0 h 378"/>
                  <a:gd name="T46" fmla="*/ 0 w 322"/>
                  <a:gd name="T47" fmla="*/ 0 h 378"/>
                  <a:gd name="T48" fmla="*/ 0 w 322"/>
                  <a:gd name="T49" fmla="*/ 0 h 378"/>
                  <a:gd name="T50" fmla="*/ 0 w 322"/>
                  <a:gd name="T51" fmla="*/ 0 h 378"/>
                  <a:gd name="T52" fmla="*/ 0 w 322"/>
                  <a:gd name="T53" fmla="*/ 0 h 378"/>
                  <a:gd name="T54" fmla="*/ 0 w 322"/>
                  <a:gd name="T55" fmla="*/ 0 h 378"/>
                  <a:gd name="T56" fmla="*/ 0 w 322"/>
                  <a:gd name="T57" fmla="*/ 0 h 378"/>
                  <a:gd name="T58" fmla="*/ 0 w 322"/>
                  <a:gd name="T59" fmla="*/ 0 h 378"/>
                  <a:gd name="T60" fmla="*/ 0 w 322"/>
                  <a:gd name="T61" fmla="*/ 0 h 378"/>
                  <a:gd name="T62" fmla="*/ 0 w 322"/>
                  <a:gd name="T63" fmla="*/ 0 h 378"/>
                  <a:gd name="T64" fmla="*/ 0 w 322"/>
                  <a:gd name="T65" fmla="*/ 0 h 378"/>
                  <a:gd name="T66" fmla="*/ 0 w 322"/>
                  <a:gd name="T67" fmla="*/ 0 h 378"/>
                  <a:gd name="T68" fmla="*/ 0 w 322"/>
                  <a:gd name="T69" fmla="*/ 0 h 378"/>
                  <a:gd name="T70" fmla="*/ 0 w 322"/>
                  <a:gd name="T71" fmla="*/ 0 h 378"/>
                  <a:gd name="T72" fmla="*/ 0 w 322"/>
                  <a:gd name="T73" fmla="*/ 0 h 378"/>
                  <a:gd name="T74" fmla="*/ 0 w 322"/>
                  <a:gd name="T75" fmla="*/ 0 h 378"/>
                  <a:gd name="T76" fmla="*/ 0 w 322"/>
                  <a:gd name="T77" fmla="*/ 0 h 378"/>
                  <a:gd name="T78" fmla="*/ 0 w 322"/>
                  <a:gd name="T79" fmla="*/ 0 h 378"/>
                  <a:gd name="T80" fmla="*/ 0 w 322"/>
                  <a:gd name="T81" fmla="*/ 0 h 378"/>
                  <a:gd name="T82" fmla="*/ 0 w 322"/>
                  <a:gd name="T83" fmla="*/ 0 h 378"/>
                  <a:gd name="T84" fmla="*/ 0 w 322"/>
                  <a:gd name="T85" fmla="*/ 0 h 378"/>
                  <a:gd name="T86" fmla="*/ 0 w 322"/>
                  <a:gd name="T87" fmla="*/ 0 h 378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322"/>
                  <a:gd name="T133" fmla="*/ 0 h 378"/>
                  <a:gd name="T134" fmla="*/ 322 w 322"/>
                  <a:gd name="T135" fmla="*/ 378 h 378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322" h="378">
                    <a:moveTo>
                      <a:pt x="125" y="49"/>
                    </a:moveTo>
                    <a:lnTo>
                      <a:pt x="100" y="70"/>
                    </a:lnTo>
                    <a:lnTo>
                      <a:pt x="76" y="90"/>
                    </a:lnTo>
                    <a:lnTo>
                      <a:pt x="53" y="115"/>
                    </a:lnTo>
                    <a:lnTo>
                      <a:pt x="34" y="140"/>
                    </a:lnTo>
                    <a:lnTo>
                      <a:pt x="17" y="166"/>
                    </a:lnTo>
                    <a:lnTo>
                      <a:pt x="5" y="195"/>
                    </a:lnTo>
                    <a:lnTo>
                      <a:pt x="0" y="226"/>
                    </a:lnTo>
                    <a:lnTo>
                      <a:pt x="1" y="258"/>
                    </a:lnTo>
                    <a:lnTo>
                      <a:pt x="3" y="266"/>
                    </a:lnTo>
                    <a:lnTo>
                      <a:pt x="5" y="275"/>
                    </a:lnTo>
                    <a:lnTo>
                      <a:pt x="9" y="282"/>
                    </a:lnTo>
                    <a:lnTo>
                      <a:pt x="14" y="290"/>
                    </a:lnTo>
                    <a:lnTo>
                      <a:pt x="19" y="297"/>
                    </a:lnTo>
                    <a:lnTo>
                      <a:pt x="26" y="304"/>
                    </a:lnTo>
                    <a:lnTo>
                      <a:pt x="32" y="310"/>
                    </a:lnTo>
                    <a:lnTo>
                      <a:pt x="41" y="314"/>
                    </a:lnTo>
                    <a:lnTo>
                      <a:pt x="56" y="324"/>
                    </a:lnTo>
                    <a:lnTo>
                      <a:pt x="71" y="332"/>
                    </a:lnTo>
                    <a:lnTo>
                      <a:pt x="86" y="338"/>
                    </a:lnTo>
                    <a:lnTo>
                      <a:pt x="103" y="344"/>
                    </a:lnTo>
                    <a:lnTo>
                      <a:pt x="119" y="350"/>
                    </a:lnTo>
                    <a:lnTo>
                      <a:pt x="136" y="355"/>
                    </a:lnTo>
                    <a:lnTo>
                      <a:pt x="152" y="359"/>
                    </a:lnTo>
                    <a:lnTo>
                      <a:pt x="168" y="363"/>
                    </a:lnTo>
                    <a:lnTo>
                      <a:pt x="186" y="366"/>
                    </a:lnTo>
                    <a:lnTo>
                      <a:pt x="202" y="368"/>
                    </a:lnTo>
                    <a:lnTo>
                      <a:pt x="220" y="371"/>
                    </a:lnTo>
                    <a:lnTo>
                      <a:pt x="238" y="373"/>
                    </a:lnTo>
                    <a:lnTo>
                      <a:pt x="254" y="374"/>
                    </a:lnTo>
                    <a:lnTo>
                      <a:pt x="272" y="375"/>
                    </a:lnTo>
                    <a:lnTo>
                      <a:pt x="289" y="376"/>
                    </a:lnTo>
                    <a:lnTo>
                      <a:pt x="306" y="378"/>
                    </a:lnTo>
                    <a:lnTo>
                      <a:pt x="311" y="378"/>
                    </a:lnTo>
                    <a:lnTo>
                      <a:pt x="316" y="375"/>
                    </a:lnTo>
                    <a:lnTo>
                      <a:pt x="320" y="371"/>
                    </a:lnTo>
                    <a:lnTo>
                      <a:pt x="322" y="366"/>
                    </a:lnTo>
                    <a:lnTo>
                      <a:pt x="322" y="360"/>
                    </a:lnTo>
                    <a:lnTo>
                      <a:pt x="320" y="356"/>
                    </a:lnTo>
                    <a:lnTo>
                      <a:pt x="315" y="352"/>
                    </a:lnTo>
                    <a:lnTo>
                      <a:pt x="309" y="350"/>
                    </a:lnTo>
                    <a:lnTo>
                      <a:pt x="294" y="347"/>
                    </a:lnTo>
                    <a:lnTo>
                      <a:pt x="279" y="344"/>
                    </a:lnTo>
                    <a:lnTo>
                      <a:pt x="263" y="341"/>
                    </a:lnTo>
                    <a:lnTo>
                      <a:pt x="247" y="338"/>
                    </a:lnTo>
                    <a:lnTo>
                      <a:pt x="232" y="336"/>
                    </a:lnTo>
                    <a:lnTo>
                      <a:pt x="216" y="334"/>
                    </a:lnTo>
                    <a:lnTo>
                      <a:pt x="200" y="332"/>
                    </a:lnTo>
                    <a:lnTo>
                      <a:pt x="185" y="328"/>
                    </a:lnTo>
                    <a:lnTo>
                      <a:pt x="170" y="326"/>
                    </a:lnTo>
                    <a:lnTo>
                      <a:pt x="154" y="322"/>
                    </a:lnTo>
                    <a:lnTo>
                      <a:pt x="139" y="318"/>
                    </a:lnTo>
                    <a:lnTo>
                      <a:pt x="124" y="314"/>
                    </a:lnTo>
                    <a:lnTo>
                      <a:pt x="110" y="309"/>
                    </a:lnTo>
                    <a:lnTo>
                      <a:pt x="94" y="303"/>
                    </a:lnTo>
                    <a:lnTo>
                      <a:pt x="80" y="297"/>
                    </a:lnTo>
                    <a:lnTo>
                      <a:pt x="66" y="289"/>
                    </a:lnTo>
                    <a:lnTo>
                      <a:pt x="55" y="281"/>
                    </a:lnTo>
                    <a:lnTo>
                      <a:pt x="45" y="271"/>
                    </a:lnTo>
                    <a:lnTo>
                      <a:pt x="38" y="259"/>
                    </a:lnTo>
                    <a:lnTo>
                      <a:pt x="35" y="245"/>
                    </a:lnTo>
                    <a:lnTo>
                      <a:pt x="34" y="232"/>
                    </a:lnTo>
                    <a:lnTo>
                      <a:pt x="35" y="216"/>
                    </a:lnTo>
                    <a:lnTo>
                      <a:pt x="38" y="200"/>
                    </a:lnTo>
                    <a:lnTo>
                      <a:pt x="43" y="187"/>
                    </a:lnTo>
                    <a:lnTo>
                      <a:pt x="51" y="170"/>
                    </a:lnTo>
                    <a:lnTo>
                      <a:pt x="60" y="152"/>
                    </a:lnTo>
                    <a:lnTo>
                      <a:pt x="71" y="137"/>
                    </a:lnTo>
                    <a:lnTo>
                      <a:pt x="83" y="124"/>
                    </a:lnTo>
                    <a:lnTo>
                      <a:pt x="94" y="110"/>
                    </a:lnTo>
                    <a:lnTo>
                      <a:pt x="107" y="96"/>
                    </a:lnTo>
                    <a:lnTo>
                      <a:pt x="123" y="82"/>
                    </a:lnTo>
                    <a:lnTo>
                      <a:pt x="138" y="69"/>
                    </a:lnTo>
                    <a:lnTo>
                      <a:pt x="153" y="57"/>
                    </a:lnTo>
                    <a:lnTo>
                      <a:pt x="173" y="47"/>
                    </a:lnTo>
                    <a:lnTo>
                      <a:pt x="195" y="38"/>
                    </a:lnTo>
                    <a:lnTo>
                      <a:pt x="218" y="28"/>
                    </a:lnTo>
                    <a:lnTo>
                      <a:pt x="238" y="20"/>
                    </a:lnTo>
                    <a:lnTo>
                      <a:pt x="254" y="13"/>
                    </a:lnTo>
                    <a:lnTo>
                      <a:pt x="264" y="7"/>
                    </a:lnTo>
                    <a:lnTo>
                      <a:pt x="268" y="2"/>
                    </a:lnTo>
                    <a:lnTo>
                      <a:pt x="256" y="0"/>
                    </a:lnTo>
                    <a:lnTo>
                      <a:pt x="240" y="1"/>
                    </a:lnTo>
                    <a:lnTo>
                      <a:pt x="221" y="4"/>
                    </a:lnTo>
                    <a:lnTo>
                      <a:pt x="201" y="10"/>
                    </a:lnTo>
                    <a:lnTo>
                      <a:pt x="180" y="18"/>
                    </a:lnTo>
                    <a:lnTo>
                      <a:pt x="160" y="27"/>
                    </a:lnTo>
                    <a:lnTo>
                      <a:pt x="141" y="38"/>
                    </a:lnTo>
                    <a:lnTo>
                      <a:pt x="125" y="49"/>
                    </a:lnTo>
                    <a:close/>
                  </a:path>
                </a:pathLst>
              </a:custGeom>
              <a:solidFill>
                <a:srgbClr val="C9E8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167" name="Freeform 817"/>
              <p:cNvSpPr>
                <a:spLocks/>
              </p:cNvSpPr>
              <p:nvPr/>
            </p:nvSpPr>
            <p:spPr bwMode="auto">
              <a:xfrm>
                <a:off x="5250" y="2643"/>
                <a:ext cx="99" cy="59"/>
              </a:xfrm>
              <a:custGeom>
                <a:avLst/>
                <a:gdLst>
                  <a:gd name="T0" fmla="*/ 0 w 283"/>
                  <a:gd name="T1" fmla="*/ 0 h 252"/>
                  <a:gd name="T2" fmla="*/ 0 w 283"/>
                  <a:gd name="T3" fmla="*/ 0 h 252"/>
                  <a:gd name="T4" fmla="*/ 0 w 283"/>
                  <a:gd name="T5" fmla="*/ 0 h 252"/>
                  <a:gd name="T6" fmla="*/ 0 w 283"/>
                  <a:gd name="T7" fmla="*/ 0 h 252"/>
                  <a:gd name="T8" fmla="*/ 0 w 283"/>
                  <a:gd name="T9" fmla="*/ 0 h 252"/>
                  <a:gd name="T10" fmla="*/ 0 w 283"/>
                  <a:gd name="T11" fmla="*/ 0 h 252"/>
                  <a:gd name="T12" fmla="*/ 0 w 283"/>
                  <a:gd name="T13" fmla="*/ 0 h 252"/>
                  <a:gd name="T14" fmla="*/ 0 w 283"/>
                  <a:gd name="T15" fmla="*/ 0 h 252"/>
                  <a:gd name="T16" fmla="*/ 0 w 283"/>
                  <a:gd name="T17" fmla="*/ 0 h 252"/>
                  <a:gd name="T18" fmla="*/ 0 w 283"/>
                  <a:gd name="T19" fmla="*/ 0 h 252"/>
                  <a:gd name="T20" fmla="*/ 0 w 283"/>
                  <a:gd name="T21" fmla="*/ 0 h 252"/>
                  <a:gd name="T22" fmla="*/ 0 w 283"/>
                  <a:gd name="T23" fmla="*/ 0 h 252"/>
                  <a:gd name="T24" fmla="*/ 0 w 283"/>
                  <a:gd name="T25" fmla="*/ 0 h 252"/>
                  <a:gd name="T26" fmla="*/ 0 w 283"/>
                  <a:gd name="T27" fmla="*/ 0 h 252"/>
                  <a:gd name="T28" fmla="*/ 0 w 283"/>
                  <a:gd name="T29" fmla="*/ 0 h 252"/>
                  <a:gd name="T30" fmla="*/ 0 w 283"/>
                  <a:gd name="T31" fmla="*/ 0 h 252"/>
                  <a:gd name="T32" fmla="*/ 0 w 283"/>
                  <a:gd name="T33" fmla="*/ 0 h 252"/>
                  <a:gd name="T34" fmla="*/ 0 w 283"/>
                  <a:gd name="T35" fmla="*/ 0 h 252"/>
                  <a:gd name="T36" fmla="*/ 0 w 283"/>
                  <a:gd name="T37" fmla="*/ 0 h 252"/>
                  <a:gd name="T38" fmla="*/ 0 w 283"/>
                  <a:gd name="T39" fmla="*/ 0 h 252"/>
                  <a:gd name="T40" fmla="*/ 0 w 283"/>
                  <a:gd name="T41" fmla="*/ 0 h 252"/>
                  <a:gd name="T42" fmla="*/ 0 w 283"/>
                  <a:gd name="T43" fmla="*/ 0 h 252"/>
                  <a:gd name="T44" fmla="*/ 0 w 283"/>
                  <a:gd name="T45" fmla="*/ 0 h 252"/>
                  <a:gd name="T46" fmla="*/ 0 w 283"/>
                  <a:gd name="T47" fmla="*/ 0 h 252"/>
                  <a:gd name="T48" fmla="*/ 0 w 283"/>
                  <a:gd name="T49" fmla="*/ 0 h 252"/>
                  <a:gd name="T50" fmla="*/ 0 w 283"/>
                  <a:gd name="T51" fmla="*/ 0 h 252"/>
                  <a:gd name="T52" fmla="*/ 0 w 283"/>
                  <a:gd name="T53" fmla="*/ 0 h 252"/>
                  <a:gd name="T54" fmla="*/ 0 w 283"/>
                  <a:gd name="T55" fmla="*/ 0 h 252"/>
                  <a:gd name="T56" fmla="*/ 0 w 283"/>
                  <a:gd name="T57" fmla="*/ 0 h 252"/>
                  <a:gd name="T58" fmla="*/ 0 w 283"/>
                  <a:gd name="T59" fmla="*/ 0 h 252"/>
                  <a:gd name="T60" fmla="*/ 0 w 283"/>
                  <a:gd name="T61" fmla="*/ 0 h 252"/>
                  <a:gd name="T62" fmla="*/ 0 w 283"/>
                  <a:gd name="T63" fmla="*/ 0 h 252"/>
                  <a:gd name="T64" fmla="*/ 0 w 283"/>
                  <a:gd name="T65" fmla="*/ 0 h 252"/>
                  <a:gd name="T66" fmla="*/ 0 w 283"/>
                  <a:gd name="T67" fmla="*/ 0 h 252"/>
                  <a:gd name="T68" fmla="*/ 0 w 283"/>
                  <a:gd name="T69" fmla="*/ 0 h 252"/>
                  <a:gd name="T70" fmla="*/ 0 w 283"/>
                  <a:gd name="T71" fmla="*/ 0 h 252"/>
                  <a:gd name="T72" fmla="*/ 0 w 283"/>
                  <a:gd name="T73" fmla="*/ 0 h 252"/>
                  <a:gd name="T74" fmla="*/ 0 w 283"/>
                  <a:gd name="T75" fmla="*/ 0 h 252"/>
                  <a:gd name="T76" fmla="*/ 0 w 283"/>
                  <a:gd name="T77" fmla="*/ 0 h 252"/>
                  <a:gd name="T78" fmla="*/ 0 w 283"/>
                  <a:gd name="T79" fmla="*/ 0 h 252"/>
                  <a:gd name="T80" fmla="*/ 0 w 283"/>
                  <a:gd name="T81" fmla="*/ 0 h 252"/>
                  <a:gd name="T82" fmla="*/ 0 w 283"/>
                  <a:gd name="T83" fmla="*/ 0 h 252"/>
                  <a:gd name="T84" fmla="*/ 0 w 283"/>
                  <a:gd name="T85" fmla="*/ 0 h 252"/>
                  <a:gd name="T86" fmla="*/ 0 w 283"/>
                  <a:gd name="T87" fmla="*/ 0 h 252"/>
                  <a:gd name="T88" fmla="*/ 0 w 283"/>
                  <a:gd name="T89" fmla="*/ 0 h 252"/>
                  <a:gd name="T90" fmla="*/ 0 w 283"/>
                  <a:gd name="T91" fmla="*/ 0 h 252"/>
                  <a:gd name="T92" fmla="*/ 0 w 283"/>
                  <a:gd name="T93" fmla="*/ 0 h 252"/>
                  <a:gd name="T94" fmla="*/ 0 w 283"/>
                  <a:gd name="T95" fmla="*/ 0 h 252"/>
                  <a:gd name="T96" fmla="*/ 0 w 283"/>
                  <a:gd name="T97" fmla="*/ 0 h 252"/>
                  <a:gd name="T98" fmla="*/ 0 w 283"/>
                  <a:gd name="T99" fmla="*/ 0 h 252"/>
                  <a:gd name="T100" fmla="*/ 0 w 283"/>
                  <a:gd name="T101" fmla="*/ 0 h 252"/>
                  <a:gd name="T102" fmla="*/ 0 w 283"/>
                  <a:gd name="T103" fmla="*/ 0 h 252"/>
                  <a:gd name="T104" fmla="*/ 0 w 283"/>
                  <a:gd name="T105" fmla="*/ 0 h 252"/>
                  <a:gd name="T106" fmla="*/ 0 w 283"/>
                  <a:gd name="T107" fmla="*/ 0 h 252"/>
                  <a:gd name="T108" fmla="*/ 0 w 283"/>
                  <a:gd name="T109" fmla="*/ 0 h 252"/>
                  <a:gd name="T110" fmla="*/ 0 w 283"/>
                  <a:gd name="T111" fmla="*/ 0 h 252"/>
                  <a:gd name="T112" fmla="*/ 0 w 283"/>
                  <a:gd name="T113" fmla="*/ 0 h 252"/>
                  <a:gd name="T114" fmla="*/ 0 w 283"/>
                  <a:gd name="T115" fmla="*/ 0 h 252"/>
                  <a:gd name="T116" fmla="*/ 0 w 283"/>
                  <a:gd name="T117" fmla="*/ 0 h 252"/>
                  <a:gd name="T118" fmla="*/ 0 w 283"/>
                  <a:gd name="T119" fmla="*/ 0 h 252"/>
                  <a:gd name="T120" fmla="*/ 0 w 283"/>
                  <a:gd name="T121" fmla="*/ 0 h 252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283"/>
                  <a:gd name="T184" fmla="*/ 0 h 252"/>
                  <a:gd name="T185" fmla="*/ 283 w 283"/>
                  <a:gd name="T186" fmla="*/ 252 h 252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283" h="252">
                    <a:moveTo>
                      <a:pt x="235" y="77"/>
                    </a:moveTo>
                    <a:lnTo>
                      <a:pt x="248" y="91"/>
                    </a:lnTo>
                    <a:lnTo>
                      <a:pt x="256" y="107"/>
                    </a:lnTo>
                    <a:lnTo>
                      <a:pt x="259" y="124"/>
                    </a:lnTo>
                    <a:lnTo>
                      <a:pt x="259" y="142"/>
                    </a:lnTo>
                    <a:lnTo>
                      <a:pt x="257" y="157"/>
                    </a:lnTo>
                    <a:lnTo>
                      <a:pt x="252" y="170"/>
                    </a:lnTo>
                    <a:lnTo>
                      <a:pt x="244" y="183"/>
                    </a:lnTo>
                    <a:lnTo>
                      <a:pt x="236" y="193"/>
                    </a:lnTo>
                    <a:lnTo>
                      <a:pt x="225" y="204"/>
                    </a:lnTo>
                    <a:lnTo>
                      <a:pt x="215" y="214"/>
                    </a:lnTo>
                    <a:lnTo>
                      <a:pt x="204" y="224"/>
                    </a:lnTo>
                    <a:lnTo>
                      <a:pt x="194" y="234"/>
                    </a:lnTo>
                    <a:lnTo>
                      <a:pt x="191" y="238"/>
                    </a:lnTo>
                    <a:lnTo>
                      <a:pt x="191" y="241"/>
                    </a:lnTo>
                    <a:lnTo>
                      <a:pt x="191" y="245"/>
                    </a:lnTo>
                    <a:lnTo>
                      <a:pt x="194" y="248"/>
                    </a:lnTo>
                    <a:lnTo>
                      <a:pt x="197" y="250"/>
                    </a:lnTo>
                    <a:lnTo>
                      <a:pt x="202" y="252"/>
                    </a:lnTo>
                    <a:lnTo>
                      <a:pt x="205" y="250"/>
                    </a:lnTo>
                    <a:lnTo>
                      <a:pt x="209" y="248"/>
                    </a:lnTo>
                    <a:lnTo>
                      <a:pt x="232" y="233"/>
                    </a:lnTo>
                    <a:lnTo>
                      <a:pt x="252" y="214"/>
                    </a:lnTo>
                    <a:lnTo>
                      <a:pt x="268" y="192"/>
                    </a:lnTo>
                    <a:lnTo>
                      <a:pt x="278" y="167"/>
                    </a:lnTo>
                    <a:lnTo>
                      <a:pt x="283" y="141"/>
                    </a:lnTo>
                    <a:lnTo>
                      <a:pt x="280" y="115"/>
                    </a:lnTo>
                    <a:lnTo>
                      <a:pt x="271" y="91"/>
                    </a:lnTo>
                    <a:lnTo>
                      <a:pt x="252" y="69"/>
                    </a:lnTo>
                    <a:lnTo>
                      <a:pt x="238" y="57"/>
                    </a:lnTo>
                    <a:lnTo>
                      <a:pt x="222" y="48"/>
                    </a:lnTo>
                    <a:lnTo>
                      <a:pt x="204" y="39"/>
                    </a:lnTo>
                    <a:lnTo>
                      <a:pt x="184" y="31"/>
                    </a:lnTo>
                    <a:lnTo>
                      <a:pt x="164" y="23"/>
                    </a:lnTo>
                    <a:lnTo>
                      <a:pt x="144" y="17"/>
                    </a:lnTo>
                    <a:lnTo>
                      <a:pt x="123" y="13"/>
                    </a:lnTo>
                    <a:lnTo>
                      <a:pt x="103" y="8"/>
                    </a:lnTo>
                    <a:lnTo>
                      <a:pt x="83" y="5"/>
                    </a:lnTo>
                    <a:lnTo>
                      <a:pt x="66" y="2"/>
                    </a:lnTo>
                    <a:lnTo>
                      <a:pt x="48" y="0"/>
                    </a:lnTo>
                    <a:lnTo>
                      <a:pt x="34" y="0"/>
                    </a:lnTo>
                    <a:lnTo>
                      <a:pt x="21" y="0"/>
                    </a:lnTo>
                    <a:lnTo>
                      <a:pt x="11" y="0"/>
                    </a:lnTo>
                    <a:lnTo>
                      <a:pt x="4" y="2"/>
                    </a:lnTo>
                    <a:lnTo>
                      <a:pt x="0" y="5"/>
                    </a:lnTo>
                    <a:lnTo>
                      <a:pt x="12" y="7"/>
                    </a:lnTo>
                    <a:lnTo>
                      <a:pt x="24" y="8"/>
                    </a:lnTo>
                    <a:lnTo>
                      <a:pt x="38" y="10"/>
                    </a:lnTo>
                    <a:lnTo>
                      <a:pt x="52" y="13"/>
                    </a:lnTo>
                    <a:lnTo>
                      <a:pt x="66" y="16"/>
                    </a:lnTo>
                    <a:lnTo>
                      <a:pt x="82" y="18"/>
                    </a:lnTo>
                    <a:lnTo>
                      <a:pt x="98" y="22"/>
                    </a:lnTo>
                    <a:lnTo>
                      <a:pt x="114" y="25"/>
                    </a:lnTo>
                    <a:lnTo>
                      <a:pt x="129" y="30"/>
                    </a:lnTo>
                    <a:lnTo>
                      <a:pt x="146" y="34"/>
                    </a:lnTo>
                    <a:lnTo>
                      <a:pt x="162" y="39"/>
                    </a:lnTo>
                    <a:lnTo>
                      <a:pt x="177" y="45"/>
                    </a:lnTo>
                    <a:lnTo>
                      <a:pt x="193" y="52"/>
                    </a:lnTo>
                    <a:lnTo>
                      <a:pt x="208" y="60"/>
                    </a:lnTo>
                    <a:lnTo>
                      <a:pt x="222" y="68"/>
                    </a:lnTo>
                    <a:lnTo>
                      <a:pt x="235" y="77"/>
                    </a:lnTo>
                    <a:close/>
                  </a:path>
                </a:pathLst>
              </a:custGeom>
              <a:solidFill>
                <a:srgbClr val="C9E8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168" name="Freeform 818"/>
              <p:cNvSpPr>
                <a:spLocks/>
              </p:cNvSpPr>
              <p:nvPr/>
            </p:nvSpPr>
            <p:spPr bwMode="auto">
              <a:xfrm>
                <a:off x="5047" y="2671"/>
                <a:ext cx="40" cy="55"/>
              </a:xfrm>
              <a:custGeom>
                <a:avLst/>
                <a:gdLst>
                  <a:gd name="T0" fmla="*/ 0 w 114"/>
                  <a:gd name="T1" fmla="*/ 0 h 238"/>
                  <a:gd name="T2" fmla="*/ 0 w 114"/>
                  <a:gd name="T3" fmla="*/ 0 h 238"/>
                  <a:gd name="T4" fmla="*/ 0 w 114"/>
                  <a:gd name="T5" fmla="*/ 0 h 238"/>
                  <a:gd name="T6" fmla="*/ 0 w 114"/>
                  <a:gd name="T7" fmla="*/ 0 h 238"/>
                  <a:gd name="T8" fmla="*/ 0 w 114"/>
                  <a:gd name="T9" fmla="*/ 0 h 238"/>
                  <a:gd name="T10" fmla="*/ 0 w 114"/>
                  <a:gd name="T11" fmla="*/ 0 h 238"/>
                  <a:gd name="T12" fmla="*/ 0 w 114"/>
                  <a:gd name="T13" fmla="*/ 0 h 238"/>
                  <a:gd name="T14" fmla="*/ 0 w 114"/>
                  <a:gd name="T15" fmla="*/ 0 h 238"/>
                  <a:gd name="T16" fmla="*/ 0 w 114"/>
                  <a:gd name="T17" fmla="*/ 0 h 238"/>
                  <a:gd name="T18" fmla="*/ 0 w 114"/>
                  <a:gd name="T19" fmla="*/ 0 h 238"/>
                  <a:gd name="T20" fmla="*/ 0 w 114"/>
                  <a:gd name="T21" fmla="*/ 0 h 238"/>
                  <a:gd name="T22" fmla="*/ 0 w 114"/>
                  <a:gd name="T23" fmla="*/ 0 h 238"/>
                  <a:gd name="T24" fmla="*/ 0 w 114"/>
                  <a:gd name="T25" fmla="*/ 0 h 238"/>
                  <a:gd name="T26" fmla="*/ 0 w 114"/>
                  <a:gd name="T27" fmla="*/ 0 h 238"/>
                  <a:gd name="T28" fmla="*/ 0 w 114"/>
                  <a:gd name="T29" fmla="*/ 0 h 238"/>
                  <a:gd name="T30" fmla="*/ 0 w 114"/>
                  <a:gd name="T31" fmla="*/ 0 h 238"/>
                  <a:gd name="T32" fmla="*/ 0 w 114"/>
                  <a:gd name="T33" fmla="*/ 0 h 238"/>
                  <a:gd name="T34" fmla="*/ 0 w 114"/>
                  <a:gd name="T35" fmla="*/ 0 h 238"/>
                  <a:gd name="T36" fmla="*/ 0 w 114"/>
                  <a:gd name="T37" fmla="*/ 0 h 238"/>
                  <a:gd name="T38" fmla="*/ 0 w 114"/>
                  <a:gd name="T39" fmla="*/ 0 h 238"/>
                  <a:gd name="T40" fmla="*/ 0 w 114"/>
                  <a:gd name="T41" fmla="*/ 0 h 238"/>
                  <a:gd name="T42" fmla="*/ 0 w 114"/>
                  <a:gd name="T43" fmla="*/ 0 h 238"/>
                  <a:gd name="T44" fmla="*/ 0 w 114"/>
                  <a:gd name="T45" fmla="*/ 0 h 238"/>
                  <a:gd name="T46" fmla="*/ 0 w 114"/>
                  <a:gd name="T47" fmla="*/ 0 h 238"/>
                  <a:gd name="T48" fmla="*/ 0 w 114"/>
                  <a:gd name="T49" fmla="*/ 0 h 238"/>
                  <a:gd name="T50" fmla="*/ 0 w 114"/>
                  <a:gd name="T51" fmla="*/ 0 h 238"/>
                  <a:gd name="T52" fmla="*/ 0 w 114"/>
                  <a:gd name="T53" fmla="*/ 0 h 238"/>
                  <a:gd name="T54" fmla="*/ 0 w 114"/>
                  <a:gd name="T55" fmla="*/ 0 h 238"/>
                  <a:gd name="T56" fmla="*/ 0 w 114"/>
                  <a:gd name="T57" fmla="*/ 0 h 238"/>
                  <a:gd name="T58" fmla="*/ 0 w 114"/>
                  <a:gd name="T59" fmla="*/ 0 h 238"/>
                  <a:gd name="T60" fmla="*/ 0 w 114"/>
                  <a:gd name="T61" fmla="*/ 0 h 238"/>
                  <a:gd name="T62" fmla="*/ 0 w 114"/>
                  <a:gd name="T63" fmla="*/ 0 h 238"/>
                  <a:gd name="T64" fmla="*/ 0 w 114"/>
                  <a:gd name="T65" fmla="*/ 0 h 238"/>
                  <a:gd name="T66" fmla="*/ 0 w 114"/>
                  <a:gd name="T67" fmla="*/ 0 h 238"/>
                  <a:gd name="T68" fmla="*/ 0 w 114"/>
                  <a:gd name="T69" fmla="*/ 0 h 238"/>
                  <a:gd name="T70" fmla="*/ 0 w 114"/>
                  <a:gd name="T71" fmla="*/ 0 h 238"/>
                  <a:gd name="T72" fmla="*/ 0 w 114"/>
                  <a:gd name="T73" fmla="*/ 0 h 238"/>
                  <a:gd name="T74" fmla="*/ 0 w 114"/>
                  <a:gd name="T75" fmla="*/ 0 h 238"/>
                  <a:gd name="T76" fmla="*/ 0 w 114"/>
                  <a:gd name="T77" fmla="*/ 0 h 238"/>
                  <a:gd name="T78" fmla="*/ 0 w 114"/>
                  <a:gd name="T79" fmla="*/ 0 h 238"/>
                  <a:gd name="T80" fmla="*/ 0 w 114"/>
                  <a:gd name="T81" fmla="*/ 0 h 238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14"/>
                  <a:gd name="T124" fmla="*/ 0 h 238"/>
                  <a:gd name="T125" fmla="*/ 114 w 114"/>
                  <a:gd name="T126" fmla="*/ 238 h 238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14" h="238">
                    <a:moveTo>
                      <a:pt x="0" y="130"/>
                    </a:moveTo>
                    <a:lnTo>
                      <a:pt x="0" y="149"/>
                    </a:lnTo>
                    <a:lnTo>
                      <a:pt x="4" y="168"/>
                    </a:lnTo>
                    <a:lnTo>
                      <a:pt x="12" y="185"/>
                    </a:lnTo>
                    <a:lnTo>
                      <a:pt x="24" y="200"/>
                    </a:lnTo>
                    <a:lnTo>
                      <a:pt x="38" y="213"/>
                    </a:lnTo>
                    <a:lnTo>
                      <a:pt x="55" y="224"/>
                    </a:lnTo>
                    <a:lnTo>
                      <a:pt x="73" y="232"/>
                    </a:lnTo>
                    <a:lnTo>
                      <a:pt x="92" y="237"/>
                    </a:lnTo>
                    <a:lnTo>
                      <a:pt x="98" y="238"/>
                    </a:lnTo>
                    <a:lnTo>
                      <a:pt x="104" y="235"/>
                    </a:lnTo>
                    <a:lnTo>
                      <a:pt x="109" y="232"/>
                    </a:lnTo>
                    <a:lnTo>
                      <a:pt x="111" y="227"/>
                    </a:lnTo>
                    <a:lnTo>
                      <a:pt x="111" y="222"/>
                    </a:lnTo>
                    <a:lnTo>
                      <a:pt x="110" y="216"/>
                    </a:lnTo>
                    <a:lnTo>
                      <a:pt x="106" y="211"/>
                    </a:lnTo>
                    <a:lnTo>
                      <a:pt x="100" y="209"/>
                    </a:lnTo>
                    <a:lnTo>
                      <a:pt x="82" y="202"/>
                    </a:lnTo>
                    <a:lnTo>
                      <a:pt x="64" y="193"/>
                    </a:lnTo>
                    <a:lnTo>
                      <a:pt x="50" y="180"/>
                    </a:lnTo>
                    <a:lnTo>
                      <a:pt x="39" y="167"/>
                    </a:lnTo>
                    <a:lnTo>
                      <a:pt x="32" y="149"/>
                    </a:lnTo>
                    <a:lnTo>
                      <a:pt x="29" y="131"/>
                    </a:lnTo>
                    <a:lnTo>
                      <a:pt x="29" y="111"/>
                    </a:lnTo>
                    <a:lnTo>
                      <a:pt x="35" y="91"/>
                    </a:lnTo>
                    <a:lnTo>
                      <a:pt x="42" y="76"/>
                    </a:lnTo>
                    <a:lnTo>
                      <a:pt x="51" y="62"/>
                    </a:lnTo>
                    <a:lnTo>
                      <a:pt x="62" y="49"/>
                    </a:lnTo>
                    <a:lnTo>
                      <a:pt x="73" y="38"/>
                    </a:lnTo>
                    <a:lnTo>
                      <a:pt x="84" y="28"/>
                    </a:lnTo>
                    <a:lnTo>
                      <a:pt x="96" y="18"/>
                    </a:lnTo>
                    <a:lnTo>
                      <a:pt x="106" y="9"/>
                    </a:lnTo>
                    <a:lnTo>
                      <a:pt x="114" y="1"/>
                    </a:lnTo>
                    <a:lnTo>
                      <a:pt x="106" y="0"/>
                    </a:lnTo>
                    <a:lnTo>
                      <a:pt x="93" y="6"/>
                    </a:lnTo>
                    <a:lnTo>
                      <a:pt x="76" y="18"/>
                    </a:lnTo>
                    <a:lnTo>
                      <a:pt x="56" y="36"/>
                    </a:lnTo>
                    <a:lnTo>
                      <a:pt x="37" y="57"/>
                    </a:lnTo>
                    <a:lnTo>
                      <a:pt x="20" y="80"/>
                    </a:lnTo>
                    <a:lnTo>
                      <a:pt x="7" y="106"/>
                    </a:lnTo>
                    <a:lnTo>
                      <a:pt x="0" y="130"/>
                    </a:lnTo>
                    <a:close/>
                  </a:path>
                </a:pathLst>
              </a:custGeom>
              <a:solidFill>
                <a:srgbClr val="C9E8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169" name="Freeform 819"/>
              <p:cNvSpPr>
                <a:spLocks/>
              </p:cNvSpPr>
              <p:nvPr/>
            </p:nvSpPr>
            <p:spPr bwMode="auto">
              <a:xfrm>
                <a:off x="5330" y="2639"/>
                <a:ext cx="87" cy="73"/>
              </a:xfrm>
              <a:custGeom>
                <a:avLst/>
                <a:gdLst>
                  <a:gd name="T0" fmla="*/ 0 w 246"/>
                  <a:gd name="T1" fmla="*/ 0 h 310"/>
                  <a:gd name="T2" fmla="*/ 0 w 246"/>
                  <a:gd name="T3" fmla="*/ 0 h 310"/>
                  <a:gd name="T4" fmla="*/ 0 w 246"/>
                  <a:gd name="T5" fmla="*/ 0 h 310"/>
                  <a:gd name="T6" fmla="*/ 0 w 246"/>
                  <a:gd name="T7" fmla="*/ 0 h 310"/>
                  <a:gd name="T8" fmla="*/ 0 w 246"/>
                  <a:gd name="T9" fmla="*/ 0 h 310"/>
                  <a:gd name="T10" fmla="*/ 0 w 246"/>
                  <a:gd name="T11" fmla="*/ 0 h 310"/>
                  <a:gd name="T12" fmla="*/ 0 w 246"/>
                  <a:gd name="T13" fmla="*/ 0 h 310"/>
                  <a:gd name="T14" fmla="*/ 0 w 246"/>
                  <a:gd name="T15" fmla="*/ 0 h 310"/>
                  <a:gd name="T16" fmla="*/ 0 w 246"/>
                  <a:gd name="T17" fmla="*/ 0 h 310"/>
                  <a:gd name="T18" fmla="*/ 0 w 246"/>
                  <a:gd name="T19" fmla="*/ 0 h 310"/>
                  <a:gd name="T20" fmla="*/ 0 w 246"/>
                  <a:gd name="T21" fmla="*/ 0 h 310"/>
                  <a:gd name="T22" fmla="*/ 0 w 246"/>
                  <a:gd name="T23" fmla="*/ 0 h 310"/>
                  <a:gd name="T24" fmla="*/ 0 w 246"/>
                  <a:gd name="T25" fmla="*/ 0 h 310"/>
                  <a:gd name="T26" fmla="*/ 0 w 246"/>
                  <a:gd name="T27" fmla="*/ 0 h 310"/>
                  <a:gd name="T28" fmla="*/ 0 w 246"/>
                  <a:gd name="T29" fmla="*/ 0 h 310"/>
                  <a:gd name="T30" fmla="*/ 0 w 246"/>
                  <a:gd name="T31" fmla="*/ 0 h 310"/>
                  <a:gd name="T32" fmla="*/ 0 w 246"/>
                  <a:gd name="T33" fmla="*/ 0 h 310"/>
                  <a:gd name="T34" fmla="*/ 0 w 246"/>
                  <a:gd name="T35" fmla="*/ 0 h 310"/>
                  <a:gd name="T36" fmla="*/ 0 w 246"/>
                  <a:gd name="T37" fmla="*/ 0 h 310"/>
                  <a:gd name="T38" fmla="*/ 0 w 246"/>
                  <a:gd name="T39" fmla="*/ 0 h 310"/>
                  <a:gd name="T40" fmla="*/ 0 w 246"/>
                  <a:gd name="T41" fmla="*/ 0 h 310"/>
                  <a:gd name="T42" fmla="*/ 0 w 246"/>
                  <a:gd name="T43" fmla="*/ 0 h 310"/>
                  <a:gd name="T44" fmla="*/ 0 w 246"/>
                  <a:gd name="T45" fmla="*/ 0 h 310"/>
                  <a:gd name="T46" fmla="*/ 0 w 246"/>
                  <a:gd name="T47" fmla="*/ 0 h 310"/>
                  <a:gd name="T48" fmla="*/ 0 w 246"/>
                  <a:gd name="T49" fmla="*/ 0 h 310"/>
                  <a:gd name="T50" fmla="*/ 0 w 246"/>
                  <a:gd name="T51" fmla="*/ 0 h 310"/>
                  <a:gd name="T52" fmla="*/ 0 w 246"/>
                  <a:gd name="T53" fmla="*/ 0 h 310"/>
                  <a:gd name="T54" fmla="*/ 0 w 246"/>
                  <a:gd name="T55" fmla="*/ 0 h 310"/>
                  <a:gd name="T56" fmla="*/ 0 w 246"/>
                  <a:gd name="T57" fmla="*/ 0 h 310"/>
                  <a:gd name="T58" fmla="*/ 0 w 246"/>
                  <a:gd name="T59" fmla="*/ 0 h 310"/>
                  <a:gd name="T60" fmla="*/ 0 w 246"/>
                  <a:gd name="T61" fmla="*/ 0 h 310"/>
                  <a:gd name="T62" fmla="*/ 0 w 246"/>
                  <a:gd name="T63" fmla="*/ 0 h 310"/>
                  <a:gd name="T64" fmla="*/ 0 w 246"/>
                  <a:gd name="T65" fmla="*/ 0 h 310"/>
                  <a:gd name="T66" fmla="*/ 0 w 246"/>
                  <a:gd name="T67" fmla="*/ 0 h 310"/>
                  <a:gd name="T68" fmla="*/ 0 w 246"/>
                  <a:gd name="T69" fmla="*/ 0 h 310"/>
                  <a:gd name="T70" fmla="*/ 0 w 246"/>
                  <a:gd name="T71" fmla="*/ 0 h 310"/>
                  <a:gd name="T72" fmla="*/ 0 w 246"/>
                  <a:gd name="T73" fmla="*/ 0 h 310"/>
                  <a:gd name="T74" fmla="*/ 0 w 246"/>
                  <a:gd name="T75" fmla="*/ 0 h 310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w 246"/>
                  <a:gd name="T115" fmla="*/ 0 h 310"/>
                  <a:gd name="T116" fmla="*/ 246 w 246"/>
                  <a:gd name="T117" fmla="*/ 310 h 310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T114" t="T115" r="T116" b="T117"/>
                <a:pathLst>
                  <a:path w="246" h="310">
                    <a:moveTo>
                      <a:pt x="199" y="116"/>
                    </a:moveTo>
                    <a:lnTo>
                      <a:pt x="207" y="124"/>
                    </a:lnTo>
                    <a:lnTo>
                      <a:pt x="214" y="133"/>
                    </a:lnTo>
                    <a:lnTo>
                      <a:pt x="219" y="143"/>
                    </a:lnTo>
                    <a:lnTo>
                      <a:pt x="223" y="154"/>
                    </a:lnTo>
                    <a:lnTo>
                      <a:pt x="225" y="164"/>
                    </a:lnTo>
                    <a:lnTo>
                      <a:pt x="225" y="176"/>
                    </a:lnTo>
                    <a:lnTo>
                      <a:pt x="221" y="187"/>
                    </a:lnTo>
                    <a:lnTo>
                      <a:pt x="216" y="197"/>
                    </a:lnTo>
                    <a:lnTo>
                      <a:pt x="208" y="209"/>
                    </a:lnTo>
                    <a:lnTo>
                      <a:pt x="199" y="219"/>
                    </a:lnTo>
                    <a:lnTo>
                      <a:pt x="188" y="228"/>
                    </a:lnTo>
                    <a:lnTo>
                      <a:pt x="177" y="238"/>
                    </a:lnTo>
                    <a:lnTo>
                      <a:pt x="166" y="246"/>
                    </a:lnTo>
                    <a:lnTo>
                      <a:pt x="154" y="255"/>
                    </a:lnTo>
                    <a:lnTo>
                      <a:pt x="143" y="264"/>
                    </a:lnTo>
                    <a:lnTo>
                      <a:pt x="132" y="274"/>
                    </a:lnTo>
                    <a:lnTo>
                      <a:pt x="129" y="278"/>
                    </a:lnTo>
                    <a:lnTo>
                      <a:pt x="126" y="282"/>
                    </a:lnTo>
                    <a:lnTo>
                      <a:pt x="124" y="287"/>
                    </a:lnTo>
                    <a:lnTo>
                      <a:pt x="121" y="292"/>
                    </a:lnTo>
                    <a:lnTo>
                      <a:pt x="120" y="296"/>
                    </a:lnTo>
                    <a:lnTo>
                      <a:pt x="120" y="301"/>
                    </a:lnTo>
                    <a:lnTo>
                      <a:pt x="121" y="305"/>
                    </a:lnTo>
                    <a:lnTo>
                      <a:pt x="125" y="309"/>
                    </a:lnTo>
                    <a:lnTo>
                      <a:pt x="130" y="310"/>
                    </a:lnTo>
                    <a:lnTo>
                      <a:pt x="134" y="310"/>
                    </a:lnTo>
                    <a:lnTo>
                      <a:pt x="139" y="309"/>
                    </a:lnTo>
                    <a:lnTo>
                      <a:pt x="143" y="305"/>
                    </a:lnTo>
                    <a:lnTo>
                      <a:pt x="154" y="293"/>
                    </a:lnTo>
                    <a:lnTo>
                      <a:pt x="167" y="280"/>
                    </a:lnTo>
                    <a:lnTo>
                      <a:pt x="180" y="269"/>
                    </a:lnTo>
                    <a:lnTo>
                      <a:pt x="194" y="257"/>
                    </a:lnTo>
                    <a:lnTo>
                      <a:pt x="207" y="246"/>
                    </a:lnTo>
                    <a:lnTo>
                      <a:pt x="219" y="233"/>
                    </a:lnTo>
                    <a:lnTo>
                      <a:pt x="231" y="219"/>
                    </a:lnTo>
                    <a:lnTo>
                      <a:pt x="239" y="204"/>
                    </a:lnTo>
                    <a:lnTo>
                      <a:pt x="245" y="187"/>
                    </a:lnTo>
                    <a:lnTo>
                      <a:pt x="246" y="170"/>
                    </a:lnTo>
                    <a:lnTo>
                      <a:pt x="242" y="153"/>
                    </a:lnTo>
                    <a:lnTo>
                      <a:pt x="236" y="136"/>
                    </a:lnTo>
                    <a:lnTo>
                      <a:pt x="227" y="120"/>
                    </a:lnTo>
                    <a:lnTo>
                      <a:pt x="215" y="107"/>
                    </a:lnTo>
                    <a:lnTo>
                      <a:pt x="201" y="94"/>
                    </a:lnTo>
                    <a:lnTo>
                      <a:pt x="187" y="82"/>
                    </a:lnTo>
                    <a:lnTo>
                      <a:pt x="177" y="74"/>
                    </a:lnTo>
                    <a:lnTo>
                      <a:pt x="165" y="68"/>
                    </a:lnTo>
                    <a:lnTo>
                      <a:pt x="152" y="60"/>
                    </a:lnTo>
                    <a:lnTo>
                      <a:pt x="139" y="51"/>
                    </a:lnTo>
                    <a:lnTo>
                      <a:pt x="126" y="43"/>
                    </a:lnTo>
                    <a:lnTo>
                      <a:pt x="112" y="35"/>
                    </a:lnTo>
                    <a:lnTo>
                      <a:pt x="98" y="28"/>
                    </a:lnTo>
                    <a:lnTo>
                      <a:pt x="85" y="22"/>
                    </a:lnTo>
                    <a:lnTo>
                      <a:pt x="72" y="16"/>
                    </a:lnTo>
                    <a:lnTo>
                      <a:pt x="59" y="10"/>
                    </a:lnTo>
                    <a:lnTo>
                      <a:pt x="46" y="7"/>
                    </a:lnTo>
                    <a:lnTo>
                      <a:pt x="35" y="3"/>
                    </a:lnTo>
                    <a:lnTo>
                      <a:pt x="24" y="1"/>
                    </a:lnTo>
                    <a:lnTo>
                      <a:pt x="15" y="0"/>
                    </a:lnTo>
                    <a:lnTo>
                      <a:pt x="7" y="1"/>
                    </a:lnTo>
                    <a:lnTo>
                      <a:pt x="0" y="3"/>
                    </a:lnTo>
                    <a:lnTo>
                      <a:pt x="8" y="6"/>
                    </a:lnTo>
                    <a:lnTo>
                      <a:pt x="17" y="9"/>
                    </a:lnTo>
                    <a:lnTo>
                      <a:pt x="28" y="14"/>
                    </a:lnTo>
                    <a:lnTo>
                      <a:pt x="38" y="18"/>
                    </a:lnTo>
                    <a:lnTo>
                      <a:pt x="51" y="24"/>
                    </a:lnTo>
                    <a:lnTo>
                      <a:pt x="64" y="30"/>
                    </a:lnTo>
                    <a:lnTo>
                      <a:pt x="78" y="37"/>
                    </a:lnTo>
                    <a:lnTo>
                      <a:pt x="92" y="43"/>
                    </a:lnTo>
                    <a:lnTo>
                      <a:pt x="106" y="51"/>
                    </a:lnTo>
                    <a:lnTo>
                      <a:pt x="120" y="60"/>
                    </a:lnTo>
                    <a:lnTo>
                      <a:pt x="134" y="69"/>
                    </a:lnTo>
                    <a:lnTo>
                      <a:pt x="148" y="78"/>
                    </a:lnTo>
                    <a:lnTo>
                      <a:pt x="163" y="87"/>
                    </a:lnTo>
                    <a:lnTo>
                      <a:pt x="175" y="96"/>
                    </a:lnTo>
                    <a:lnTo>
                      <a:pt x="187" y="105"/>
                    </a:lnTo>
                    <a:lnTo>
                      <a:pt x="199" y="116"/>
                    </a:lnTo>
                    <a:close/>
                  </a:path>
                </a:pathLst>
              </a:custGeom>
              <a:solidFill>
                <a:srgbClr val="C9E8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170" name="Freeform 820"/>
              <p:cNvSpPr>
                <a:spLocks/>
              </p:cNvSpPr>
              <p:nvPr/>
            </p:nvSpPr>
            <p:spPr bwMode="auto">
              <a:xfrm>
                <a:off x="5115" y="2660"/>
                <a:ext cx="69" cy="55"/>
              </a:xfrm>
              <a:custGeom>
                <a:avLst/>
                <a:gdLst>
                  <a:gd name="T0" fmla="*/ 0 w 198"/>
                  <a:gd name="T1" fmla="*/ 0 h 236"/>
                  <a:gd name="T2" fmla="*/ 0 w 198"/>
                  <a:gd name="T3" fmla="*/ 0 h 236"/>
                  <a:gd name="T4" fmla="*/ 0 w 198"/>
                  <a:gd name="T5" fmla="*/ 0 h 236"/>
                  <a:gd name="T6" fmla="*/ 0 w 198"/>
                  <a:gd name="T7" fmla="*/ 0 h 236"/>
                  <a:gd name="T8" fmla="*/ 0 w 198"/>
                  <a:gd name="T9" fmla="*/ 0 h 236"/>
                  <a:gd name="T10" fmla="*/ 0 w 198"/>
                  <a:gd name="T11" fmla="*/ 0 h 236"/>
                  <a:gd name="T12" fmla="*/ 0 w 198"/>
                  <a:gd name="T13" fmla="*/ 0 h 236"/>
                  <a:gd name="T14" fmla="*/ 0 w 198"/>
                  <a:gd name="T15" fmla="*/ 0 h 236"/>
                  <a:gd name="T16" fmla="*/ 0 w 198"/>
                  <a:gd name="T17" fmla="*/ 0 h 236"/>
                  <a:gd name="T18" fmla="*/ 0 w 198"/>
                  <a:gd name="T19" fmla="*/ 0 h 236"/>
                  <a:gd name="T20" fmla="*/ 0 w 198"/>
                  <a:gd name="T21" fmla="*/ 0 h 236"/>
                  <a:gd name="T22" fmla="*/ 0 w 198"/>
                  <a:gd name="T23" fmla="*/ 0 h 236"/>
                  <a:gd name="T24" fmla="*/ 0 w 198"/>
                  <a:gd name="T25" fmla="*/ 0 h 236"/>
                  <a:gd name="T26" fmla="*/ 0 w 198"/>
                  <a:gd name="T27" fmla="*/ 0 h 236"/>
                  <a:gd name="T28" fmla="*/ 0 w 198"/>
                  <a:gd name="T29" fmla="*/ 0 h 236"/>
                  <a:gd name="T30" fmla="*/ 0 w 198"/>
                  <a:gd name="T31" fmla="*/ 0 h 236"/>
                  <a:gd name="T32" fmla="*/ 0 w 198"/>
                  <a:gd name="T33" fmla="*/ 0 h 236"/>
                  <a:gd name="T34" fmla="*/ 0 w 198"/>
                  <a:gd name="T35" fmla="*/ 0 h 236"/>
                  <a:gd name="T36" fmla="*/ 0 w 198"/>
                  <a:gd name="T37" fmla="*/ 0 h 236"/>
                  <a:gd name="T38" fmla="*/ 0 w 198"/>
                  <a:gd name="T39" fmla="*/ 0 h 236"/>
                  <a:gd name="T40" fmla="*/ 0 w 198"/>
                  <a:gd name="T41" fmla="*/ 0 h 236"/>
                  <a:gd name="T42" fmla="*/ 0 w 198"/>
                  <a:gd name="T43" fmla="*/ 0 h 236"/>
                  <a:gd name="T44" fmla="*/ 0 w 198"/>
                  <a:gd name="T45" fmla="*/ 0 h 236"/>
                  <a:gd name="T46" fmla="*/ 0 w 198"/>
                  <a:gd name="T47" fmla="*/ 0 h 236"/>
                  <a:gd name="T48" fmla="*/ 0 w 198"/>
                  <a:gd name="T49" fmla="*/ 0 h 236"/>
                  <a:gd name="T50" fmla="*/ 0 w 198"/>
                  <a:gd name="T51" fmla="*/ 0 h 236"/>
                  <a:gd name="T52" fmla="*/ 0 w 198"/>
                  <a:gd name="T53" fmla="*/ 0 h 236"/>
                  <a:gd name="T54" fmla="*/ 0 w 198"/>
                  <a:gd name="T55" fmla="*/ 0 h 236"/>
                  <a:gd name="T56" fmla="*/ 0 w 198"/>
                  <a:gd name="T57" fmla="*/ 0 h 236"/>
                  <a:gd name="T58" fmla="*/ 0 w 198"/>
                  <a:gd name="T59" fmla="*/ 0 h 236"/>
                  <a:gd name="T60" fmla="*/ 0 w 198"/>
                  <a:gd name="T61" fmla="*/ 0 h 236"/>
                  <a:gd name="T62" fmla="*/ 0 w 198"/>
                  <a:gd name="T63" fmla="*/ 0 h 236"/>
                  <a:gd name="T64" fmla="*/ 0 w 198"/>
                  <a:gd name="T65" fmla="*/ 0 h 236"/>
                  <a:gd name="T66" fmla="*/ 0 w 198"/>
                  <a:gd name="T67" fmla="*/ 0 h 236"/>
                  <a:gd name="T68" fmla="*/ 0 w 198"/>
                  <a:gd name="T69" fmla="*/ 0 h 236"/>
                  <a:gd name="T70" fmla="*/ 0 w 198"/>
                  <a:gd name="T71" fmla="*/ 0 h 236"/>
                  <a:gd name="T72" fmla="*/ 0 w 198"/>
                  <a:gd name="T73" fmla="*/ 0 h 236"/>
                  <a:gd name="T74" fmla="*/ 0 w 198"/>
                  <a:gd name="T75" fmla="*/ 0 h 236"/>
                  <a:gd name="T76" fmla="*/ 0 w 198"/>
                  <a:gd name="T77" fmla="*/ 0 h 236"/>
                  <a:gd name="T78" fmla="*/ 0 w 198"/>
                  <a:gd name="T79" fmla="*/ 0 h 236"/>
                  <a:gd name="T80" fmla="*/ 0 w 198"/>
                  <a:gd name="T81" fmla="*/ 0 h 236"/>
                  <a:gd name="T82" fmla="*/ 0 w 198"/>
                  <a:gd name="T83" fmla="*/ 0 h 236"/>
                  <a:gd name="T84" fmla="*/ 0 w 198"/>
                  <a:gd name="T85" fmla="*/ 0 h 236"/>
                  <a:gd name="T86" fmla="*/ 0 w 198"/>
                  <a:gd name="T87" fmla="*/ 0 h 236"/>
                  <a:gd name="T88" fmla="*/ 0 w 198"/>
                  <a:gd name="T89" fmla="*/ 0 h 236"/>
                  <a:gd name="T90" fmla="*/ 0 w 198"/>
                  <a:gd name="T91" fmla="*/ 0 h 236"/>
                  <a:gd name="T92" fmla="*/ 0 w 198"/>
                  <a:gd name="T93" fmla="*/ 0 h 236"/>
                  <a:gd name="T94" fmla="*/ 0 w 198"/>
                  <a:gd name="T95" fmla="*/ 0 h 236"/>
                  <a:gd name="T96" fmla="*/ 0 w 198"/>
                  <a:gd name="T97" fmla="*/ 0 h 236"/>
                  <a:gd name="T98" fmla="*/ 0 w 198"/>
                  <a:gd name="T99" fmla="*/ 0 h 236"/>
                  <a:gd name="T100" fmla="*/ 0 w 198"/>
                  <a:gd name="T101" fmla="*/ 0 h 236"/>
                  <a:gd name="T102" fmla="*/ 0 w 198"/>
                  <a:gd name="T103" fmla="*/ 0 h 236"/>
                  <a:gd name="T104" fmla="*/ 0 w 198"/>
                  <a:gd name="T105" fmla="*/ 0 h 236"/>
                  <a:gd name="T106" fmla="*/ 0 w 198"/>
                  <a:gd name="T107" fmla="*/ 0 h 236"/>
                  <a:gd name="T108" fmla="*/ 0 w 198"/>
                  <a:gd name="T109" fmla="*/ 0 h 236"/>
                  <a:gd name="T110" fmla="*/ 0 w 198"/>
                  <a:gd name="T111" fmla="*/ 0 h 236"/>
                  <a:gd name="T112" fmla="*/ 0 w 198"/>
                  <a:gd name="T113" fmla="*/ 0 h 236"/>
                  <a:gd name="T114" fmla="*/ 0 w 198"/>
                  <a:gd name="T115" fmla="*/ 0 h 236"/>
                  <a:gd name="T116" fmla="*/ 0 w 198"/>
                  <a:gd name="T117" fmla="*/ 0 h 236"/>
                  <a:gd name="T118" fmla="*/ 0 w 198"/>
                  <a:gd name="T119" fmla="*/ 0 h 236"/>
                  <a:gd name="T120" fmla="*/ 0 w 198"/>
                  <a:gd name="T121" fmla="*/ 0 h 2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198"/>
                  <a:gd name="T184" fmla="*/ 0 h 236"/>
                  <a:gd name="T185" fmla="*/ 198 w 198"/>
                  <a:gd name="T186" fmla="*/ 236 h 236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198" h="236">
                    <a:moveTo>
                      <a:pt x="73" y="36"/>
                    </a:moveTo>
                    <a:lnTo>
                      <a:pt x="58" y="46"/>
                    </a:lnTo>
                    <a:lnTo>
                      <a:pt x="46" y="58"/>
                    </a:lnTo>
                    <a:lnTo>
                      <a:pt x="33" y="72"/>
                    </a:lnTo>
                    <a:lnTo>
                      <a:pt x="22" y="85"/>
                    </a:lnTo>
                    <a:lnTo>
                      <a:pt x="14" y="100"/>
                    </a:lnTo>
                    <a:lnTo>
                      <a:pt x="7" y="115"/>
                    </a:lnTo>
                    <a:lnTo>
                      <a:pt x="2" y="130"/>
                    </a:lnTo>
                    <a:lnTo>
                      <a:pt x="0" y="146"/>
                    </a:lnTo>
                    <a:lnTo>
                      <a:pt x="2" y="170"/>
                    </a:lnTo>
                    <a:lnTo>
                      <a:pt x="12" y="190"/>
                    </a:lnTo>
                    <a:lnTo>
                      <a:pt x="26" y="207"/>
                    </a:lnTo>
                    <a:lnTo>
                      <a:pt x="43" y="220"/>
                    </a:lnTo>
                    <a:lnTo>
                      <a:pt x="64" y="229"/>
                    </a:lnTo>
                    <a:lnTo>
                      <a:pt x="88" y="235"/>
                    </a:lnTo>
                    <a:lnTo>
                      <a:pt x="110" y="236"/>
                    </a:lnTo>
                    <a:lnTo>
                      <a:pt x="132" y="232"/>
                    </a:lnTo>
                    <a:lnTo>
                      <a:pt x="137" y="232"/>
                    </a:lnTo>
                    <a:lnTo>
                      <a:pt x="142" y="230"/>
                    </a:lnTo>
                    <a:lnTo>
                      <a:pt x="145" y="226"/>
                    </a:lnTo>
                    <a:lnTo>
                      <a:pt x="146" y="221"/>
                    </a:lnTo>
                    <a:lnTo>
                      <a:pt x="145" y="219"/>
                    </a:lnTo>
                    <a:lnTo>
                      <a:pt x="142" y="219"/>
                    </a:lnTo>
                    <a:lnTo>
                      <a:pt x="137" y="217"/>
                    </a:lnTo>
                    <a:lnTo>
                      <a:pt x="131" y="217"/>
                    </a:lnTo>
                    <a:lnTo>
                      <a:pt x="124" y="217"/>
                    </a:lnTo>
                    <a:lnTo>
                      <a:pt x="118" y="217"/>
                    </a:lnTo>
                    <a:lnTo>
                      <a:pt x="112" y="217"/>
                    </a:lnTo>
                    <a:lnTo>
                      <a:pt x="109" y="217"/>
                    </a:lnTo>
                    <a:lnTo>
                      <a:pt x="97" y="216"/>
                    </a:lnTo>
                    <a:lnTo>
                      <a:pt x="87" y="215"/>
                    </a:lnTo>
                    <a:lnTo>
                      <a:pt x="75" y="214"/>
                    </a:lnTo>
                    <a:lnTo>
                      <a:pt x="63" y="211"/>
                    </a:lnTo>
                    <a:lnTo>
                      <a:pt x="51" y="207"/>
                    </a:lnTo>
                    <a:lnTo>
                      <a:pt x="40" y="199"/>
                    </a:lnTo>
                    <a:lnTo>
                      <a:pt x="29" y="189"/>
                    </a:lnTo>
                    <a:lnTo>
                      <a:pt x="17" y="174"/>
                    </a:lnTo>
                    <a:lnTo>
                      <a:pt x="15" y="157"/>
                    </a:lnTo>
                    <a:lnTo>
                      <a:pt x="16" y="141"/>
                    </a:lnTo>
                    <a:lnTo>
                      <a:pt x="21" y="124"/>
                    </a:lnTo>
                    <a:lnTo>
                      <a:pt x="28" y="109"/>
                    </a:lnTo>
                    <a:lnTo>
                      <a:pt x="39" y="96"/>
                    </a:lnTo>
                    <a:lnTo>
                      <a:pt x="50" y="82"/>
                    </a:lnTo>
                    <a:lnTo>
                      <a:pt x="63" y="70"/>
                    </a:lnTo>
                    <a:lnTo>
                      <a:pt x="78" y="59"/>
                    </a:lnTo>
                    <a:lnTo>
                      <a:pt x="94" y="49"/>
                    </a:lnTo>
                    <a:lnTo>
                      <a:pt x="110" y="39"/>
                    </a:lnTo>
                    <a:lnTo>
                      <a:pt x="126" y="31"/>
                    </a:lnTo>
                    <a:lnTo>
                      <a:pt x="142" y="24"/>
                    </a:lnTo>
                    <a:lnTo>
                      <a:pt x="158" y="19"/>
                    </a:lnTo>
                    <a:lnTo>
                      <a:pt x="172" y="13"/>
                    </a:lnTo>
                    <a:lnTo>
                      <a:pt x="186" y="10"/>
                    </a:lnTo>
                    <a:lnTo>
                      <a:pt x="198" y="7"/>
                    </a:lnTo>
                    <a:lnTo>
                      <a:pt x="190" y="3"/>
                    </a:lnTo>
                    <a:lnTo>
                      <a:pt x="177" y="0"/>
                    </a:lnTo>
                    <a:lnTo>
                      <a:pt x="162" y="3"/>
                    </a:lnTo>
                    <a:lnTo>
                      <a:pt x="144" y="6"/>
                    </a:lnTo>
                    <a:lnTo>
                      <a:pt x="124" y="12"/>
                    </a:lnTo>
                    <a:lnTo>
                      <a:pt x="105" y="19"/>
                    </a:lnTo>
                    <a:lnTo>
                      <a:pt x="88" y="28"/>
                    </a:lnTo>
                    <a:lnTo>
                      <a:pt x="73" y="3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171" name="Freeform 821"/>
              <p:cNvSpPr>
                <a:spLocks/>
              </p:cNvSpPr>
              <p:nvPr/>
            </p:nvSpPr>
            <p:spPr bwMode="auto">
              <a:xfrm>
                <a:off x="5233" y="2660"/>
                <a:ext cx="47" cy="42"/>
              </a:xfrm>
              <a:custGeom>
                <a:avLst/>
                <a:gdLst>
                  <a:gd name="T0" fmla="*/ 0 w 128"/>
                  <a:gd name="T1" fmla="*/ 0 h 183"/>
                  <a:gd name="T2" fmla="*/ 0 w 128"/>
                  <a:gd name="T3" fmla="*/ 0 h 183"/>
                  <a:gd name="T4" fmla="*/ 0 w 128"/>
                  <a:gd name="T5" fmla="*/ 0 h 183"/>
                  <a:gd name="T6" fmla="*/ 0 w 128"/>
                  <a:gd name="T7" fmla="*/ 0 h 183"/>
                  <a:gd name="T8" fmla="*/ 0 w 128"/>
                  <a:gd name="T9" fmla="*/ 0 h 183"/>
                  <a:gd name="T10" fmla="*/ 0 w 128"/>
                  <a:gd name="T11" fmla="*/ 0 h 183"/>
                  <a:gd name="T12" fmla="*/ 0 w 128"/>
                  <a:gd name="T13" fmla="*/ 0 h 183"/>
                  <a:gd name="T14" fmla="*/ 0 w 128"/>
                  <a:gd name="T15" fmla="*/ 0 h 183"/>
                  <a:gd name="T16" fmla="*/ 0 w 128"/>
                  <a:gd name="T17" fmla="*/ 0 h 183"/>
                  <a:gd name="T18" fmla="*/ 0 w 128"/>
                  <a:gd name="T19" fmla="*/ 0 h 183"/>
                  <a:gd name="T20" fmla="*/ 0 w 128"/>
                  <a:gd name="T21" fmla="*/ 0 h 183"/>
                  <a:gd name="T22" fmla="*/ 0 w 128"/>
                  <a:gd name="T23" fmla="*/ 0 h 183"/>
                  <a:gd name="T24" fmla="*/ 0 w 128"/>
                  <a:gd name="T25" fmla="*/ 0 h 183"/>
                  <a:gd name="T26" fmla="*/ 0 w 128"/>
                  <a:gd name="T27" fmla="*/ 0 h 183"/>
                  <a:gd name="T28" fmla="*/ 0 w 128"/>
                  <a:gd name="T29" fmla="*/ 0 h 183"/>
                  <a:gd name="T30" fmla="*/ 0 w 128"/>
                  <a:gd name="T31" fmla="*/ 0 h 183"/>
                  <a:gd name="T32" fmla="*/ 0 w 128"/>
                  <a:gd name="T33" fmla="*/ 0 h 183"/>
                  <a:gd name="T34" fmla="*/ 0 w 128"/>
                  <a:gd name="T35" fmla="*/ 0 h 183"/>
                  <a:gd name="T36" fmla="*/ 0 w 128"/>
                  <a:gd name="T37" fmla="*/ 0 h 183"/>
                  <a:gd name="T38" fmla="*/ 0 w 128"/>
                  <a:gd name="T39" fmla="*/ 0 h 183"/>
                  <a:gd name="T40" fmla="*/ 0 w 128"/>
                  <a:gd name="T41" fmla="*/ 0 h 183"/>
                  <a:gd name="T42" fmla="*/ 0 w 128"/>
                  <a:gd name="T43" fmla="*/ 0 h 183"/>
                  <a:gd name="T44" fmla="*/ 0 w 128"/>
                  <a:gd name="T45" fmla="*/ 0 h 183"/>
                  <a:gd name="T46" fmla="*/ 0 w 128"/>
                  <a:gd name="T47" fmla="*/ 0 h 183"/>
                  <a:gd name="T48" fmla="*/ 0 w 128"/>
                  <a:gd name="T49" fmla="*/ 0 h 183"/>
                  <a:gd name="T50" fmla="*/ 0 w 128"/>
                  <a:gd name="T51" fmla="*/ 0 h 183"/>
                  <a:gd name="T52" fmla="*/ 0 w 128"/>
                  <a:gd name="T53" fmla="*/ 0 h 183"/>
                  <a:gd name="T54" fmla="*/ 0 w 128"/>
                  <a:gd name="T55" fmla="*/ 0 h 183"/>
                  <a:gd name="T56" fmla="*/ 0 w 128"/>
                  <a:gd name="T57" fmla="*/ 0 h 183"/>
                  <a:gd name="T58" fmla="*/ 0 w 128"/>
                  <a:gd name="T59" fmla="*/ 0 h 183"/>
                  <a:gd name="T60" fmla="*/ 0 w 128"/>
                  <a:gd name="T61" fmla="*/ 0 h 183"/>
                  <a:gd name="T62" fmla="*/ 0 w 128"/>
                  <a:gd name="T63" fmla="*/ 0 h 183"/>
                  <a:gd name="T64" fmla="*/ 0 w 128"/>
                  <a:gd name="T65" fmla="*/ 0 h 183"/>
                  <a:gd name="T66" fmla="*/ 0 w 128"/>
                  <a:gd name="T67" fmla="*/ 0 h 183"/>
                  <a:gd name="T68" fmla="*/ 0 w 128"/>
                  <a:gd name="T69" fmla="*/ 0 h 183"/>
                  <a:gd name="T70" fmla="*/ 0 w 128"/>
                  <a:gd name="T71" fmla="*/ 0 h 183"/>
                  <a:gd name="T72" fmla="*/ 0 w 128"/>
                  <a:gd name="T73" fmla="*/ 0 h 183"/>
                  <a:gd name="T74" fmla="*/ 0 w 128"/>
                  <a:gd name="T75" fmla="*/ 0 h 183"/>
                  <a:gd name="T76" fmla="*/ 0 w 128"/>
                  <a:gd name="T77" fmla="*/ 0 h 183"/>
                  <a:gd name="T78" fmla="*/ 0 w 128"/>
                  <a:gd name="T79" fmla="*/ 0 h 183"/>
                  <a:gd name="T80" fmla="*/ 0 w 128"/>
                  <a:gd name="T81" fmla="*/ 0 h 183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28"/>
                  <a:gd name="T124" fmla="*/ 0 h 183"/>
                  <a:gd name="T125" fmla="*/ 128 w 128"/>
                  <a:gd name="T126" fmla="*/ 183 h 183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28" h="183">
                    <a:moveTo>
                      <a:pt x="108" y="61"/>
                    </a:moveTo>
                    <a:lnTo>
                      <a:pt x="111" y="80"/>
                    </a:lnTo>
                    <a:lnTo>
                      <a:pt x="109" y="97"/>
                    </a:lnTo>
                    <a:lnTo>
                      <a:pt x="101" y="110"/>
                    </a:lnTo>
                    <a:lnTo>
                      <a:pt x="89" y="123"/>
                    </a:lnTo>
                    <a:lnTo>
                      <a:pt x="75" y="134"/>
                    </a:lnTo>
                    <a:lnTo>
                      <a:pt x="60" y="145"/>
                    </a:lnTo>
                    <a:lnTo>
                      <a:pt x="43" y="156"/>
                    </a:lnTo>
                    <a:lnTo>
                      <a:pt x="29" y="167"/>
                    </a:lnTo>
                    <a:lnTo>
                      <a:pt x="27" y="170"/>
                    </a:lnTo>
                    <a:lnTo>
                      <a:pt x="26" y="172"/>
                    </a:lnTo>
                    <a:lnTo>
                      <a:pt x="26" y="176"/>
                    </a:lnTo>
                    <a:lnTo>
                      <a:pt x="28" y="179"/>
                    </a:lnTo>
                    <a:lnTo>
                      <a:pt x="30" y="182"/>
                    </a:lnTo>
                    <a:lnTo>
                      <a:pt x="34" y="183"/>
                    </a:lnTo>
                    <a:lnTo>
                      <a:pt x="37" y="183"/>
                    </a:lnTo>
                    <a:lnTo>
                      <a:pt x="41" y="182"/>
                    </a:lnTo>
                    <a:lnTo>
                      <a:pt x="58" y="171"/>
                    </a:lnTo>
                    <a:lnTo>
                      <a:pt x="76" y="160"/>
                    </a:lnTo>
                    <a:lnTo>
                      <a:pt x="92" y="147"/>
                    </a:lnTo>
                    <a:lnTo>
                      <a:pt x="108" y="132"/>
                    </a:lnTo>
                    <a:lnTo>
                      <a:pt x="118" y="116"/>
                    </a:lnTo>
                    <a:lnTo>
                      <a:pt x="125" y="98"/>
                    </a:lnTo>
                    <a:lnTo>
                      <a:pt x="128" y="78"/>
                    </a:lnTo>
                    <a:lnTo>
                      <a:pt x="123" y="58"/>
                    </a:lnTo>
                    <a:lnTo>
                      <a:pt x="112" y="41"/>
                    </a:lnTo>
                    <a:lnTo>
                      <a:pt x="98" y="28"/>
                    </a:lnTo>
                    <a:lnTo>
                      <a:pt x="80" y="16"/>
                    </a:lnTo>
                    <a:lnTo>
                      <a:pt x="61" y="8"/>
                    </a:lnTo>
                    <a:lnTo>
                      <a:pt x="41" y="2"/>
                    </a:lnTo>
                    <a:lnTo>
                      <a:pt x="23" y="0"/>
                    </a:lnTo>
                    <a:lnTo>
                      <a:pt x="9" y="1"/>
                    </a:lnTo>
                    <a:lnTo>
                      <a:pt x="0" y="6"/>
                    </a:lnTo>
                    <a:lnTo>
                      <a:pt x="16" y="10"/>
                    </a:lnTo>
                    <a:lnTo>
                      <a:pt x="33" y="14"/>
                    </a:lnTo>
                    <a:lnTo>
                      <a:pt x="48" y="17"/>
                    </a:lnTo>
                    <a:lnTo>
                      <a:pt x="63" y="22"/>
                    </a:lnTo>
                    <a:lnTo>
                      <a:pt x="77" y="28"/>
                    </a:lnTo>
                    <a:lnTo>
                      <a:pt x="90" y="36"/>
                    </a:lnTo>
                    <a:lnTo>
                      <a:pt x="101" y="46"/>
                    </a:lnTo>
                    <a:lnTo>
                      <a:pt x="108" y="61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172" name="Freeform 822"/>
              <p:cNvSpPr>
                <a:spLocks/>
              </p:cNvSpPr>
              <p:nvPr/>
            </p:nvSpPr>
            <p:spPr bwMode="auto">
              <a:xfrm>
                <a:off x="5070" y="2650"/>
                <a:ext cx="112" cy="88"/>
              </a:xfrm>
              <a:custGeom>
                <a:avLst/>
                <a:gdLst>
                  <a:gd name="T0" fmla="*/ 0 w 323"/>
                  <a:gd name="T1" fmla="*/ 0 h 379"/>
                  <a:gd name="T2" fmla="*/ 0 w 323"/>
                  <a:gd name="T3" fmla="*/ 0 h 379"/>
                  <a:gd name="T4" fmla="*/ 0 w 323"/>
                  <a:gd name="T5" fmla="*/ 0 h 379"/>
                  <a:gd name="T6" fmla="*/ 0 w 323"/>
                  <a:gd name="T7" fmla="*/ 0 h 379"/>
                  <a:gd name="T8" fmla="*/ 0 w 323"/>
                  <a:gd name="T9" fmla="*/ 0 h 379"/>
                  <a:gd name="T10" fmla="*/ 0 w 323"/>
                  <a:gd name="T11" fmla="*/ 0 h 379"/>
                  <a:gd name="T12" fmla="*/ 0 w 323"/>
                  <a:gd name="T13" fmla="*/ 0 h 379"/>
                  <a:gd name="T14" fmla="*/ 0 w 323"/>
                  <a:gd name="T15" fmla="*/ 0 h 379"/>
                  <a:gd name="T16" fmla="*/ 0 w 323"/>
                  <a:gd name="T17" fmla="*/ 0 h 379"/>
                  <a:gd name="T18" fmla="*/ 0 w 323"/>
                  <a:gd name="T19" fmla="*/ 0 h 379"/>
                  <a:gd name="T20" fmla="*/ 0 w 323"/>
                  <a:gd name="T21" fmla="*/ 0 h 379"/>
                  <a:gd name="T22" fmla="*/ 0 w 323"/>
                  <a:gd name="T23" fmla="*/ 0 h 379"/>
                  <a:gd name="T24" fmla="*/ 0 w 323"/>
                  <a:gd name="T25" fmla="*/ 0 h 379"/>
                  <a:gd name="T26" fmla="*/ 0 w 323"/>
                  <a:gd name="T27" fmla="*/ 0 h 379"/>
                  <a:gd name="T28" fmla="*/ 0 w 323"/>
                  <a:gd name="T29" fmla="*/ 0 h 379"/>
                  <a:gd name="T30" fmla="*/ 0 w 323"/>
                  <a:gd name="T31" fmla="*/ 0 h 379"/>
                  <a:gd name="T32" fmla="*/ 0 w 323"/>
                  <a:gd name="T33" fmla="*/ 0 h 379"/>
                  <a:gd name="T34" fmla="*/ 0 w 323"/>
                  <a:gd name="T35" fmla="*/ 0 h 379"/>
                  <a:gd name="T36" fmla="*/ 0 w 323"/>
                  <a:gd name="T37" fmla="*/ 0 h 379"/>
                  <a:gd name="T38" fmla="*/ 0 w 323"/>
                  <a:gd name="T39" fmla="*/ 0 h 379"/>
                  <a:gd name="T40" fmla="*/ 0 w 323"/>
                  <a:gd name="T41" fmla="*/ 0 h 379"/>
                  <a:gd name="T42" fmla="*/ 0 w 323"/>
                  <a:gd name="T43" fmla="*/ 0 h 379"/>
                  <a:gd name="T44" fmla="*/ 0 w 323"/>
                  <a:gd name="T45" fmla="*/ 0 h 379"/>
                  <a:gd name="T46" fmla="*/ 0 w 323"/>
                  <a:gd name="T47" fmla="*/ 0 h 379"/>
                  <a:gd name="T48" fmla="*/ 0 w 323"/>
                  <a:gd name="T49" fmla="*/ 0 h 379"/>
                  <a:gd name="T50" fmla="*/ 0 w 323"/>
                  <a:gd name="T51" fmla="*/ 0 h 379"/>
                  <a:gd name="T52" fmla="*/ 0 w 323"/>
                  <a:gd name="T53" fmla="*/ 0 h 379"/>
                  <a:gd name="T54" fmla="*/ 0 w 323"/>
                  <a:gd name="T55" fmla="*/ 0 h 379"/>
                  <a:gd name="T56" fmla="*/ 0 w 323"/>
                  <a:gd name="T57" fmla="*/ 0 h 379"/>
                  <a:gd name="T58" fmla="*/ 0 w 323"/>
                  <a:gd name="T59" fmla="*/ 0 h 379"/>
                  <a:gd name="T60" fmla="*/ 0 w 323"/>
                  <a:gd name="T61" fmla="*/ 0 h 379"/>
                  <a:gd name="T62" fmla="*/ 0 w 323"/>
                  <a:gd name="T63" fmla="*/ 0 h 379"/>
                  <a:gd name="T64" fmla="*/ 0 w 323"/>
                  <a:gd name="T65" fmla="*/ 0 h 379"/>
                  <a:gd name="T66" fmla="*/ 0 w 323"/>
                  <a:gd name="T67" fmla="*/ 0 h 379"/>
                  <a:gd name="T68" fmla="*/ 0 w 323"/>
                  <a:gd name="T69" fmla="*/ 0 h 379"/>
                  <a:gd name="T70" fmla="*/ 0 w 323"/>
                  <a:gd name="T71" fmla="*/ 0 h 379"/>
                  <a:gd name="T72" fmla="*/ 0 w 323"/>
                  <a:gd name="T73" fmla="*/ 0 h 379"/>
                  <a:gd name="T74" fmla="*/ 0 w 323"/>
                  <a:gd name="T75" fmla="*/ 0 h 379"/>
                  <a:gd name="T76" fmla="*/ 0 w 323"/>
                  <a:gd name="T77" fmla="*/ 0 h 379"/>
                  <a:gd name="T78" fmla="*/ 0 w 323"/>
                  <a:gd name="T79" fmla="*/ 0 h 379"/>
                  <a:gd name="T80" fmla="*/ 0 w 323"/>
                  <a:gd name="T81" fmla="*/ 0 h 379"/>
                  <a:gd name="T82" fmla="*/ 0 w 323"/>
                  <a:gd name="T83" fmla="*/ 0 h 379"/>
                  <a:gd name="T84" fmla="*/ 0 w 323"/>
                  <a:gd name="T85" fmla="*/ 0 h 379"/>
                  <a:gd name="T86" fmla="*/ 0 w 323"/>
                  <a:gd name="T87" fmla="*/ 0 h 379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323"/>
                  <a:gd name="T133" fmla="*/ 0 h 379"/>
                  <a:gd name="T134" fmla="*/ 323 w 323"/>
                  <a:gd name="T135" fmla="*/ 379 h 379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323" h="379">
                    <a:moveTo>
                      <a:pt x="126" y="50"/>
                    </a:moveTo>
                    <a:lnTo>
                      <a:pt x="101" y="70"/>
                    </a:lnTo>
                    <a:lnTo>
                      <a:pt x="76" y="92"/>
                    </a:lnTo>
                    <a:lnTo>
                      <a:pt x="54" y="115"/>
                    </a:lnTo>
                    <a:lnTo>
                      <a:pt x="34" y="140"/>
                    </a:lnTo>
                    <a:lnTo>
                      <a:pt x="18" y="167"/>
                    </a:lnTo>
                    <a:lnTo>
                      <a:pt x="6" y="196"/>
                    </a:lnTo>
                    <a:lnTo>
                      <a:pt x="0" y="227"/>
                    </a:lnTo>
                    <a:lnTo>
                      <a:pt x="1" y="259"/>
                    </a:lnTo>
                    <a:lnTo>
                      <a:pt x="4" y="267"/>
                    </a:lnTo>
                    <a:lnTo>
                      <a:pt x="7" y="277"/>
                    </a:lnTo>
                    <a:lnTo>
                      <a:pt x="11" y="283"/>
                    </a:lnTo>
                    <a:lnTo>
                      <a:pt x="15" y="291"/>
                    </a:lnTo>
                    <a:lnTo>
                      <a:pt x="21" y="298"/>
                    </a:lnTo>
                    <a:lnTo>
                      <a:pt x="27" y="305"/>
                    </a:lnTo>
                    <a:lnTo>
                      <a:pt x="34" y="311"/>
                    </a:lnTo>
                    <a:lnTo>
                      <a:pt x="41" y="316"/>
                    </a:lnTo>
                    <a:lnTo>
                      <a:pt x="57" y="325"/>
                    </a:lnTo>
                    <a:lnTo>
                      <a:pt x="72" y="333"/>
                    </a:lnTo>
                    <a:lnTo>
                      <a:pt x="87" y="340"/>
                    </a:lnTo>
                    <a:lnTo>
                      <a:pt x="103" y="345"/>
                    </a:lnTo>
                    <a:lnTo>
                      <a:pt x="120" y="351"/>
                    </a:lnTo>
                    <a:lnTo>
                      <a:pt x="136" y="356"/>
                    </a:lnTo>
                    <a:lnTo>
                      <a:pt x="153" y="360"/>
                    </a:lnTo>
                    <a:lnTo>
                      <a:pt x="169" y="364"/>
                    </a:lnTo>
                    <a:lnTo>
                      <a:pt x="187" y="367"/>
                    </a:lnTo>
                    <a:lnTo>
                      <a:pt x="204" y="370"/>
                    </a:lnTo>
                    <a:lnTo>
                      <a:pt x="221" y="372"/>
                    </a:lnTo>
                    <a:lnTo>
                      <a:pt x="238" y="374"/>
                    </a:lnTo>
                    <a:lnTo>
                      <a:pt x="256" y="375"/>
                    </a:lnTo>
                    <a:lnTo>
                      <a:pt x="273" y="376"/>
                    </a:lnTo>
                    <a:lnTo>
                      <a:pt x="290" y="378"/>
                    </a:lnTo>
                    <a:lnTo>
                      <a:pt x="307" y="379"/>
                    </a:lnTo>
                    <a:lnTo>
                      <a:pt x="312" y="379"/>
                    </a:lnTo>
                    <a:lnTo>
                      <a:pt x="317" y="375"/>
                    </a:lnTo>
                    <a:lnTo>
                      <a:pt x="320" y="372"/>
                    </a:lnTo>
                    <a:lnTo>
                      <a:pt x="323" y="366"/>
                    </a:lnTo>
                    <a:lnTo>
                      <a:pt x="323" y="360"/>
                    </a:lnTo>
                    <a:lnTo>
                      <a:pt x="320" y="356"/>
                    </a:lnTo>
                    <a:lnTo>
                      <a:pt x="316" y="352"/>
                    </a:lnTo>
                    <a:lnTo>
                      <a:pt x="311" y="351"/>
                    </a:lnTo>
                    <a:lnTo>
                      <a:pt x="295" y="351"/>
                    </a:lnTo>
                    <a:lnTo>
                      <a:pt x="279" y="351"/>
                    </a:lnTo>
                    <a:lnTo>
                      <a:pt x="263" y="350"/>
                    </a:lnTo>
                    <a:lnTo>
                      <a:pt x="248" y="349"/>
                    </a:lnTo>
                    <a:lnTo>
                      <a:pt x="231" y="348"/>
                    </a:lnTo>
                    <a:lnTo>
                      <a:pt x="215" y="345"/>
                    </a:lnTo>
                    <a:lnTo>
                      <a:pt x="200" y="343"/>
                    </a:lnTo>
                    <a:lnTo>
                      <a:pt x="183" y="341"/>
                    </a:lnTo>
                    <a:lnTo>
                      <a:pt x="168" y="337"/>
                    </a:lnTo>
                    <a:lnTo>
                      <a:pt x="151" y="334"/>
                    </a:lnTo>
                    <a:lnTo>
                      <a:pt x="136" y="329"/>
                    </a:lnTo>
                    <a:lnTo>
                      <a:pt x="121" y="325"/>
                    </a:lnTo>
                    <a:lnTo>
                      <a:pt x="106" y="320"/>
                    </a:lnTo>
                    <a:lnTo>
                      <a:pt x="92" y="313"/>
                    </a:lnTo>
                    <a:lnTo>
                      <a:pt x="76" y="306"/>
                    </a:lnTo>
                    <a:lnTo>
                      <a:pt x="62" y="300"/>
                    </a:lnTo>
                    <a:lnTo>
                      <a:pt x="51" y="291"/>
                    </a:lnTo>
                    <a:lnTo>
                      <a:pt x="41" y="280"/>
                    </a:lnTo>
                    <a:lnTo>
                      <a:pt x="35" y="269"/>
                    </a:lnTo>
                    <a:lnTo>
                      <a:pt x="31" y="255"/>
                    </a:lnTo>
                    <a:lnTo>
                      <a:pt x="31" y="239"/>
                    </a:lnTo>
                    <a:lnTo>
                      <a:pt x="33" y="218"/>
                    </a:lnTo>
                    <a:lnTo>
                      <a:pt x="38" y="197"/>
                    </a:lnTo>
                    <a:lnTo>
                      <a:pt x="42" y="182"/>
                    </a:lnTo>
                    <a:lnTo>
                      <a:pt x="51" y="165"/>
                    </a:lnTo>
                    <a:lnTo>
                      <a:pt x="60" y="150"/>
                    </a:lnTo>
                    <a:lnTo>
                      <a:pt x="68" y="136"/>
                    </a:lnTo>
                    <a:lnTo>
                      <a:pt x="79" y="124"/>
                    </a:lnTo>
                    <a:lnTo>
                      <a:pt x="89" y="111"/>
                    </a:lnTo>
                    <a:lnTo>
                      <a:pt x="101" y="100"/>
                    </a:lnTo>
                    <a:lnTo>
                      <a:pt x="114" y="88"/>
                    </a:lnTo>
                    <a:lnTo>
                      <a:pt x="129" y="76"/>
                    </a:lnTo>
                    <a:lnTo>
                      <a:pt x="144" y="64"/>
                    </a:lnTo>
                    <a:lnTo>
                      <a:pt x="162" y="53"/>
                    </a:lnTo>
                    <a:lnTo>
                      <a:pt x="181" y="41"/>
                    </a:lnTo>
                    <a:lnTo>
                      <a:pt x="201" y="31"/>
                    </a:lnTo>
                    <a:lnTo>
                      <a:pt x="219" y="22"/>
                    </a:lnTo>
                    <a:lnTo>
                      <a:pt x="237" y="14"/>
                    </a:lnTo>
                    <a:lnTo>
                      <a:pt x="253" y="7"/>
                    </a:lnTo>
                    <a:lnTo>
                      <a:pt x="268" y="1"/>
                    </a:lnTo>
                    <a:lnTo>
                      <a:pt x="255" y="0"/>
                    </a:lnTo>
                    <a:lnTo>
                      <a:pt x="238" y="1"/>
                    </a:lnTo>
                    <a:lnTo>
                      <a:pt x="221" y="5"/>
                    </a:lnTo>
                    <a:lnTo>
                      <a:pt x="201" y="11"/>
                    </a:lnTo>
                    <a:lnTo>
                      <a:pt x="181" y="19"/>
                    </a:lnTo>
                    <a:lnTo>
                      <a:pt x="161" y="28"/>
                    </a:lnTo>
                    <a:lnTo>
                      <a:pt x="142" y="39"/>
                    </a:lnTo>
                    <a:lnTo>
                      <a:pt x="126" y="5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173" name="Freeform 823"/>
              <p:cNvSpPr>
                <a:spLocks/>
              </p:cNvSpPr>
              <p:nvPr/>
            </p:nvSpPr>
            <p:spPr bwMode="auto">
              <a:xfrm>
                <a:off x="5229" y="2647"/>
                <a:ext cx="99" cy="59"/>
              </a:xfrm>
              <a:custGeom>
                <a:avLst/>
                <a:gdLst>
                  <a:gd name="T0" fmla="*/ 0 w 282"/>
                  <a:gd name="T1" fmla="*/ 0 h 253"/>
                  <a:gd name="T2" fmla="*/ 0 w 282"/>
                  <a:gd name="T3" fmla="*/ 0 h 253"/>
                  <a:gd name="T4" fmla="*/ 0 w 282"/>
                  <a:gd name="T5" fmla="*/ 0 h 253"/>
                  <a:gd name="T6" fmla="*/ 0 w 282"/>
                  <a:gd name="T7" fmla="*/ 0 h 253"/>
                  <a:gd name="T8" fmla="*/ 0 w 282"/>
                  <a:gd name="T9" fmla="*/ 0 h 253"/>
                  <a:gd name="T10" fmla="*/ 0 w 282"/>
                  <a:gd name="T11" fmla="*/ 0 h 253"/>
                  <a:gd name="T12" fmla="*/ 0 w 282"/>
                  <a:gd name="T13" fmla="*/ 0 h 253"/>
                  <a:gd name="T14" fmla="*/ 0 w 282"/>
                  <a:gd name="T15" fmla="*/ 0 h 253"/>
                  <a:gd name="T16" fmla="*/ 0 w 282"/>
                  <a:gd name="T17" fmla="*/ 0 h 253"/>
                  <a:gd name="T18" fmla="*/ 0 w 282"/>
                  <a:gd name="T19" fmla="*/ 0 h 253"/>
                  <a:gd name="T20" fmla="*/ 0 w 282"/>
                  <a:gd name="T21" fmla="*/ 0 h 253"/>
                  <a:gd name="T22" fmla="*/ 0 w 282"/>
                  <a:gd name="T23" fmla="*/ 0 h 253"/>
                  <a:gd name="T24" fmla="*/ 0 w 282"/>
                  <a:gd name="T25" fmla="*/ 0 h 253"/>
                  <a:gd name="T26" fmla="*/ 0 w 282"/>
                  <a:gd name="T27" fmla="*/ 0 h 253"/>
                  <a:gd name="T28" fmla="*/ 0 w 282"/>
                  <a:gd name="T29" fmla="*/ 0 h 253"/>
                  <a:gd name="T30" fmla="*/ 0 w 282"/>
                  <a:gd name="T31" fmla="*/ 0 h 253"/>
                  <a:gd name="T32" fmla="*/ 0 w 282"/>
                  <a:gd name="T33" fmla="*/ 0 h 253"/>
                  <a:gd name="T34" fmla="*/ 0 w 282"/>
                  <a:gd name="T35" fmla="*/ 0 h 253"/>
                  <a:gd name="T36" fmla="*/ 0 w 282"/>
                  <a:gd name="T37" fmla="*/ 0 h 253"/>
                  <a:gd name="T38" fmla="*/ 0 w 282"/>
                  <a:gd name="T39" fmla="*/ 0 h 253"/>
                  <a:gd name="T40" fmla="*/ 0 w 282"/>
                  <a:gd name="T41" fmla="*/ 0 h 253"/>
                  <a:gd name="T42" fmla="*/ 0 w 282"/>
                  <a:gd name="T43" fmla="*/ 0 h 253"/>
                  <a:gd name="T44" fmla="*/ 0 w 282"/>
                  <a:gd name="T45" fmla="*/ 0 h 253"/>
                  <a:gd name="T46" fmla="*/ 0 w 282"/>
                  <a:gd name="T47" fmla="*/ 0 h 253"/>
                  <a:gd name="T48" fmla="*/ 0 w 282"/>
                  <a:gd name="T49" fmla="*/ 0 h 253"/>
                  <a:gd name="T50" fmla="*/ 0 w 282"/>
                  <a:gd name="T51" fmla="*/ 0 h 253"/>
                  <a:gd name="T52" fmla="*/ 0 w 282"/>
                  <a:gd name="T53" fmla="*/ 0 h 253"/>
                  <a:gd name="T54" fmla="*/ 0 w 282"/>
                  <a:gd name="T55" fmla="*/ 0 h 253"/>
                  <a:gd name="T56" fmla="*/ 0 w 282"/>
                  <a:gd name="T57" fmla="*/ 0 h 253"/>
                  <a:gd name="T58" fmla="*/ 0 w 282"/>
                  <a:gd name="T59" fmla="*/ 0 h 253"/>
                  <a:gd name="T60" fmla="*/ 0 w 282"/>
                  <a:gd name="T61" fmla="*/ 0 h 253"/>
                  <a:gd name="T62" fmla="*/ 0 w 282"/>
                  <a:gd name="T63" fmla="*/ 0 h 253"/>
                  <a:gd name="T64" fmla="*/ 0 w 282"/>
                  <a:gd name="T65" fmla="*/ 0 h 253"/>
                  <a:gd name="T66" fmla="*/ 0 w 282"/>
                  <a:gd name="T67" fmla="*/ 0 h 253"/>
                  <a:gd name="T68" fmla="*/ 0 w 282"/>
                  <a:gd name="T69" fmla="*/ 0 h 253"/>
                  <a:gd name="T70" fmla="*/ 0 w 282"/>
                  <a:gd name="T71" fmla="*/ 0 h 253"/>
                  <a:gd name="T72" fmla="*/ 0 w 282"/>
                  <a:gd name="T73" fmla="*/ 0 h 253"/>
                  <a:gd name="T74" fmla="*/ 0 w 282"/>
                  <a:gd name="T75" fmla="*/ 0 h 253"/>
                  <a:gd name="T76" fmla="*/ 0 w 282"/>
                  <a:gd name="T77" fmla="*/ 0 h 253"/>
                  <a:gd name="T78" fmla="*/ 0 w 282"/>
                  <a:gd name="T79" fmla="*/ 0 h 253"/>
                  <a:gd name="T80" fmla="*/ 0 w 282"/>
                  <a:gd name="T81" fmla="*/ 0 h 253"/>
                  <a:gd name="T82" fmla="*/ 0 w 282"/>
                  <a:gd name="T83" fmla="*/ 0 h 253"/>
                  <a:gd name="T84" fmla="*/ 0 w 282"/>
                  <a:gd name="T85" fmla="*/ 0 h 253"/>
                  <a:gd name="T86" fmla="*/ 0 w 282"/>
                  <a:gd name="T87" fmla="*/ 0 h 253"/>
                  <a:gd name="T88" fmla="*/ 0 w 282"/>
                  <a:gd name="T89" fmla="*/ 0 h 253"/>
                  <a:gd name="T90" fmla="*/ 0 w 282"/>
                  <a:gd name="T91" fmla="*/ 0 h 253"/>
                  <a:gd name="T92" fmla="*/ 0 w 282"/>
                  <a:gd name="T93" fmla="*/ 0 h 253"/>
                  <a:gd name="T94" fmla="*/ 0 w 282"/>
                  <a:gd name="T95" fmla="*/ 0 h 253"/>
                  <a:gd name="T96" fmla="*/ 0 w 282"/>
                  <a:gd name="T97" fmla="*/ 0 h 253"/>
                  <a:gd name="T98" fmla="*/ 0 w 282"/>
                  <a:gd name="T99" fmla="*/ 0 h 253"/>
                  <a:gd name="T100" fmla="*/ 0 w 282"/>
                  <a:gd name="T101" fmla="*/ 0 h 253"/>
                  <a:gd name="T102" fmla="*/ 0 w 282"/>
                  <a:gd name="T103" fmla="*/ 0 h 253"/>
                  <a:gd name="T104" fmla="*/ 0 w 282"/>
                  <a:gd name="T105" fmla="*/ 0 h 253"/>
                  <a:gd name="T106" fmla="*/ 0 w 282"/>
                  <a:gd name="T107" fmla="*/ 0 h 253"/>
                  <a:gd name="T108" fmla="*/ 0 w 282"/>
                  <a:gd name="T109" fmla="*/ 0 h 253"/>
                  <a:gd name="T110" fmla="*/ 0 w 282"/>
                  <a:gd name="T111" fmla="*/ 0 h 253"/>
                  <a:gd name="T112" fmla="*/ 0 w 282"/>
                  <a:gd name="T113" fmla="*/ 0 h 253"/>
                  <a:gd name="T114" fmla="*/ 0 w 282"/>
                  <a:gd name="T115" fmla="*/ 0 h 253"/>
                  <a:gd name="T116" fmla="*/ 0 w 282"/>
                  <a:gd name="T117" fmla="*/ 0 h 253"/>
                  <a:gd name="T118" fmla="*/ 0 w 282"/>
                  <a:gd name="T119" fmla="*/ 0 h 253"/>
                  <a:gd name="T120" fmla="*/ 0 w 282"/>
                  <a:gd name="T121" fmla="*/ 0 h 253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282"/>
                  <a:gd name="T184" fmla="*/ 0 h 253"/>
                  <a:gd name="T185" fmla="*/ 282 w 282"/>
                  <a:gd name="T186" fmla="*/ 253 h 253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282" h="253">
                    <a:moveTo>
                      <a:pt x="235" y="78"/>
                    </a:moveTo>
                    <a:lnTo>
                      <a:pt x="248" y="92"/>
                    </a:lnTo>
                    <a:lnTo>
                      <a:pt x="255" y="108"/>
                    </a:lnTo>
                    <a:lnTo>
                      <a:pt x="259" y="125"/>
                    </a:lnTo>
                    <a:lnTo>
                      <a:pt x="259" y="144"/>
                    </a:lnTo>
                    <a:lnTo>
                      <a:pt x="257" y="159"/>
                    </a:lnTo>
                    <a:lnTo>
                      <a:pt x="252" y="171"/>
                    </a:lnTo>
                    <a:lnTo>
                      <a:pt x="244" y="184"/>
                    </a:lnTo>
                    <a:lnTo>
                      <a:pt x="236" y="194"/>
                    </a:lnTo>
                    <a:lnTo>
                      <a:pt x="225" y="206"/>
                    </a:lnTo>
                    <a:lnTo>
                      <a:pt x="215" y="215"/>
                    </a:lnTo>
                    <a:lnTo>
                      <a:pt x="204" y="225"/>
                    </a:lnTo>
                    <a:lnTo>
                      <a:pt x="194" y="236"/>
                    </a:lnTo>
                    <a:lnTo>
                      <a:pt x="191" y="239"/>
                    </a:lnTo>
                    <a:lnTo>
                      <a:pt x="190" y="242"/>
                    </a:lnTo>
                    <a:lnTo>
                      <a:pt x="191" y="246"/>
                    </a:lnTo>
                    <a:lnTo>
                      <a:pt x="194" y="249"/>
                    </a:lnTo>
                    <a:lnTo>
                      <a:pt x="197" y="252"/>
                    </a:lnTo>
                    <a:lnTo>
                      <a:pt x="201" y="253"/>
                    </a:lnTo>
                    <a:lnTo>
                      <a:pt x="205" y="252"/>
                    </a:lnTo>
                    <a:lnTo>
                      <a:pt x="209" y="249"/>
                    </a:lnTo>
                    <a:lnTo>
                      <a:pt x="232" y="234"/>
                    </a:lnTo>
                    <a:lnTo>
                      <a:pt x="251" y="215"/>
                    </a:lnTo>
                    <a:lnTo>
                      <a:pt x="267" y="192"/>
                    </a:lnTo>
                    <a:lnTo>
                      <a:pt x="278" y="168"/>
                    </a:lnTo>
                    <a:lnTo>
                      <a:pt x="282" y="141"/>
                    </a:lnTo>
                    <a:lnTo>
                      <a:pt x="279" y="116"/>
                    </a:lnTo>
                    <a:lnTo>
                      <a:pt x="270" y="92"/>
                    </a:lnTo>
                    <a:lnTo>
                      <a:pt x="251" y="70"/>
                    </a:lnTo>
                    <a:lnTo>
                      <a:pt x="237" y="59"/>
                    </a:lnTo>
                    <a:lnTo>
                      <a:pt x="221" y="48"/>
                    </a:lnTo>
                    <a:lnTo>
                      <a:pt x="202" y="39"/>
                    </a:lnTo>
                    <a:lnTo>
                      <a:pt x="183" y="31"/>
                    </a:lnTo>
                    <a:lnTo>
                      <a:pt x="163" y="24"/>
                    </a:lnTo>
                    <a:lnTo>
                      <a:pt x="142" y="18"/>
                    </a:lnTo>
                    <a:lnTo>
                      <a:pt x="122" y="13"/>
                    </a:lnTo>
                    <a:lnTo>
                      <a:pt x="101" y="8"/>
                    </a:lnTo>
                    <a:lnTo>
                      <a:pt x="82" y="5"/>
                    </a:lnTo>
                    <a:lnTo>
                      <a:pt x="63" y="2"/>
                    </a:lnTo>
                    <a:lnTo>
                      <a:pt x="47" y="0"/>
                    </a:lnTo>
                    <a:lnTo>
                      <a:pt x="32" y="0"/>
                    </a:lnTo>
                    <a:lnTo>
                      <a:pt x="19" y="0"/>
                    </a:lnTo>
                    <a:lnTo>
                      <a:pt x="10" y="1"/>
                    </a:lnTo>
                    <a:lnTo>
                      <a:pt x="4" y="4"/>
                    </a:lnTo>
                    <a:lnTo>
                      <a:pt x="0" y="6"/>
                    </a:lnTo>
                    <a:lnTo>
                      <a:pt x="12" y="8"/>
                    </a:lnTo>
                    <a:lnTo>
                      <a:pt x="25" y="9"/>
                    </a:lnTo>
                    <a:lnTo>
                      <a:pt x="38" y="12"/>
                    </a:lnTo>
                    <a:lnTo>
                      <a:pt x="52" y="14"/>
                    </a:lnTo>
                    <a:lnTo>
                      <a:pt x="67" y="16"/>
                    </a:lnTo>
                    <a:lnTo>
                      <a:pt x="82" y="18"/>
                    </a:lnTo>
                    <a:lnTo>
                      <a:pt x="97" y="22"/>
                    </a:lnTo>
                    <a:lnTo>
                      <a:pt x="114" y="25"/>
                    </a:lnTo>
                    <a:lnTo>
                      <a:pt x="129" y="30"/>
                    </a:lnTo>
                    <a:lnTo>
                      <a:pt x="146" y="35"/>
                    </a:lnTo>
                    <a:lnTo>
                      <a:pt x="162" y="40"/>
                    </a:lnTo>
                    <a:lnTo>
                      <a:pt x="177" y="46"/>
                    </a:lnTo>
                    <a:lnTo>
                      <a:pt x="192" y="53"/>
                    </a:lnTo>
                    <a:lnTo>
                      <a:pt x="208" y="60"/>
                    </a:lnTo>
                    <a:lnTo>
                      <a:pt x="222" y="69"/>
                    </a:lnTo>
                    <a:lnTo>
                      <a:pt x="235" y="78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174" name="Freeform 824"/>
              <p:cNvSpPr>
                <a:spLocks/>
              </p:cNvSpPr>
              <p:nvPr/>
            </p:nvSpPr>
            <p:spPr bwMode="auto">
              <a:xfrm>
                <a:off x="5030" y="2680"/>
                <a:ext cx="40" cy="54"/>
              </a:xfrm>
              <a:custGeom>
                <a:avLst/>
                <a:gdLst>
                  <a:gd name="T0" fmla="*/ 0 w 115"/>
                  <a:gd name="T1" fmla="*/ 0 h 236"/>
                  <a:gd name="T2" fmla="*/ 0 w 115"/>
                  <a:gd name="T3" fmla="*/ 0 h 236"/>
                  <a:gd name="T4" fmla="*/ 0 w 115"/>
                  <a:gd name="T5" fmla="*/ 0 h 236"/>
                  <a:gd name="T6" fmla="*/ 0 w 115"/>
                  <a:gd name="T7" fmla="*/ 0 h 236"/>
                  <a:gd name="T8" fmla="*/ 0 w 115"/>
                  <a:gd name="T9" fmla="*/ 0 h 236"/>
                  <a:gd name="T10" fmla="*/ 0 w 115"/>
                  <a:gd name="T11" fmla="*/ 0 h 236"/>
                  <a:gd name="T12" fmla="*/ 0 w 115"/>
                  <a:gd name="T13" fmla="*/ 0 h 236"/>
                  <a:gd name="T14" fmla="*/ 0 w 115"/>
                  <a:gd name="T15" fmla="*/ 0 h 236"/>
                  <a:gd name="T16" fmla="*/ 0 w 115"/>
                  <a:gd name="T17" fmla="*/ 0 h 236"/>
                  <a:gd name="T18" fmla="*/ 0 w 115"/>
                  <a:gd name="T19" fmla="*/ 0 h 236"/>
                  <a:gd name="T20" fmla="*/ 0 w 115"/>
                  <a:gd name="T21" fmla="*/ 0 h 236"/>
                  <a:gd name="T22" fmla="*/ 0 w 115"/>
                  <a:gd name="T23" fmla="*/ 0 h 236"/>
                  <a:gd name="T24" fmla="*/ 0 w 115"/>
                  <a:gd name="T25" fmla="*/ 0 h 236"/>
                  <a:gd name="T26" fmla="*/ 0 w 115"/>
                  <a:gd name="T27" fmla="*/ 0 h 236"/>
                  <a:gd name="T28" fmla="*/ 0 w 115"/>
                  <a:gd name="T29" fmla="*/ 0 h 236"/>
                  <a:gd name="T30" fmla="*/ 0 w 115"/>
                  <a:gd name="T31" fmla="*/ 0 h 236"/>
                  <a:gd name="T32" fmla="*/ 0 w 115"/>
                  <a:gd name="T33" fmla="*/ 0 h 236"/>
                  <a:gd name="T34" fmla="*/ 0 w 115"/>
                  <a:gd name="T35" fmla="*/ 0 h 236"/>
                  <a:gd name="T36" fmla="*/ 0 w 115"/>
                  <a:gd name="T37" fmla="*/ 0 h 236"/>
                  <a:gd name="T38" fmla="*/ 0 w 115"/>
                  <a:gd name="T39" fmla="*/ 0 h 236"/>
                  <a:gd name="T40" fmla="*/ 0 w 115"/>
                  <a:gd name="T41" fmla="*/ 0 h 236"/>
                  <a:gd name="T42" fmla="*/ 0 w 115"/>
                  <a:gd name="T43" fmla="*/ 0 h 236"/>
                  <a:gd name="T44" fmla="*/ 0 w 115"/>
                  <a:gd name="T45" fmla="*/ 0 h 236"/>
                  <a:gd name="T46" fmla="*/ 0 w 115"/>
                  <a:gd name="T47" fmla="*/ 0 h 236"/>
                  <a:gd name="T48" fmla="*/ 0 w 115"/>
                  <a:gd name="T49" fmla="*/ 0 h 236"/>
                  <a:gd name="T50" fmla="*/ 0 w 115"/>
                  <a:gd name="T51" fmla="*/ 0 h 236"/>
                  <a:gd name="T52" fmla="*/ 0 w 115"/>
                  <a:gd name="T53" fmla="*/ 0 h 236"/>
                  <a:gd name="T54" fmla="*/ 0 w 115"/>
                  <a:gd name="T55" fmla="*/ 0 h 236"/>
                  <a:gd name="T56" fmla="*/ 0 w 115"/>
                  <a:gd name="T57" fmla="*/ 0 h 236"/>
                  <a:gd name="T58" fmla="*/ 0 w 115"/>
                  <a:gd name="T59" fmla="*/ 0 h 236"/>
                  <a:gd name="T60" fmla="*/ 0 w 115"/>
                  <a:gd name="T61" fmla="*/ 0 h 236"/>
                  <a:gd name="T62" fmla="*/ 0 w 115"/>
                  <a:gd name="T63" fmla="*/ 0 h 236"/>
                  <a:gd name="T64" fmla="*/ 0 w 115"/>
                  <a:gd name="T65" fmla="*/ 0 h 236"/>
                  <a:gd name="T66" fmla="*/ 0 w 115"/>
                  <a:gd name="T67" fmla="*/ 0 h 236"/>
                  <a:gd name="T68" fmla="*/ 0 w 115"/>
                  <a:gd name="T69" fmla="*/ 0 h 236"/>
                  <a:gd name="T70" fmla="*/ 0 w 115"/>
                  <a:gd name="T71" fmla="*/ 0 h 236"/>
                  <a:gd name="T72" fmla="*/ 0 w 115"/>
                  <a:gd name="T73" fmla="*/ 0 h 236"/>
                  <a:gd name="T74" fmla="*/ 0 w 115"/>
                  <a:gd name="T75" fmla="*/ 0 h 236"/>
                  <a:gd name="T76" fmla="*/ 0 w 115"/>
                  <a:gd name="T77" fmla="*/ 0 h 236"/>
                  <a:gd name="T78" fmla="*/ 0 w 115"/>
                  <a:gd name="T79" fmla="*/ 0 h 236"/>
                  <a:gd name="T80" fmla="*/ 0 w 115"/>
                  <a:gd name="T81" fmla="*/ 0 h 2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15"/>
                  <a:gd name="T124" fmla="*/ 0 h 236"/>
                  <a:gd name="T125" fmla="*/ 115 w 115"/>
                  <a:gd name="T126" fmla="*/ 236 h 236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15" h="236">
                    <a:moveTo>
                      <a:pt x="0" y="128"/>
                    </a:moveTo>
                    <a:lnTo>
                      <a:pt x="0" y="148"/>
                    </a:lnTo>
                    <a:lnTo>
                      <a:pt x="5" y="166"/>
                    </a:lnTo>
                    <a:lnTo>
                      <a:pt x="13" y="184"/>
                    </a:lnTo>
                    <a:lnTo>
                      <a:pt x="24" y="198"/>
                    </a:lnTo>
                    <a:lnTo>
                      <a:pt x="39" y="211"/>
                    </a:lnTo>
                    <a:lnTo>
                      <a:pt x="55" y="223"/>
                    </a:lnTo>
                    <a:lnTo>
                      <a:pt x="74" y="231"/>
                    </a:lnTo>
                    <a:lnTo>
                      <a:pt x="92" y="235"/>
                    </a:lnTo>
                    <a:lnTo>
                      <a:pt x="98" y="236"/>
                    </a:lnTo>
                    <a:lnTo>
                      <a:pt x="104" y="234"/>
                    </a:lnTo>
                    <a:lnTo>
                      <a:pt x="109" y="231"/>
                    </a:lnTo>
                    <a:lnTo>
                      <a:pt x="111" y="226"/>
                    </a:lnTo>
                    <a:lnTo>
                      <a:pt x="111" y="220"/>
                    </a:lnTo>
                    <a:lnTo>
                      <a:pt x="110" y="215"/>
                    </a:lnTo>
                    <a:lnTo>
                      <a:pt x="107" y="210"/>
                    </a:lnTo>
                    <a:lnTo>
                      <a:pt x="101" y="208"/>
                    </a:lnTo>
                    <a:lnTo>
                      <a:pt x="82" y="201"/>
                    </a:lnTo>
                    <a:lnTo>
                      <a:pt x="64" y="192"/>
                    </a:lnTo>
                    <a:lnTo>
                      <a:pt x="50" y="179"/>
                    </a:lnTo>
                    <a:lnTo>
                      <a:pt x="40" y="165"/>
                    </a:lnTo>
                    <a:lnTo>
                      <a:pt x="33" y="148"/>
                    </a:lnTo>
                    <a:lnTo>
                      <a:pt x="29" y="130"/>
                    </a:lnTo>
                    <a:lnTo>
                      <a:pt x="29" y="110"/>
                    </a:lnTo>
                    <a:lnTo>
                      <a:pt x="35" y="89"/>
                    </a:lnTo>
                    <a:lnTo>
                      <a:pt x="43" y="74"/>
                    </a:lnTo>
                    <a:lnTo>
                      <a:pt x="56" y="60"/>
                    </a:lnTo>
                    <a:lnTo>
                      <a:pt x="70" y="46"/>
                    </a:lnTo>
                    <a:lnTo>
                      <a:pt x="85" y="33"/>
                    </a:lnTo>
                    <a:lnTo>
                      <a:pt x="98" y="23"/>
                    </a:lnTo>
                    <a:lnTo>
                      <a:pt x="109" y="12"/>
                    </a:lnTo>
                    <a:lnTo>
                      <a:pt x="115" y="6"/>
                    </a:lnTo>
                    <a:lnTo>
                      <a:pt x="115" y="0"/>
                    </a:lnTo>
                    <a:lnTo>
                      <a:pt x="102" y="4"/>
                    </a:lnTo>
                    <a:lnTo>
                      <a:pt x="85" y="12"/>
                    </a:lnTo>
                    <a:lnTo>
                      <a:pt x="68" y="26"/>
                    </a:lnTo>
                    <a:lnTo>
                      <a:pt x="49" y="42"/>
                    </a:lnTo>
                    <a:lnTo>
                      <a:pt x="32" y="61"/>
                    </a:lnTo>
                    <a:lnTo>
                      <a:pt x="17" y="82"/>
                    </a:lnTo>
                    <a:lnTo>
                      <a:pt x="6" y="105"/>
                    </a:lnTo>
                    <a:lnTo>
                      <a:pt x="0" y="128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175" name="Freeform 825"/>
              <p:cNvSpPr>
                <a:spLocks/>
              </p:cNvSpPr>
              <p:nvPr/>
            </p:nvSpPr>
            <p:spPr bwMode="auto">
              <a:xfrm>
                <a:off x="5311" y="2643"/>
                <a:ext cx="87" cy="73"/>
              </a:xfrm>
              <a:custGeom>
                <a:avLst/>
                <a:gdLst>
                  <a:gd name="T0" fmla="*/ 0 w 245"/>
                  <a:gd name="T1" fmla="*/ 0 h 310"/>
                  <a:gd name="T2" fmla="*/ 0 w 245"/>
                  <a:gd name="T3" fmla="*/ 0 h 310"/>
                  <a:gd name="T4" fmla="*/ 0 w 245"/>
                  <a:gd name="T5" fmla="*/ 0 h 310"/>
                  <a:gd name="T6" fmla="*/ 0 w 245"/>
                  <a:gd name="T7" fmla="*/ 0 h 310"/>
                  <a:gd name="T8" fmla="*/ 0 w 245"/>
                  <a:gd name="T9" fmla="*/ 0 h 310"/>
                  <a:gd name="T10" fmla="*/ 0 w 245"/>
                  <a:gd name="T11" fmla="*/ 0 h 310"/>
                  <a:gd name="T12" fmla="*/ 0 w 245"/>
                  <a:gd name="T13" fmla="*/ 0 h 310"/>
                  <a:gd name="T14" fmla="*/ 0 w 245"/>
                  <a:gd name="T15" fmla="*/ 0 h 310"/>
                  <a:gd name="T16" fmla="*/ 0 w 245"/>
                  <a:gd name="T17" fmla="*/ 0 h 310"/>
                  <a:gd name="T18" fmla="*/ 0 w 245"/>
                  <a:gd name="T19" fmla="*/ 0 h 310"/>
                  <a:gd name="T20" fmla="*/ 0 w 245"/>
                  <a:gd name="T21" fmla="*/ 0 h 310"/>
                  <a:gd name="T22" fmla="*/ 0 w 245"/>
                  <a:gd name="T23" fmla="*/ 0 h 310"/>
                  <a:gd name="T24" fmla="*/ 0 w 245"/>
                  <a:gd name="T25" fmla="*/ 0 h 310"/>
                  <a:gd name="T26" fmla="*/ 0 w 245"/>
                  <a:gd name="T27" fmla="*/ 0 h 310"/>
                  <a:gd name="T28" fmla="*/ 0 w 245"/>
                  <a:gd name="T29" fmla="*/ 0 h 310"/>
                  <a:gd name="T30" fmla="*/ 0 w 245"/>
                  <a:gd name="T31" fmla="*/ 0 h 310"/>
                  <a:gd name="T32" fmla="*/ 0 w 245"/>
                  <a:gd name="T33" fmla="*/ 0 h 310"/>
                  <a:gd name="T34" fmla="*/ 0 w 245"/>
                  <a:gd name="T35" fmla="*/ 0 h 310"/>
                  <a:gd name="T36" fmla="*/ 0 w 245"/>
                  <a:gd name="T37" fmla="*/ 0 h 310"/>
                  <a:gd name="T38" fmla="*/ 0 w 245"/>
                  <a:gd name="T39" fmla="*/ 0 h 310"/>
                  <a:gd name="T40" fmla="*/ 0 w 245"/>
                  <a:gd name="T41" fmla="*/ 0 h 310"/>
                  <a:gd name="T42" fmla="*/ 0 w 245"/>
                  <a:gd name="T43" fmla="*/ 0 h 310"/>
                  <a:gd name="T44" fmla="*/ 0 w 245"/>
                  <a:gd name="T45" fmla="*/ 0 h 310"/>
                  <a:gd name="T46" fmla="*/ 0 w 245"/>
                  <a:gd name="T47" fmla="*/ 0 h 310"/>
                  <a:gd name="T48" fmla="*/ 0 w 245"/>
                  <a:gd name="T49" fmla="*/ 0 h 310"/>
                  <a:gd name="T50" fmla="*/ 0 w 245"/>
                  <a:gd name="T51" fmla="*/ 0 h 310"/>
                  <a:gd name="T52" fmla="*/ 0 w 245"/>
                  <a:gd name="T53" fmla="*/ 0 h 310"/>
                  <a:gd name="T54" fmla="*/ 0 w 245"/>
                  <a:gd name="T55" fmla="*/ 0 h 310"/>
                  <a:gd name="T56" fmla="*/ 0 w 245"/>
                  <a:gd name="T57" fmla="*/ 0 h 310"/>
                  <a:gd name="T58" fmla="*/ 0 w 245"/>
                  <a:gd name="T59" fmla="*/ 0 h 310"/>
                  <a:gd name="T60" fmla="*/ 0 w 245"/>
                  <a:gd name="T61" fmla="*/ 0 h 310"/>
                  <a:gd name="T62" fmla="*/ 0 w 245"/>
                  <a:gd name="T63" fmla="*/ 0 h 310"/>
                  <a:gd name="T64" fmla="*/ 0 w 245"/>
                  <a:gd name="T65" fmla="*/ 0 h 310"/>
                  <a:gd name="T66" fmla="*/ 0 w 245"/>
                  <a:gd name="T67" fmla="*/ 0 h 310"/>
                  <a:gd name="T68" fmla="*/ 0 w 245"/>
                  <a:gd name="T69" fmla="*/ 0 h 310"/>
                  <a:gd name="T70" fmla="*/ 0 w 245"/>
                  <a:gd name="T71" fmla="*/ 0 h 310"/>
                  <a:gd name="T72" fmla="*/ 0 w 245"/>
                  <a:gd name="T73" fmla="*/ 0 h 310"/>
                  <a:gd name="T74" fmla="*/ 0 w 245"/>
                  <a:gd name="T75" fmla="*/ 0 h 310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w 245"/>
                  <a:gd name="T115" fmla="*/ 0 h 310"/>
                  <a:gd name="T116" fmla="*/ 245 w 245"/>
                  <a:gd name="T117" fmla="*/ 310 h 310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T114" t="T115" r="T116" b="T117"/>
                <a:pathLst>
                  <a:path w="245" h="310">
                    <a:moveTo>
                      <a:pt x="200" y="116"/>
                    </a:moveTo>
                    <a:lnTo>
                      <a:pt x="208" y="124"/>
                    </a:lnTo>
                    <a:lnTo>
                      <a:pt x="214" y="133"/>
                    </a:lnTo>
                    <a:lnTo>
                      <a:pt x="220" y="144"/>
                    </a:lnTo>
                    <a:lnTo>
                      <a:pt x="223" y="154"/>
                    </a:lnTo>
                    <a:lnTo>
                      <a:pt x="226" y="164"/>
                    </a:lnTo>
                    <a:lnTo>
                      <a:pt x="224" y="176"/>
                    </a:lnTo>
                    <a:lnTo>
                      <a:pt x="222" y="187"/>
                    </a:lnTo>
                    <a:lnTo>
                      <a:pt x="216" y="198"/>
                    </a:lnTo>
                    <a:lnTo>
                      <a:pt x="208" y="209"/>
                    </a:lnTo>
                    <a:lnTo>
                      <a:pt x="199" y="219"/>
                    </a:lnTo>
                    <a:lnTo>
                      <a:pt x="188" y="229"/>
                    </a:lnTo>
                    <a:lnTo>
                      <a:pt x="177" y="238"/>
                    </a:lnTo>
                    <a:lnTo>
                      <a:pt x="166" y="246"/>
                    </a:lnTo>
                    <a:lnTo>
                      <a:pt x="154" y="255"/>
                    </a:lnTo>
                    <a:lnTo>
                      <a:pt x="142" y="264"/>
                    </a:lnTo>
                    <a:lnTo>
                      <a:pt x="132" y="275"/>
                    </a:lnTo>
                    <a:lnTo>
                      <a:pt x="128" y="278"/>
                    </a:lnTo>
                    <a:lnTo>
                      <a:pt x="126" y="283"/>
                    </a:lnTo>
                    <a:lnTo>
                      <a:pt x="124" y="287"/>
                    </a:lnTo>
                    <a:lnTo>
                      <a:pt x="121" y="292"/>
                    </a:lnTo>
                    <a:lnTo>
                      <a:pt x="120" y="296"/>
                    </a:lnTo>
                    <a:lnTo>
                      <a:pt x="120" y="301"/>
                    </a:lnTo>
                    <a:lnTo>
                      <a:pt x="122" y="306"/>
                    </a:lnTo>
                    <a:lnTo>
                      <a:pt x="126" y="309"/>
                    </a:lnTo>
                    <a:lnTo>
                      <a:pt x="131" y="310"/>
                    </a:lnTo>
                    <a:lnTo>
                      <a:pt x="135" y="310"/>
                    </a:lnTo>
                    <a:lnTo>
                      <a:pt x="139" y="309"/>
                    </a:lnTo>
                    <a:lnTo>
                      <a:pt x="142" y="306"/>
                    </a:lnTo>
                    <a:lnTo>
                      <a:pt x="154" y="292"/>
                    </a:lnTo>
                    <a:lnTo>
                      <a:pt x="167" y="280"/>
                    </a:lnTo>
                    <a:lnTo>
                      <a:pt x="180" y="269"/>
                    </a:lnTo>
                    <a:lnTo>
                      <a:pt x="194" y="257"/>
                    </a:lnTo>
                    <a:lnTo>
                      <a:pt x="207" y="246"/>
                    </a:lnTo>
                    <a:lnTo>
                      <a:pt x="220" y="233"/>
                    </a:lnTo>
                    <a:lnTo>
                      <a:pt x="230" y="219"/>
                    </a:lnTo>
                    <a:lnTo>
                      <a:pt x="238" y="204"/>
                    </a:lnTo>
                    <a:lnTo>
                      <a:pt x="244" y="186"/>
                    </a:lnTo>
                    <a:lnTo>
                      <a:pt x="245" y="169"/>
                    </a:lnTo>
                    <a:lnTo>
                      <a:pt x="243" y="152"/>
                    </a:lnTo>
                    <a:lnTo>
                      <a:pt x="237" y="134"/>
                    </a:lnTo>
                    <a:lnTo>
                      <a:pt x="228" y="119"/>
                    </a:lnTo>
                    <a:lnTo>
                      <a:pt x="217" y="105"/>
                    </a:lnTo>
                    <a:lnTo>
                      <a:pt x="203" y="93"/>
                    </a:lnTo>
                    <a:lnTo>
                      <a:pt x="188" y="83"/>
                    </a:lnTo>
                    <a:lnTo>
                      <a:pt x="176" y="76"/>
                    </a:lnTo>
                    <a:lnTo>
                      <a:pt x="163" y="69"/>
                    </a:lnTo>
                    <a:lnTo>
                      <a:pt x="151" y="61"/>
                    </a:lnTo>
                    <a:lnTo>
                      <a:pt x="136" y="54"/>
                    </a:lnTo>
                    <a:lnTo>
                      <a:pt x="122" y="46"/>
                    </a:lnTo>
                    <a:lnTo>
                      <a:pt x="107" y="39"/>
                    </a:lnTo>
                    <a:lnTo>
                      <a:pt x="93" y="31"/>
                    </a:lnTo>
                    <a:lnTo>
                      <a:pt x="79" y="24"/>
                    </a:lnTo>
                    <a:lnTo>
                      <a:pt x="66" y="18"/>
                    </a:lnTo>
                    <a:lnTo>
                      <a:pt x="53" y="13"/>
                    </a:lnTo>
                    <a:lnTo>
                      <a:pt x="40" y="8"/>
                    </a:lnTo>
                    <a:lnTo>
                      <a:pt x="30" y="5"/>
                    </a:lnTo>
                    <a:lnTo>
                      <a:pt x="20" y="1"/>
                    </a:lnTo>
                    <a:lnTo>
                      <a:pt x="12" y="0"/>
                    </a:lnTo>
                    <a:lnTo>
                      <a:pt x="5" y="0"/>
                    </a:lnTo>
                    <a:lnTo>
                      <a:pt x="0" y="2"/>
                    </a:lnTo>
                    <a:lnTo>
                      <a:pt x="11" y="8"/>
                    </a:lnTo>
                    <a:lnTo>
                      <a:pt x="23" y="14"/>
                    </a:lnTo>
                    <a:lnTo>
                      <a:pt x="36" y="20"/>
                    </a:lnTo>
                    <a:lnTo>
                      <a:pt x="47" y="25"/>
                    </a:lnTo>
                    <a:lnTo>
                      <a:pt x="60" y="31"/>
                    </a:lnTo>
                    <a:lnTo>
                      <a:pt x="73" y="37"/>
                    </a:lnTo>
                    <a:lnTo>
                      <a:pt x="86" y="44"/>
                    </a:lnTo>
                    <a:lnTo>
                      <a:pt x="99" y="51"/>
                    </a:lnTo>
                    <a:lnTo>
                      <a:pt x="113" y="57"/>
                    </a:lnTo>
                    <a:lnTo>
                      <a:pt x="126" y="64"/>
                    </a:lnTo>
                    <a:lnTo>
                      <a:pt x="139" y="71"/>
                    </a:lnTo>
                    <a:lnTo>
                      <a:pt x="152" y="79"/>
                    </a:lnTo>
                    <a:lnTo>
                      <a:pt x="165" y="88"/>
                    </a:lnTo>
                    <a:lnTo>
                      <a:pt x="176" y="96"/>
                    </a:lnTo>
                    <a:lnTo>
                      <a:pt x="188" y="106"/>
                    </a:lnTo>
                    <a:lnTo>
                      <a:pt x="200" y="11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34163" name="Picture 826" descr="access_point_stylized_gray_small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5072" y="3642"/>
              <a:ext cx="430" cy="3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33845" name="Line 827"/>
          <p:cNvSpPr>
            <a:spLocks noChangeShapeType="1"/>
          </p:cNvSpPr>
          <p:nvPr/>
        </p:nvSpPr>
        <p:spPr bwMode="auto">
          <a:xfrm rot="5400000" flipV="1">
            <a:off x="7991475" y="5440363"/>
            <a:ext cx="3175" cy="85725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33846" name="Group 828"/>
          <p:cNvGrpSpPr>
            <a:grpSpLocks/>
          </p:cNvGrpSpPr>
          <p:nvPr/>
        </p:nvGrpSpPr>
        <p:grpSpPr bwMode="auto">
          <a:xfrm>
            <a:off x="5254625" y="2038350"/>
            <a:ext cx="504825" cy="401638"/>
            <a:chOff x="2896" y="396"/>
            <a:chExt cx="1848" cy="1887"/>
          </a:xfrm>
        </p:grpSpPr>
        <p:pic>
          <p:nvPicPr>
            <p:cNvPr id="34139" name="Picture 829" descr="laptop_keyboard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 rot="109064" flipH="1">
              <a:off x="2966" y="1553"/>
              <a:ext cx="1526" cy="7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4140" name="Freeform 830"/>
            <p:cNvSpPr>
              <a:spLocks/>
            </p:cNvSpPr>
            <p:nvPr/>
          </p:nvSpPr>
          <p:spPr bwMode="auto">
            <a:xfrm>
              <a:off x="3472" y="844"/>
              <a:ext cx="1228" cy="953"/>
            </a:xfrm>
            <a:custGeom>
              <a:avLst/>
              <a:gdLst>
                <a:gd name="T0" fmla="*/ 0 w 2982"/>
                <a:gd name="T1" fmla="*/ 0 h 2442"/>
                <a:gd name="T2" fmla="*/ 0 w 2982"/>
                <a:gd name="T3" fmla="*/ 0 h 2442"/>
                <a:gd name="T4" fmla="*/ 0 w 2982"/>
                <a:gd name="T5" fmla="*/ 0 h 2442"/>
                <a:gd name="T6" fmla="*/ 0 w 2982"/>
                <a:gd name="T7" fmla="*/ 0 h 2442"/>
                <a:gd name="T8" fmla="*/ 0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34141" name="Picture 831" descr="screen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3532" y="868"/>
              <a:ext cx="1117" cy="8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4142" name="Freeform 832"/>
            <p:cNvSpPr>
              <a:spLocks/>
            </p:cNvSpPr>
            <p:nvPr/>
          </p:nvSpPr>
          <p:spPr bwMode="auto">
            <a:xfrm>
              <a:off x="3695" y="816"/>
              <a:ext cx="1042" cy="177"/>
            </a:xfrm>
            <a:custGeom>
              <a:avLst/>
              <a:gdLst>
                <a:gd name="T0" fmla="*/ 0 w 2528"/>
                <a:gd name="T1" fmla="*/ 0 h 455"/>
                <a:gd name="T2" fmla="*/ 0 w 2528"/>
                <a:gd name="T3" fmla="*/ 0 h 455"/>
                <a:gd name="T4" fmla="*/ 0 w 2528"/>
                <a:gd name="T5" fmla="*/ 0 h 455"/>
                <a:gd name="T6" fmla="*/ 0 w 2528"/>
                <a:gd name="T7" fmla="*/ 0 h 455"/>
                <a:gd name="T8" fmla="*/ 0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2"/>
                </a:gs>
                <a:gs pos="100000">
                  <a:srgbClr val="EAEAEA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143" name="Freeform 833"/>
            <p:cNvSpPr>
              <a:spLocks/>
            </p:cNvSpPr>
            <p:nvPr/>
          </p:nvSpPr>
          <p:spPr bwMode="auto">
            <a:xfrm>
              <a:off x="3461" y="814"/>
              <a:ext cx="289" cy="739"/>
            </a:xfrm>
            <a:custGeom>
              <a:avLst/>
              <a:gdLst>
                <a:gd name="T0" fmla="*/ 0 w 702"/>
                <a:gd name="T1" fmla="*/ 0 h 1893"/>
                <a:gd name="T2" fmla="*/ 0 w 702"/>
                <a:gd name="T3" fmla="*/ 0 h 1893"/>
                <a:gd name="T4" fmla="*/ 0 w 702"/>
                <a:gd name="T5" fmla="*/ 0 h 1893"/>
                <a:gd name="T6" fmla="*/ 0 w 702"/>
                <a:gd name="T7" fmla="*/ 0 h 1893"/>
                <a:gd name="T8" fmla="*/ 0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chemeClr val="bg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144" name="Freeform 834"/>
            <p:cNvSpPr>
              <a:spLocks/>
            </p:cNvSpPr>
            <p:nvPr/>
          </p:nvSpPr>
          <p:spPr bwMode="auto">
            <a:xfrm>
              <a:off x="4418" y="946"/>
              <a:ext cx="311" cy="853"/>
            </a:xfrm>
            <a:custGeom>
              <a:avLst/>
              <a:gdLst>
                <a:gd name="T0" fmla="*/ 0 w 756"/>
                <a:gd name="T1" fmla="*/ 0 h 2184"/>
                <a:gd name="T2" fmla="*/ 0 w 756"/>
                <a:gd name="T3" fmla="*/ 0 h 2184"/>
                <a:gd name="T4" fmla="*/ 0 w 756"/>
                <a:gd name="T5" fmla="*/ 0 h 2184"/>
                <a:gd name="T6" fmla="*/ 0 w 756"/>
                <a:gd name="T7" fmla="*/ 0 h 2184"/>
                <a:gd name="T8" fmla="*/ 0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145" name="Freeform 835"/>
            <p:cNvSpPr>
              <a:spLocks/>
            </p:cNvSpPr>
            <p:nvPr/>
          </p:nvSpPr>
          <p:spPr bwMode="auto">
            <a:xfrm>
              <a:off x="3457" y="1515"/>
              <a:ext cx="1143" cy="288"/>
            </a:xfrm>
            <a:custGeom>
              <a:avLst/>
              <a:gdLst>
                <a:gd name="T0" fmla="*/ 0 w 2773"/>
                <a:gd name="T1" fmla="*/ 0 h 738"/>
                <a:gd name="T2" fmla="*/ 0 w 2773"/>
                <a:gd name="T3" fmla="*/ 0 h 738"/>
                <a:gd name="T4" fmla="*/ 0 w 2773"/>
                <a:gd name="T5" fmla="*/ 0 h 738"/>
                <a:gd name="T6" fmla="*/ 0 w 2773"/>
                <a:gd name="T7" fmla="*/ 0 h 738"/>
                <a:gd name="T8" fmla="*/ 0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146" name="Freeform 836"/>
            <p:cNvSpPr>
              <a:spLocks/>
            </p:cNvSpPr>
            <p:nvPr/>
          </p:nvSpPr>
          <p:spPr bwMode="auto">
            <a:xfrm>
              <a:off x="4452" y="954"/>
              <a:ext cx="292" cy="855"/>
            </a:xfrm>
            <a:custGeom>
              <a:avLst/>
              <a:gdLst>
                <a:gd name="T0" fmla="*/ 0 w 637"/>
                <a:gd name="T1" fmla="*/ 0 h 1659"/>
                <a:gd name="T2" fmla="*/ 0 w 637"/>
                <a:gd name="T3" fmla="*/ 0 h 1659"/>
                <a:gd name="T4" fmla="*/ 0 w 637"/>
                <a:gd name="T5" fmla="*/ 1 h 1659"/>
                <a:gd name="T6" fmla="*/ 0 w 637"/>
                <a:gd name="T7" fmla="*/ 1 h 1659"/>
                <a:gd name="T8" fmla="*/ 0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147" name="Freeform 837"/>
            <p:cNvSpPr>
              <a:spLocks/>
            </p:cNvSpPr>
            <p:nvPr/>
          </p:nvSpPr>
          <p:spPr bwMode="auto">
            <a:xfrm>
              <a:off x="3459" y="1553"/>
              <a:ext cx="1016" cy="284"/>
            </a:xfrm>
            <a:custGeom>
              <a:avLst/>
              <a:gdLst>
                <a:gd name="T0" fmla="*/ 0 w 2216"/>
                <a:gd name="T1" fmla="*/ 0 h 550"/>
                <a:gd name="T2" fmla="*/ 0 w 2216"/>
                <a:gd name="T3" fmla="*/ 1 h 550"/>
                <a:gd name="T4" fmla="*/ 0 w 2216"/>
                <a:gd name="T5" fmla="*/ 1 h 550"/>
                <a:gd name="T6" fmla="*/ 0 w 2216"/>
                <a:gd name="T7" fmla="*/ 1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2"/>
                </a:gs>
                <a:gs pos="100000">
                  <a:srgbClr val="DDDDDD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148" name="Freeform 838"/>
            <p:cNvSpPr>
              <a:spLocks/>
            </p:cNvSpPr>
            <p:nvPr/>
          </p:nvSpPr>
          <p:spPr bwMode="auto">
            <a:xfrm>
              <a:off x="3442" y="1857"/>
              <a:ext cx="345" cy="169"/>
            </a:xfrm>
            <a:custGeom>
              <a:avLst/>
              <a:gdLst>
                <a:gd name="T0" fmla="*/ 0 w 752"/>
                <a:gd name="T1" fmla="*/ 0 h 327"/>
                <a:gd name="T2" fmla="*/ 0 w 752"/>
                <a:gd name="T3" fmla="*/ 1 h 327"/>
                <a:gd name="T4" fmla="*/ 0 w 752"/>
                <a:gd name="T5" fmla="*/ 1 h 327"/>
                <a:gd name="T6" fmla="*/ 0 w 752"/>
                <a:gd name="T7" fmla="*/ 1 h 327"/>
                <a:gd name="T8" fmla="*/ 0 w 752"/>
                <a:gd name="T9" fmla="*/ 0 h 3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2"/>
                <a:gd name="T16" fmla="*/ 0 h 327"/>
                <a:gd name="T17" fmla="*/ 752 w 752"/>
                <a:gd name="T18" fmla="*/ 327 h 32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2" h="327">
                  <a:moveTo>
                    <a:pt x="293" y="0"/>
                  </a:moveTo>
                  <a:lnTo>
                    <a:pt x="752" y="124"/>
                  </a:lnTo>
                  <a:lnTo>
                    <a:pt x="470" y="327"/>
                  </a:lnTo>
                  <a:lnTo>
                    <a:pt x="0" y="18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333333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149" name="Freeform 839"/>
            <p:cNvSpPr>
              <a:spLocks/>
            </p:cNvSpPr>
            <p:nvPr/>
          </p:nvSpPr>
          <p:spPr bwMode="auto">
            <a:xfrm>
              <a:off x="3449" y="1860"/>
              <a:ext cx="333" cy="160"/>
            </a:xfrm>
            <a:custGeom>
              <a:avLst/>
              <a:gdLst>
                <a:gd name="T0" fmla="*/ 0 w 726"/>
                <a:gd name="T1" fmla="*/ 0 h 311"/>
                <a:gd name="T2" fmla="*/ 0 w 726"/>
                <a:gd name="T3" fmla="*/ 1 h 311"/>
                <a:gd name="T4" fmla="*/ 0 w 726"/>
                <a:gd name="T5" fmla="*/ 1 h 311"/>
                <a:gd name="T6" fmla="*/ 0 w 726"/>
                <a:gd name="T7" fmla="*/ 1 h 311"/>
                <a:gd name="T8" fmla="*/ 0 w 726"/>
                <a:gd name="T9" fmla="*/ 0 h 31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26"/>
                <a:gd name="T16" fmla="*/ 0 h 311"/>
                <a:gd name="T17" fmla="*/ 726 w 726"/>
                <a:gd name="T18" fmla="*/ 311 h 31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26" h="311">
                  <a:moveTo>
                    <a:pt x="282" y="0"/>
                  </a:moveTo>
                  <a:lnTo>
                    <a:pt x="726" y="119"/>
                  </a:lnTo>
                  <a:lnTo>
                    <a:pt x="457" y="311"/>
                  </a:lnTo>
                  <a:lnTo>
                    <a:pt x="0" y="173"/>
                  </a:lnTo>
                  <a:lnTo>
                    <a:pt x="282" y="0"/>
                  </a:lnTo>
                  <a:close/>
                </a:path>
              </a:pathLst>
            </a:custGeom>
            <a:gradFill rotWithShape="1">
              <a:gsLst>
                <a:gs pos="0">
                  <a:srgbClr val="4D4D4D"/>
                </a:gs>
                <a:gs pos="100000">
                  <a:srgbClr val="DDDDDD"/>
                </a:gs>
              </a:gsLst>
              <a:lin ang="189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150" name="Freeform 840"/>
            <p:cNvSpPr>
              <a:spLocks/>
            </p:cNvSpPr>
            <p:nvPr/>
          </p:nvSpPr>
          <p:spPr bwMode="auto">
            <a:xfrm>
              <a:off x="3473" y="1923"/>
              <a:ext cx="119" cy="52"/>
            </a:xfrm>
            <a:custGeom>
              <a:avLst/>
              <a:gdLst>
                <a:gd name="T0" fmla="*/ 0 w 258"/>
                <a:gd name="T1" fmla="*/ 1 h 100"/>
                <a:gd name="T2" fmla="*/ 0 w 258"/>
                <a:gd name="T3" fmla="*/ 0 h 100"/>
                <a:gd name="T4" fmla="*/ 0 w 258"/>
                <a:gd name="T5" fmla="*/ 1 h 100"/>
                <a:gd name="T6" fmla="*/ 0 w 258"/>
                <a:gd name="T7" fmla="*/ 1 h 100"/>
                <a:gd name="T8" fmla="*/ 0 w 258"/>
                <a:gd name="T9" fmla="*/ 1 h 1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8"/>
                <a:gd name="T16" fmla="*/ 0 h 100"/>
                <a:gd name="T17" fmla="*/ 258 w 258"/>
                <a:gd name="T18" fmla="*/ 100 h 10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8" h="100">
                  <a:moveTo>
                    <a:pt x="0" y="44"/>
                  </a:moveTo>
                  <a:lnTo>
                    <a:pt x="75" y="0"/>
                  </a:lnTo>
                  <a:lnTo>
                    <a:pt x="258" y="50"/>
                  </a:lnTo>
                  <a:lnTo>
                    <a:pt x="183" y="100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rgbClr val="333333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151" name="Freeform 841"/>
            <p:cNvSpPr>
              <a:spLocks/>
            </p:cNvSpPr>
            <p:nvPr/>
          </p:nvSpPr>
          <p:spPr bwMode="auto">
            <a:xfrm>
              <a:off x="3469" y="1947"/>
              <a:ext cx="89" cy="32"/>
            </a:xfrm>
            <a:custGeom>
              <a:avLst/>
              <a:gdLst>
                <a:gd name="T0" fmla="*/ 0 w 194"/>
                <a:gd name="T1" fmla="*/ 0 h 63"/>
                <a:gd name="T2" fmla="*/ 0 w 194"/>
                <a:gd name="T3" fmla="*/ 1 h 63"/>
                <a:gd name="T4" fmla="*/ 0 w 194"/>
                <a:gd name="T5" fmla="*/ 1 h 63"/>
                <a:gd name="T6" fmla="*/ 0 w 194"/>
                <a:gd name="T7" fmla="*/ 1 h 63"/>
                <a:gd name="T8" fmla="*/ 0 w 194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"/>
                <a:gd name="T16" fmla="*/ 0 h 63"/>
                <a:gd name="T17" fmla="*/ 194 w 194"/>
                <a:gd name="T18" fmla="*/ 63 h 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DDDDD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152" name="Freeform 842"/>
            <p:cNvSpPr>
              <a:spLocks/>
            </p:cNvSpPr>
            <p:nvPr/>
          </p:nvSpPr>
          <p:spPr bwMode="auto">
            <a:xfrm>
              <a:off x="3570" y="1956"/>
              <a:ext cx="119" cy="53"/>
            </a:xfrm>
            <a:custGeom>
              <a:avLst/>
              <a:gdLst>
                <a:gd name="T0" fmla="*/ 0 w 258"/>
                <a:gd name="T1" fmla="*/ 1 h 102"/>
                <a:gd name="T2" fmla="*/ 0 w 258"/>
                <a:gd name="T3" fmla="*/ 0 h 102"/>
                <a:gd name="T4" fmla="*/ 0 w 258"/>
                <a:gd name="T5" fmla="*/ 1 h 102"/>
                <a:gd name="T6" fmla="*/ 0 w 258"/>
                <a:gd name="T7" fmla="*/ 1 h 102"/>
                <a:gd name="T8" fmla="*/ 0 w 258"/>
                <a:gd name="T9" fmla="*/ 1 h 1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8"/>
                <a:gd name="T16" fmla="*/ 0 h 102"/>
                <a:gd name="T17" fmla="*/ 258 w 258"/>
                <a:gd name="T18" fmla="*/ 102 h 10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8" h="102">
                  <a:moveTo>
                    <a:pt x="0" y="46"/>
                  </a:moveTo>
                  <a:lnTo>
                    <a:pt x="71" y="0"/>
                  </a:lnTo>
                  <a:lnTo>
                    <a:pt x="258" y="52"/>
                  </a:lnTo>
                  <a:lnTo>
                    <a:pt x="183" y="102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rgbClr val="333333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153" name="Freeform 843"/>
            <p:cNvSpPr>
              <a:spLocks/>
            </p:cNvSpPr>
            <p:nvPr/>
          </p:nvSpPr>
          <p:spPr bwMode="auto">
            <a:xfrm>
              <a:off x="3566" y="1981"/>
              <a:ext cx="89" cy="33"/>
            </a:xfrm>
            <a:custGeom>
              <a:avLst/>
              <a:gdLst>
                <a:gd name="T0" fmla="*/ 0 w 194"/>
                <a:gd name="T1" fmla="*/ 0 h 63"/>
                <a:gd name="T2" fmla="*/ 0 w 194"/>
                <a:gd name="T3" fmla="*/ 1 h 63"/>
                <a:gd name="T4" fmla="*/ 0 w 194"/>
                <a:gd name="T5" fmla="*/ 1 h 63"/>
                <a:gd name="T6" fmla="*/ 0 w 194"/>
                <a:gd name="T7" fmla="*/ 1 h 63"/>
                <a:gd name="T8" fmla="*/ 0 w 194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"/>
                <a:gd name="T16" fmla="*/ 0 h 63"/>
                <a:gd name="T17" fmla="*/ 194 w 194"/>
                <a:gd name="T18" fmla="*/ 63 h 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DDDDD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154" name="Freeform 844"/>
            <p:cNvSpPr>
              <a:spLocks/>
            </p:cNvSpPr>
            <p:nvPr/>
          </p:nvSpPr>
          <p:spPr bwMode="auto">
            <a:xfrm>
              <a:off x="4032" y="1882"/>
              <a:ext cx="418" cy="371"/>
            </a:xfrm>
            <a:custGeom>
              <a:avLst/>
              <a:gdLst>
                <a:gd name="T0" fmla="*/ 0 w 990"/>
                <a:gd name="T1" fmla="*/ 0 h 792"/>
                <a:gd name="T2" fmla="*/ 0 w 990"/>
                <a:gd name="T3" fmla="*/ 0 h 792"/>
                <a:gd name="T4" fmla="*/ 0 w 990"/>
                <a:gd name="T5" fmla="*/ 0 h 792"/>
                <a:gd name="T6" fmla="*/ 0 w 990"/>
                <a:gd name="T7" fmla="*/ 0 h 792"/>
                <a:gd name="T8" fmla="*/ 0 w 990"/>
                <a:gd name="T9" fmla="*/ 0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chemeClr val="bg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155" name="Freeform 845"/>
            <p:cNvSpPr>
              <a:spLocks/>
            </p:cNvSpPr>
            <p:nvPr/>
          </p:nvSpPr>
          <p:spPr bwMode="auto">
            <a:xfrm>
              <a:off x="2966" y="1912"/>
              <a:ext cx="1069" cy="338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156" name="Freeform 846"/>
            <p:cNvSpPr>
              <a:spLocks/>
            </p:cNvSpPr>
            <p:nvPr/>
          </p:nvSpPr>
          <p:spPr bwMode="auto">
            <a:xfrm>
              <a:off x="2967" y="1850"/>
              <a:ext cx="12" cy="68"/>
            </a:xfrm>
            <a:custGeom>
              <a:avLst/>
              <a:gdLst>
                <a:gd name="T0" fmla="*/ 0 w 26"/>
                <a:gd name="T1" fmla="*/ 0 h 147"/>
                <a:gd name="T2" fmla="*/ 0 w 26"/>
                <a:gd name="T3" fmla="*/ 0 h 147"/>
                <a:gd name="T4" fmla="*/ 0 w 26"/>
                <a:gd name="T5" fmla="*/ 0 h 147"/>
                <a:gd name="T6" fmla="*/ 0 w 26"/>
                <a:gd name="T7" fmla="*/ 0 h 147"/>
                <a:gd name="T8" fmla="*/ 0 w 26"/>
                <a:gd name="T9" fmla="*/ 0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B2B2B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157" name="Freeform 847"/>
            <p:cNvSpPr>
              <a:spLocks/>
            </p:cNvSpPr>
            <p:nvPr/>
          </p:nvSpPr>
          <p:spPr bwMode="auto">
            <a:xfrm>
              <a:off x="2968" y="1571"/>
              <a:ext cx="496" cy="283"/>
            </a:xfrm>
            <a:custGeom>
              <a:avLst/>
              <a:gdLst>
                <a:gd name="T0" fmla="*/ 0 w 1176"/>
                <a:gd name="T1" fmla="*/ 0 h 606"/>
                <a:gd name="T2" fmla="*/ 0 w 1176"/>
                <a:gd name="T3" fmla="*/ 0 h 606"/>
                <a:gd name="T4" fmla="*/ 0 w 1176"/>
                <a:gd name="T5" fmla="*/ 0 h 606"/>
                <a:gd name="T6" fmla="*/ 0 w 1176"/>
                <a:gd name="T7" fmla="*/ 0 h 606"/>
                <a:gd name="T8" fmla="*/ 0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B2B2B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158" name="Freeform 848"/>
            <p:cNvSpPr>
              <a:spLocks/>
            </p:cNvSpPr>
            <p:nvPr/>
          </p:nvSpPr>
          <p:spPr bwMode="auto">
            <a:xfrm>
              <a:off x="3001" y="1864"/>
              <a:ext cx="1013" cy="325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bg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159" name="Freeform 849"/>
            <p:cNvSpPr>
              <a:spLocks/>
            </p:cNvSpPr>
            <p:nvPr/>
          </p:nvSpPr>
          <p:spPr bwMode="auto">
            <a:xfrm flipV="1">
              <a:off x="4013" y="1841"/>
              <a:ext cx="413" cy="337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B2B2B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160" name="Freeform 850"/>
            <p:cNvSpPr>
              <a:spLocks/>
            </p:cNvSpPr>
            <p:nvPr/>
          </p:nvSpPr>
          <p:spPr bwMode="auto">
            <a:xfrm>
              <a:off x="3530" y="862"/>
              <a:ext cx="1124" cy="872"/>
            </a:xfrm>
            <a:custGeom>
              <a:avLst/>
              <a:gdLst>
                <a:gd name="T0" fmla="*/ 214 w 1124"/>
                <a:gd name="T1" fmla="*/ 0 h 872"/>
                <a:gd name="T2" fmla="*/ 1124 w 1124"/>
                <a:gd name="T3" fmla="*/ 128 h 872"/>
                <a:gd name="T4" fmla="*/ 884 w 1124"/>
                <a:gd name="T5" fmla="*/ 872 h 872"/>
                <a:gd name="T6" fmla="*/ 0 w 1124"/>
                <a:gd name="T7" fmla="*/ 656 h 872"/>
                <a:gd name="T8" fmla="*/ 214 w 1124"/>
                <a:gd name="T9" fmla="*/ 0 h 87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24"/>
                <a:gd name="T16" fmla="*/ 0 h 872"/>
                <a:gd name="T17" fmla="*/ 1124 w 1124"/>
                <a:gd name="T18" fmla="*/ 872 h 87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24" h="872">
                  <a:moveTo>
                    <a:pt x="214" y="0"/>
                  </a:moveTo>
                  <a:lnTo>
                    <a:pt x="1124" y="128"/>
                  </a:lnTo>
                  <a:lnTo>
                    <a:pt x="884" y="872"/>
                  </a:lnTo>
                  <a:lnTo>
                    <a:pt x="0" y="656"/>
                  </a:lnTo>
                  <a:lnTo>
                    <a:pt x="214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>
                    <a:alpha val="81000"/>
                  </a:srgbClr>
                </a:gs>
                <a:gs pos="100000">
                  <a:srgbClr val="666666">
                    <a:alpha val="79999"/>
                  </a:srgbClr>
                </a:gs>
              </a:gsLst>
              <a:lin ang="54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34161" name="Picture 851" descr="grayed_radiation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2896" y="396"/>
              <a:ext cx="1808" cy="10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33847" name="Group 852"/>
          <p:cNvGrpSpPr>
            <a:grpSpLocks/>
          </p:cNvGrpSpPr>
          <p:nvPr/>
        </p:nvGrpSpPr>
        <p:grpSpPr bwMode="auto">
          <a:xfrm>
            <a:off x="5537200" y="3054350"/>
            <a:ext cx="504825" cy="401638"/>
            <a:chOff x="2896" y="396"/>
            <a:chExt cx="1848" cy="1887"/>
          </a:xfrm>
        </p:grpSpPr>
        <p:pic>
          <p:nvPicPr>
            <p:cNvPr id="34116" name="Picture 853" descr="laptop_keyboard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 rot="109064" flipH="1">
              <a:off x="2966" y="1553"/>
              <a:ext cx="1526" cy="7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4117" name="Freeform 854"/>
            <p:cNvSpPr>
              <a:spLocks/>
            </p:cNvSpPr>
            <p:nvPr/>
          </p:nvSpPr>
          <p:spPr bwMode="auto">
            <a:xfrm>
              <a:off x="3472" y="844"/>
              <a:ext cx="1228" cy="953"/>
            </a:xfrm>
            <a:custGeom>
              <a:avLst/>
              <a:gdLst>
                <a:gd name="T0" fmla="*/ 0 w 2982"/>
                <a:gd name="T1" fmla="*/ 0 h 2442"/>
                <a:gd name="T2" fmla="*/ 0 w 2982"/>
                <a:gd name="T3" fmla="*/ 0 h 2442"/>
                <a:gd name="T4" fmla="*/ 0 w 2982"/>
                <a:gd name="T5" fmla="*/ 0 h 2442"/>
                <a:gd name="T6" fmla="*/ 0 w 2982"/>
                <a:gd name="T7" fmla="*/ 0 h 2442"/>
                <a:gd name="T8" fmla="*/ 0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34118" name="Picture 855" descr="screen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3532" y="868"/>
              <a:ext cx="1117" cy="8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4119" name="Freeform 856"/>
            <p:cNvSpPr>
              <a:spLocks/>
            </p:cNvSpPr>
            <p:nvPr/>
          </p:nvSpPr>
          <p:spPr bwMode="auto">
            <a:xfrm>
              <a:off x="3695" y="816"/>
              <a:ext cx="1042" cy="177"/>
            </a:xfrm>
            <a:custGeom>
              <a:avLst/>
              <a:gdLst>
                <a:gd name="T0" fmla="*/ 0 w 2528"/>
                <a:gd name="T1" fmla="*/ 0 h 455"/>
                <a:gd name="T2" fmla="*/ 0 w 2528"/>
                <a:gd name="T3" fmla="*/ 0 h 455"/>
                <a:gd name="T4" fmla="*/ 0 w 2528"/>
                <a:gd name="T5" fmla="*/ 0 h 455"/>
                <a:gd name="T6" fmla="*/ 0 w 2528"/>
                <a:gd name="T7" fmla="*/ 0 h 455"/>
                <a:gd name="T8" fmla="*/ 0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2"/>
                </a:gs>
                <a:gs pos="100000">
                  <a:srgbClr val="EAEAEA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120" name="Freeform 857"/>
            <p:cNvSpPr>
              <a:spLocks/>
            </p:cNvSpPr>
            <p:nvPr/>
          </p:nvSpPr>
          <p:spPr bwMode="auto">
            <a:xfrm>
              <a:off x="3461" y="814"/>
              <a:ext cx="289" cy="739"/>
            </a:xfrm>
            <a:custGeom>
              <a:avLst/>
              <a:gdLst>
                <a:gd name="T0" fmla="*/ 0 w 702"/>
                <a:gd name="T1" fmla="*/ 0 h 1893"/>
                <a:gd name="T2" fmla="*/ 0 w 702"/>
                <a:gd name="T3" fmla="*/ 0 h 1893"/>
                <a:gd name="T4" fmla="*/ 0 w 702"/>
                <a:gd name="T5" fmla="*/ 0 h 1893"/>
                <a:gd name="T6" fmla="*/ 0 w 702"/>
                <a:gd name="T7" fmla="*/ 0 h 1893"/>
                <a:gd name="T8" fmla="*/ 0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chemeClr val="bg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121" name="Freeform 858"/>
            <p:cNvSpPr>
              <a:spLocks/>
            </p:cNvSpPr>
            <p:nvPr/>
          </p:nvSpPr>
          <p:spPr bwMode="auto">
            <a:xfrm>
              <a:off x="4418" y="946"/>
              <a:ext cx="311" cy="853"/>
            </a:xfrm>
            <a:custGeom>
              <a:avLst/>
              <a:gdLst>
                <a:gd name="T0" fmla="*/ 0 w 756"/>
                <a:gd name="T1" fmla="*/ 0 h 2184"/>
                <a:gd name="T2" fmla="*/ 0 w 756"/>
                <a:gd name="T3" fmla="*/ 0 h 2184"/>
                <a:gd name="T4" fmla="*/ 0 w 756"/>
                <a:gd name="T5" fmla="*/ 0 h 2184"/>
                <a:gd name="T6" fmla="*/ 0 w 756"/>
                <a:gd name="T7" fmla="*/ 0 h 2184"/>
                <a:gd name="T8" fmla="*/ 0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122" name="Freeform 859"/>
            <p:cNvSpPr>
              <a:spLocks/>
            </p:cNvSpPr>
            <p:nvPr/>
          </p:nvSpPr>
          <p:spPr bwMode="auto">
            <a:xfrm>
              <a:off x="3457" y="1515"/>
              <a:ext cx="1143" cy="288"/>
            </a:xfrm>
            <a:custGeom>
              <a:avLst/>
              <a:gdLst>
                <a:gd name="T0" fmla="*/ 0 w 2773"/>
                <a:gd name="T1" fmla="*/ 0 h 738"/>
                <a:gd name="T2" fmla="*/ 0 w 2773"/>
                <a:gd name="T3" fmla="*/ 0 h 738"/>
                <a:gd name="T4" fmla="*/ 0 w 2773"/>
                <a:gd name="T5" fmla="*/ 0 h 738"/>
                <a:gd name="T6" fmla="*/ 0 w 2773"/>
                <a:gd name="T7" fmla="*/ 0 h 738"/>
                <a:gd name="T8" fmla="*/ 0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123" name="Freeform 860"/>
            <p:cNvSpPr>
              <a:spLocks/>
            </p:cNvSpPr>
            <p:nvPr/>
          </p:nvSpPr>
          <p:spPr bwMode="auto">
            <a:xfrm>
              <a:off x="4452" y="954"/>
              <a:ext cx="292" cy="855"/>
            </a:xfrm>
            <a:custGeom>
              <a:avLst/>
              <a:gdLst>
                <a:gd name="T0" fmla="*/ 0 w 637"/>
                <a:gd name="T1" fmla="*/ 0 h 1659"/>
                <a:gd name="T2" fmla="*/ 0 w 637"/>
                <a:gd name="T3" fmla="*/ 0 h 1659"/>
                <a:gd name="T4" fmla="*/ 0 w 637"/>
                <a:gd name="T5" fmla="*/ 1 h 1659"/>
                <a:gd name="T6" fmla="*/ 0 w 637"/>
                <a:gd name="T7" fmla="*/ 1 h 1659"/>
                <a:gd name="T8" fmla="*/ 0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124" name="Freeform 861"/>
            <p:cNvSpPr>
              <a:spLocks/>
            </p:cNvSpPr>
            <p:nvPr/>
          </p:nvSpPr>
          <p:spPr bwMode="auto">
            <a:xfrm>
              <a:off x="3459" y="1553"/>
              <a:ext cx="1016" cy="284"/>
            </a:xfrm>
            <a:custGeom>
              <a:avLst/>
              <a:gdLst>
                <a:gd name="T0" fmla="*/ 0 w 2216"/>
                <a:gd name="T1" fmla="*/ 0 h 550"/>
                <a:gd name="T2" fmla="*/ 0 w 2216"/>
                <a:gd name="T3" fmla="*/ 1 h 550"/>
                <a:gd name="T4" fmla="*/ 0 w 2216"/>
                <a:gd name="T5" fmla="*/ 1 h 550"/>
                <a:gd name="T6" fmla="*/ 0 w 2216"/>
                <a:gd name="T7" fmla="*/ 1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2"/>
                </a:gs>
                <a:gs pos="100000">
                  <a:srgbClr val="DDDDDD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125" name="Freeform 862"/>
            <p:cNvSpPr>
              <a:spLocks/>
            </p:cNvSpPr>
            <p:nvPr/>
          </p:nvSpPr>
          <p:spPr bwMode="auto">
            <a:xfrm>
              <a:off x="3442" y="1857"/>
              <a:ext cx="345" cy="169"/>
            </a:xfrm>
            <a:custGeom>
              <a:avLst/>
              <a:gdLst>
                <a:gd name="T0" fmla="*/ 0 w 752"/>
                <a:gd name="T1" fmla="*/ 0 h 327"/>
                <a:gd name="T2" fmla="*/ 0 w 752"/>
                <a:gd name="T3" fmla="*/ 1 h 327"/>
                <a:gd name="T4" fmla="*/ 0 w 752"/>
                <a:gd name="T5" fmla="*/ 1 h 327"/>
                <a:gd name="T6" fmla="*/ 0 w 752"/>
                <a:gd name="T7" fmla="*/ 1 h 327"/>
                <a:gd name="T8" fmla="*/ 0 w 752"/>
                <a:gd name="T9" fmla="*/ 0 h 3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2"/>
                <a:gd name="T16" fmla="*/ 0 h 327"/>
                <a:gd name="T17" fmla="*/ 752 w 752"/>
                <a:gd name="T18" fmla="*/ 327 h 32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2" h="327">
                  <a:moveTo>
                    <a:pt x="293" y="0"/>
                  </a:moveTo>
                  <a:lnTo>
                    <a:pt x="752" y="124"/>
                  </a:lnTo>
                  <a:lnTo>
                    <a:pt x="470" y="327"/>
                  </a:lnTo>
                  <a:lnTo>
                    <a:pt x="0" y="18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333333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126" name="Freeform 863"/>
            <p:cNvSpPr>
              <a:spLocks/>
            </p:cNvSpPr>
            <p:nvPr/>
          </p:nvSpPr>
          <p:spPr bwMode="auto">
            <a:xfrm>
              <a:off x="3449" y="1860"/>
              <a:ext cx="333" cy="160"/>
            </a:xfrm>
            <a:custGeom>
              <a:avLst/>
              <a:gdLst>
                <a:gd name="T0" fmla="*/ 0 w 726"/>
                <a:gd name="T1" fmla="*/ 0 h 311"/>
                <a:gd name="T2" fmla="*/ 0 w 726"/>
                <a:gd name="T3" fmla="*/ 1 h 311"/>
                <a:gd name="T4" fmla="*/ 0 w 726"/>
                <a:gd name="T5" fmla="*/ 1 h 311"/>
                <a:gd name="T6" fmla="*/ 0 w 726"/>
                <a:gd name="T7" fmla="*/ 1 h 311"/>
                <a:gd name="T8" fmla="*/ 0 w 726"/>
                <a:gd name="T9" fmla="*/ 0 h 31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26"/>
                <a:gd name="T16" fmla="*/ 0 h 311"/>
                <a:gd name="T17" fmla="*/ 726 w 726"/>
                <a:gd name="T18" fmla="*/ 311 h 31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26" h="311">
                  <a:moveTo>
                    <a:pt x="282" y="0"/>
                  </a:moveTo>
                  <a:lnTo>
                    <a:pt x="726" y="119"/>
                  </a:lnTo>
                  <a:lnTo>
                    <a:pt x="457" y="311"/>
                  </a:lnTo>
                  <a:lnTo>
                    <a:pt x="0" y="173"/>
                  </a:lnTo>
                  <a:lnTo>
                    <a:pt x="282" y="0"/>
                  </a:lnTo>
                  <a:close/>
                </a:path>
              </a:pathLst>
            </a:custGeom>
            <a:gradFill rotWithShape="1">
              <a:gsLst>
                <a:gs pos="0">
                  <a:srgbClr val="4D4D4D"/>
                </a:gs>
                <a:gs pos="100000">
                  <a:srgbClr val="DDDDDD"/>
                </a:gs>
              </a:gsLst>
              <a:lin ang="189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127" name="Freeform 864"/>
            <p:cNvSpPr>
              <a:spLocks/>
            </p:cNvSpPr>
            <p:nvPr/>
          </p:nvSpPr>
          <p:spPr bwMode="auto">
            <a:xfrm>
              <a:off x="3473" y="1923"/>
              <a:ext cx="119" cy="52"/>
            </a:xfrm>
            <a:custGeom>
              <a:avLst/>
              <a:gdLst>
                <a:gd name="T0" fmla="*/ 0 w 258"/>
                <a:gd name="T1" fmla="*/ 1 h 100"/>
                <a:gd name="T2" fmla="*/ 0 w 258"/>
                <a:gd name="T3" fmla="*/ 0 h 100"/>
                <a:gd name="T4" fmla="*/ 0 w 258"/>
                <a:gd name="T5" fmla="*/ 1 h 100"/>
                <a:gd name="T6" fmla="*/ 0 w 258"/>
                <a:gd name="T7" fmla="*/ 1 h 100"/>
                <a:gd name="T8" fmla="*/ 0 w 258"/>
                <a:gd name="T9" fmla="*/ 1 h 1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8"/>
                <a:gd name="T16" fmla="*/ 0 h 100"/>
                <a:gd name="T17" fmla="*/ 258 w 258"/>
                <a:gd name="T18" fmla="*/ 100 h 10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8" h="100">
                  <a:moveTo>
                    <a:pt x="0" y="44"/>
                  </a:moveTo>
                  <a:lnTo>
                    <a:pt x="75" y="0"/>
                  </a:lnTo>
                  <a:lnTo>
                    <a:pt x="258" y="50"/>
                  </a:lnTo>
                  <a:lnTo>
                    <a:pt x="183" y="100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rgbClr val="333333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128" name="Freeform 865"/>
            <p:cNvSpPr>
              <a:spLocks/>
            </p:cNvSpPr>
            <p:nvPr/>
          </p:nvSpPr>
          <p:spPr bwMode="auto">
            <a:xfrm>
              <a:off x="3469" y="1947"/>
              <a:ext cx="89" cy="32"/>
            </a:xfrm>
            <a:custGeom>
              <a:avLst/>
              <a:gdLst>
                <a:gd name="T0" fmla="*/ 0 w 194"/>
                <a:gd name="T1" fmla="*/ 0 h 63"/>
                <a:gd name="T2" fmla="*/ 0 w 194"/>
                <a:gd name="T3" fmla="*/ 1 h 63"/>
                <a:gd name="T4" fmla="*/ 0 w 194"/>
                <a:gd name="T5" fmla="*/ 1 h 63"/>
                <a:gd name="T6" fmla="*/ 0 w 194"/>
                <a:gd name="T7" fmla="*/ 1 h 63"/>
                <a:gd name="T8" fmla="*/ 0 w 194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"/>
                <a:gd name="T16" fmla="*/ 0 h 63"/>
                <a:gd name="T17" fmla="*/ 194 w 194"/>
                <a:gd name="T18" fmla="*/ 63 h 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DDDDD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129" name="Freeform 866"/>
            <p:cNvSpPr>
              <a:spLocks/>
            </p:cNvSpPr>
            <p:nvPr/>
          </p:nvSpPr>
          <p:spPr bwMode="auto">
            <a:xfrm>
              <a:off x="3570" y="1956"/>
              <a:ext cx="119" cy="53"/>
            </a:xfrm>
            <a:custGeom>
              <a:avLst/>
              <a:gdLst>
                <a:gd name="T0" fmla="*/ 0 w 258"/>
                <a:gd name="T1" fmla="*/ 1 h 102"/>
                <a:gd name="T2" fmla="*/ 0 w 258"/>
                <a:gd name="T3" fmla="*/ 0 h 102"/>
                <a:gd name="T4" fmla="*/ 0 w 258"/>
                <a:gd name="T5" fmla="*/ 1 h 102"/>
                <a:gd name="T6" fmla="*/ 0 w 258"/>
                <a:gd name="T7" fmla="*/ 1 h 102"/>
                <a:gd name="T8" fmla="*/ 0 w 258"/>
                <a:gd name="T9" fmla="*/ 1 h 1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8"/>
                <a:gd name="T16" fmla="*/ 0 h 102"/>
                <a:gd name="T17" fmla="*/ 258 w 258"/>
                <a:gd name="T18" fmla="*/ 102 h 10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8" h="102">
                  <a:moveTo>
                    <a:pt x="0" y="46"/>
                  </a:moveTo>
                  <a:lnTo>
                    <a:pt x="71" y="0"/>
                  </a:lnTo>
                  <a:lnTo>
                    <a:pt x="258" y="52"/>
                  </a:lnTo>
                  <a:lnTo>
                    <a:pt x="183" y="102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rgbClr val="333333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130" name="Freeform 867"/>
            <p:cNvSpPr>
              <a:spLocks/>
            </p:cNvSpPr>
            <p:nvPr/>
          </p:nvSpPr>
          <p:spPr bwMode="auto">
            <a:xfrm>
              <a:off x="3566" y="1981"/>
              <a:ext cx="89" cy="33"/>
            </a:xfrm>
            <a:custGeom>
              <a:avLst/>
              <a:gdLst>
                <a:gd name="T0" fmla="*/ 0 w 194"/>
                <a:gd name="T1" fmla="*/ 0 h 63"/>
                <a:gd name="T2" fmla="*/ 0 w 194"/>
                <a:gd name="T3" fmla="*/ 1 h 63"/>
                <a:gd name="T4" fmla="*/ 0 w 194"/>
                <a:gd name="T5" fmla="*/ 1 h 63"/>
                <a:gd name="T6" fmla="*/ 0 w 194"/>
                <a:gd name="T7" fmla="*/ 1 h 63"/>
                <a:gd name="T8" fmla="*/ 0 w 194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"/>
                <a:gd name="T16" fmla="*/ 0 h 63"/>
                <a:gd name="T17" fmla="*/ 194 w 194"/>
                <a:gd name="T18" fmla="*/ 63 h 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DDDDD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131" name="Freeform 868"/>
            <p:cNvSpPr>
              <a:spLocks/>
            </p:cNvSpPr>
            <p:nvPr/>
          </p:nvSpPr>
          <p:spPr bwMode="auto">
            <a:xfrm>
              <a:off x="4032" y="1882"/>
              <a:ext cx="418" cy="371"/>
            </a:xfrm>
            <a:custGeom>
              <a:avLst/>
              <a:gdLst>
                <a:gd name="T0" fmla="*/ 0 w 990"/>
                <a:gd name="T1" fmla="*/ 0 h 792"/>
                <a:gd name="T2" fmla="*/ 0 w 990"/>
                <a:gd name="T3" fmla="*/ 0 h 792"/>
                <a:gd name="T4" fmla="*/ 0 w 990"/>
                <a:gd name="T5" fmla="*/ 0 h 792"/>
                <a:gd name="T6" fmla="*/ 0 w 990"/>
                <a:gd name="T7" fmla="*/ 0 h 792"/>
                <a:gd name="T8" fmla="*/ 0 w 990"/>
                <a:gd name="T9" fmla="*/ 0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chemeClr val="bg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132" name="Freeform 869"/>
            <p:cNvSpPr>
              <a:spLocks/>
            </p:cNvSpPr>
            <p:nvPr/>
          </p:nvSpPr>
          <p:spPr bwMode="auto">
            <a:xfrm>
              <a:off x="2966" y="1912"/>
              <a:ext cx="1069" cy="338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133" name="Freeform 870"/>
            <p:cNvSpPr>
              <a:spLocks/>
            </p:cNvSpPr>
            <p:nvPr/>
          </p:nvSpPr>
          <p:spPr bwMode="auto">
            <a:xfrm>
              <a:off x="2967" y="1850"/>
              <a:ext cx="12" cy="68"/>
            </a:xfrm>
            <a:custGeom>
              <a:avLst/>
              <a:gdLst>
                <a:gd name="T0" fmla="*/ 0 w 26"/>
                <a:gd name="T1" fmla="*/ 0 h 147"/>
                <a:gd name="T2" fmla="*/ 0 w 26"/>
                <a:gd name="T3" fmla="*/ 0 h 147"/>
                <a:gd name="T4" fmla="*/ 0 w 26"/>
                <a:gd name="T5" fmla="*/ 0 h 147"/>
                <a:gd name="T6" fmla="*/ 0 w 26"/>
                <a:gd name="T7" fmla="*/ 0 h 147"/>
                <a:gd name="T8" fmla="*/ 0 w 26"/>
                <a:gd name="T9" fmla="*/ 0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B2B2B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134" name="Freeform 871"/>
            <p:cNvSpPr>
              <a:spLocks/>
            </p:cNvSpPr>
            <p:nvPr/>
          </p:nvSpPr>
          <p:spPr bwMode="auto">
            <a:xfrm>
              <a:off x="2968" y="1571"/>
              <a:ext cx="496" cy="283"/>
            </a:xfrm>
            <a:custGeom>
              <a:avLst/>
              <a:gdLst>
                <a:gd name="T0" fmla="*/ 0 w 1176"/>
                <a:gd name="T1" fmla="*/ 0 h 606"/>
                <a:gd name="T2" fmla="*/ 0 w 1176"/>
                <a:gd name="T3" fmla="*/ 0 h 606"/>
                <a:gd name="T4" fmla="*/ 0 w 1176"/>
                <a:gd name="T5" fmla="*/ 0 h 606"/>
                <a:gd name="T6" fmla="*/ 0 w 1176"/>
                <a:gd name="T7" fmla="*/ 0 h 606"/>
                <a:gd name="T8" fmla="*/ 0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B2B2B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135" name="Freeform 872"/>
            <p:cNvSpPr>
              <a:spLocks/>
            </p:cNvSpPr>
            <p:nvPr/>
          </p:nvSpPr>
          <p:spPr bwMode="auto">
            <a:xfrm>
              <a:off x="3001" y="1864"/>
              <a:ext cx="1013" cy="325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bg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136" name="Freeform 873"/>
            <p:cNvSpPr>
              <a:spLocks/>
            </p:cNvSpPr>
            <p:nvPr/>
          </p:nvSpPr>
          <p:spPr bwMode="auto">
            <a:xfrm flipV="1">
              <a:off x="4013" y="1841"/>
              <a:ext cx="413" cy="337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B2B2B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137" name="Freeform 874"/>
            <p:cNvSpPr>
              <a:spLocks/>
            </p:cNvSpPr>
            <p:nvPr/>
          </p:nvSpPr>
          <p:spPr bwMode="auto">
            <a:xfrm>
              <a:off x="3530" y="862"/>
              <a:ext cx="1124" cy="872"/>
            </a:xfrm>
            <a:custGeom>
              <a:avLst/>
              <a:gdLst>
                <a:gd name="T0" fmla="*/ 214 w 1124"/>
                <a:gd name="T1" fmla="*/ 0 h 872"/>
                <a:gd name="T2" fmla="*/ 1124 w 1124"/>
                <a:gd name="T3" fmla="*/ 128 h 872"/>
                <a:gd name="T4" fmla="*/ 884 w 1124"/>
                <a:gd name="T5" fmla="*/ 872 h 872"/>
                <a:gd name="T6" fmla="*/ 0 w 1124"/>
                <a:gd name="T7" fmla="*/ 656 h 872"/>
                <a:gd name="T8" fmla="*/ 214 w 1124"/>
                <a:gd name="T9" fmla="*/ 0 h 87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24"/>
                <a:gd name="T16" fmla="*/ 0 h 872"/>
                <a:gd name="T17" fmla="*/ 1124 w 1124"/>
                <a:gd name="T18" fmla="*/ 872 h 87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24" h="872">
                  <a:moveTo>
                    <a:pt x="214" y="0"/>
                  </a:moveTo>
                  <a:lnTo>
                    <a:pt x="1124" y="128"/>
                  </a:lnTo>
                  <a:lnTo>
                    <a:pt x="884" y="872"/>
                  </a:lnTo>
                  <a:lnTo>
                    <a:pt x="0" y="656"/>
                  </a:lnTo>
                  <a:lnTo>
                    <a:pt x="214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>
                    <a:alpha val="81000"/>
                  </a:srgbClr>
                </a:gs>
                <a:gs pos="100000">
                  <a:srgbClr val="666666">
                    <a:alpha val="79999"/>
                  </a:srgbClr>
                </a:gs>
              </a:gsLst>
              <a:lin ang="54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34138" name="Picture 875" descr="grayed_radiation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2896" y="396"/>
              <a:ext cx="1808" cy="10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33848" name="Group 876"/>
          <p:cNvGrpSpPr>
            <a:grpSpLocks/>
          </p:cNvGrpSpPr>
          <p:nvPr/>
        </p:nvGrpSpPr>
        <p:grpSpPr bwMode="auto">
          <a:xfrm>
            <a:off x="6959600" y="5495925"/>
            <a:ext cx="504825" cy="401638"/>
            <a:chOff x="2896" y="396"/>
            <a:chExt cx="1848" cy="1887"/>
          </a:xfrm>
        </p:grpSpPr>
        <p:pic>
          <p:nvPicPr>
            <p:cNvPr id="34093" name="Picture 877" descr="laptop_keyboard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 rot="109064" flipH="1">
              <a:off x="2966" y="1553"/>
              <a:ext cx="1526" cy="7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4094" name="Freeform 878"/>
            <p:cNvSpPr>
              <a:spLocks/>
            </p:cNvSpPr>
            <p:nvPr/>
          </p:nvSpPr>
          <p:spPr bwMode="auto">
            <a:xfrm>
              <a:off x="3472" y="844"/>
              <a:ext cx="1228" cy="953"/>
            </a:xfrm>
            <a:custGeom>
              <a:avLst/>
              <a:gdLst>
                <a:gd name="T0" fmla="*/ 0 w 2982"/>
                <a:gd name="T1" fmla="*/ 0 h 2442"/>
                <a:gd name="T2" fmla="*/ 0 w 2982"/>
                <a:gd name="T3" fmla="*/ 0 h 2442"/>
                <a:gd name="T4" fmla="*/ 0 w 2982"/>
                <a:gd name="T5" fmla="*/ 0 h 2442"/>
                <a:gd name="T6" fmla="*/ 0 w 2982"/>
                <a:gd name="T7" fmla="*/ 0 h 2442"/>
                <a:gd name="T8" fmla="*/ 0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34095" name="Picture 879" descr="screen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3532" y="868"/>
              <a:ext cx="1117" cy="8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4096" name="Freeform 880"/>
            <p:cNvSpPr>
              <a:spLocks/>
            </p:cNvSpPr>
            <p:nvPr/>
          </p:nvSpPr>
          <p:spPr bwMode="auto">
            <a:xfrm>
              <a:off x="3695" y="816"/>
              <a:ext cx="1042" cy="177"/>
            </a:xfrm>
            <a:custGeom>
              <a:avLst/>
              <a:gdLst>
                <a:gd name="T0" fmla="*/ 0 w 2528"/>
                <a:gd name="T1" fmla="*/ 0 h 455"/>
                <a:gd name="T2" fmla="*/ 0 w 2528"/>
                <a:gd name="T3" fmla="*/ 0 h 455"/>
                <a:gd name="T4" fmla="*/ 0 w 2528"/>
                <a:gd name="T5" fmla="*/ 0 h 455"/>
                <a:gd name="T6" fmla="*/ 0 w 2528"/>
                <a:gd name="T7" fmla="*/ 0 h 455"/>
                <a:gd name="T8" fmla="*/ 0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2"/>
                </a:gs>
                <a:gs pos="100000">
                  <a:srgbClr val="EAEAEA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097" name="Freeform 881"/>
            <p:cNvSpPr>
              <a:spLocks/>
            </p:cNvSpPr>
            <p:nvPr/>
          </p:nvSpPr>
          <p:spPr bwMode="auto">
            <a:xfrm>
              <a:off x="3461" y="814"/>
              <a:ext cx="289" cy="739"/>
            </a:xfrm>
            <a:custGeom>
              <a:avLst/>
              <a:gdLst>
                <a:gd name="T0" fmla="*/ 0 w 702"/>
                <a:gd name="T1" fmla="*/ 0 h 1893"/>
                <a:gd name="T2" fmla="*/ 0 w 702"/>
                <a:gd name="T3" fmla="*/ 0 h 1893"/>
                <a:gd name="T4" fmla="*/ 0 w 702"/>
                <a:gd name="T5" fmla="*/ 0 h 1893"/>
                <a:gd name="T6" fmla="*/ 0 w 702"/>
                <a:gd name="T7" fmla="*/ 0 h 1893"/>
                <a:gd name="T8" fmla="*/ 0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chemeClr val="bg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098" name="Freeform 882"/>
            <p:cNvSpPr>
              <a:spLocks/>
            </p:cNvSpPr>
            <p:nvPr/>
          </p:nvSpPr>
          <p:spPr bwMode="auto">
            <a:xfrm>
              <a:off x="4418" y="946"/>
              <a:ext cx="311" cy="853"/>
            </a:xfrm>
            <a:custGeom>
              <a:avLst/>
              <a:gdLst>
                <a:gd name="T0" fmla="*/ 0 w 756"/>
                <a:gd name="T1" fmla="*/ 0 h 2184"/>
                <a:gd name="T2" fmla="*/ 0 w 756"/>
                <a:gd name="T3" fmla="*/ 0 h 2184"/>
                <a:gd name="T4" fmla="*/ 0 w 756"/>
                <a:gd name="T5" fmla="*/ 0 h 2184"/>
                <a:gd name="T6" fmla="*/ 0 w 756"/>
                <a:gd name="T7" fmla="*/ 0 h 2184"/>
                <a:gd name="T8" fmla="*/ 0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099" name="Freeform 883"/>
            <p:cNvSpPr>
              <a:spLocks/>
            </p:cNvSpPr>
            <p:nvPr/>
          </p:nvSpPr>
          <p:spPr bwMode="auto">
            <a:xfrm>
              <a:off x="3457" y="1515"/>
              <a:ext cx="1143" cy="288"/>
            </a:xfrm>
            <a:custGeom>
              <a:avLst/>
              <a:gdLst>
                <a:gd name="T0" fmla="*/ 0 w 2773"/>
                <a:gd name="T1" fmla="*/ 0 h 738"/>
                <a:gd name="T2" fmla="*/ 0 w 2773"/>
                <a:gd name="T3" fmla="*/ 0 h 738"/>
                <a:gd name="T4" fmla="*/ 0 w 2773"/>
                <a:gd name="T5" fmla="*/ 0 h 738"/>
                <a:gd name="T6" fmla="*/ 0 w 2773"/>
                <a:gd name="T7" fmla="*/ 0 h 738"/>
                <a:gd name="T8" fmla="*/ 0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100" name="Freeform 884"/>
            <p:cNvSpPr>
              <a:spLocks/>
            </p:cNvSpPr>
            <p:nvPr/>
          </p:nvSpPr>
          <p:spPr bwMode="auto">
            <a:xfrm>
              <a:off x="4452" y="954"/>
              <a:ext cx="292" cy="855"/>
            </a:xfrm>
            <a:custGeom>
              <a:avLst/>
              <a:gdLst>
                <a:gd name="T0" fmla="*/ 0 w 637"/>
                <a:gd name="T1" fmla="*/ 0 h 1659"/>
                <a:gd name="T2" fmla="*/ 0 w 637"/>
                <a:gd name="T3" fmla="*/ 0 h 1659"/>
                <a:gd name="T4" fmla="*/ 0 w 637"/>
                <a:gd name="T5" fmla="*/ 1 h 1659"/>
                <a:gd name="T6" fmla="*/ 0 w 637"/>
                <a:gd name="T7" fmla="*/ 1 h 1659"/>
                <a:gd name="T8" fmla="*/ 0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101" name="Freeform 885"/>
            <p:cNvSpPr>
              <a:spLocks/>
            </p:cNvSpPr>
            <p:nvPr/>
          </p:nvSpPr>
          <p:spPr bwMode="auto">
            <a:xfrm>
              <a:off x="3459" y="1553"/>
              <a:ext cx="1016" cy="284"/>
            </a:xfrm>
            <a:custGeom>
              <a:avLst/>
              <a:gdLst>
                <a:gd name="T0" fmla="*/ 0 w 2216"/>
                <a:gd name="T1" fmla="*/ 0 h 550"/>
                <a:gd name="T2" fmla="*/ 0 w 2216"/>
                <a:gd name="T3" fmla="*/ 1 h 550"/>
                <a:gd name="T4" fmla="*/ 0 w 2216"/>
                <a:gd name="T5" fmla="*/ 1 h 550"/>
                <a:gd name="T6" fmla="*/ 0 w 2216"/>
                <a:gd name="T7" fmla="*/ 1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2"/>
                </a:gs>
                <a:gs pos="100000">
                  <a:srgbClr val="DDDDDD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102" name="Freeform 886"/>
            <p:cNvSpPr>
              <a:spLocks/>
            </p:cNvSpPr>
            <p:nvPr/>
          </p:nvSpPr>
          <p:spPr bwMode="auto">
            <a:xfrm>
              <a:off x="3442" y="1857"/>
              <a:ext cx="345" cy="169"/>
            </a:xfrm>
            <a:custGeom>
              <a:avLst/>
              <a:gdLst>
                <a:gd name="T0" fmla="*/ 0 w 752"/>
                <a:gd name="T1" fmla="*/ 0 h 327"/>
                <a:gd name="T2" fmla="*/ 0 w 752"/>
                <a:gd name="T3" fmla="*/ 1 h 327"/>
                <a:gd name="T4" fmla="*/ 0 w 752"/>
                <a:gd name="T5" fmla="*/ 1 h 327"/>
                <a:gd name="T6" fmla="*/ 0 w 752"/>
                <a:gd name="T7" fmla="*/ 1 h 327"/>
                <a:gd name="T8" fmla="*/ 0 w 752"/>
                <a:gd name="T9" fmla="*/ 0 h 3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2"/>
                <a:gd name="T16" fmla="*/ 0 h 327"/>
                <a:gd name="T17" fmla="*/ 752 w 752"/>
                <a:gd name="T18" fmla="*/ 327 h 32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2" h="327">
                  <a:moveTo>
                    <a:pt x="293" y="0"/>
                  </a:moveTo>
                  <a:lnTo>
                    <a:pt x="752" y="124"/>
                  </a:lnTo>
                  <a:lnTo>
                    <a:pt x="470" y="327"/>
                  </a:lnTo>
                  <a:lnTo>
                    <a:pt x="0" y="18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333333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103" name="Freeform 887"/>
            <p:cNvSpPr>
              <a:spLocks/>
            </p:cNvSpPr>
            <p:nvPr/>
          </p:nvSpPr>
          <p:spPr bwMode="auto">
            <a:xfrm>
              <a:off x="3449" y="1860"/>
              <a:ext cx="333" cy="160"/>
            </a:xfrm>
            <a:custGeom>
              <a:avLst/>
              <a:gdLst>
                <a:gd name="T0" fmla="*/ 0 w 726"/>
                <a:gd name="T1" fmla="*/ 0 h 311"/>
                <a:gd name="T2" fmla="*/ 0 w 726"/>
                <a:gd name="T3" fmla="*/ 1 h 311"/>
                <a:gd name="T4" fmla="*/ 0 w 726"/>
                <a:gd name="T5" fmla="*/ 1 h 311"/>
                <a:gd name="T6" fmla="*/ 0 w 726"/>
                <a:gd name="T7" fmla="*/ 1 h 311"/>
                <a:gd name="T8" fmla="*/ 0 w 726"/>
                <a:gd name="T9" fmla="*/ 0 h 31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26"/>
                <a:gd name="T16" fmla="*/ 0 h 311"/>
                <a:gd name="T17" fmla="*/ 726 w 726"/>
                <a:gd name="T18" fmla="*/ 311 h 31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26" h="311">
                  <a:moveTo>
                    <a:pt x="282" y="0"/>
                  </a:moveTo>
                  <a:lnTo>
                    <a:pt x="726" y="119"/>
                  </a:lnTo>
                  <a:lnTo>
                    <a:pt x="457" y="311"/>
                  </a:lnTo>
                  <a:lnTo>
                    <a:pt x="0" y="173"/>
                  </a:lnTo>
                  <a:lnTo>
                    <a:pt x="282" y="0"/>
                  </a:lnTo>
                  <a:close/>
                </a:path>
              </a:pathLst>
            </a:custGeom>
            <a:gradFill rotWithShape="1">
              <a:gsLst>
                <a:gs pos="0">
                  <a:srgbClr val="4D4D4D"/>
                </a:gs>
                <a:gs pos="100000">
                  <a:srgbClr val="DDDDDD"/>
                </a:gs>
              </a:gsLst>
              <a:lin ang="189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104" name="Freeform 888"/>
            <p:cNvSpPr>
              <a:spLocks/>
            </p:cNvSpPr>
            <p:nvPr/>
          </p:nvSpPr>
          <p:spPr bwMode="auto">
            <a:xfrm>
              <a:off x="3473" y="1923"/>
              <a:ext cx="119" cy="52"/>
            </a:xfrm>
            <a:custGeom>
              <a:avLst/>
              <a:gdLst>
                <a:gd name="T0" fmla="*/ 0 w 258"/>
                <a:gd name="T1" fmla="*/ 1 h 100"/>
                <a:gd name="T2" fmla="*/ 0 w 258"/>
                <a:gd name="T3" fmla="*/ 0 h 100"/>
                <a:gd name="T4" fmla="*/ 0 w 258"/>
                <a:gd name="T5" fmla="*/ 1 h 100"/>
                <a:gd name="T6" fmla="*/ 0 w 258"/>
                <a:gd name="T7" fmla="*/ 1 h 100"/>
                <a:gd name="T8" fmla="*/ 0 w 258"/>
                <a:gd name="T9" fmla="*/ 1 h 1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8"/>
                <a:gd name="T16" fmla="*/ 0 h 100"/>
                <a:gd name="T17" fmla="*/ 258 w 258"/>
                <a:gd name="T18" fmla="*/ 100 h 10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8" h="100">
                  <a:moveTo>
                    <a:pt x="0" y="44"/>
                  </a:moveTo>
                  <a:lnTo>
                    <a:pt x="75" y="0"/>
                  </a:lnTo>
                  <a:lnTo>
                    <a:pt x="258" y="50"/>
                  </a:lnTo>
                  <a:lnTo>
                    <a:pt x="183" y="100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rgbClr val="333333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105" name="Freeform 889"/>
            <p:cNvSpPr>
              <a:spLocks/>
            </p:cNvSpPr>
            <p:nvPr/>
          </p:nvSpPr>
          <p:spPr bwMode="auto">
            <a:xfrm>
              <a:off x="3469" y="1947"/>
              <a:ext cx="89" cy="32"/>
            </a:xfrm>
            <a:custGeom>
              <a:avLst/>
              <a:gdLst>
                <a:gd name="T0" fmla="*/ 0 w 194"/>
                <a:gd name="T1" fmla="*/ 0 h 63"/>
                <a:gd name="T2" fmla="*/ 0 w 194"/>
                <a:gd name="T3" fmla="*/ 1 h 63"/>
                <a:gd name="T4" fmla="*/ 0 w 194"/>
                <a:gd name="T5" fmla="*/ 1 h 63"/>
                <a:gd name="T6" fmla="*/ 0 w 194"/>
                <a:gd name="T7" fmla="*/ 1 h 63"/>
                <a:gd name="T8" fmla="*/ 0 w 194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"/>
                <a:gd name="T16" fmla="*/ 0 h 63"/>
                <a:gd name="T17" fmla="*/ 194 w 194"/>
                <a:gd name="T18" fmla="*/ 63 h 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DDDDD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106" name="Freeform 890"/>
            <p:cNvSpPr>
              <a:spLocks/>
            </p:cNvSpPr>
            <p:nvPr/>
          </p:nvSpPr>
          <p:spPr bwMode="auto">
            <a:xfrm>
              <a:off x="3570" y="1956"/>
              <a:ext cx="119" cy="53"/>
            </a:xfrm>
            <a:custGeom>
              <a:avLst/>
              <a:gdLst>
                <a:gd name="T0" fmla="*/ 0 w 258"/>
                <a:gd name="T1" fmla="*/ 1 h 102"/>
                <a:gd name="T2" fmla="*/ 0 w 258"/>
                <a:gd name="T3" fmla="*/ 0 h 102"/>
                <a:gd name="T4" fmla="*/ 0 w 258"/>
                <a:gd name="T5" fmla="*/ 1 h 102"/>
                <a:gd name="T6" fmla="*/ 0 w 258"/>
                <a:gd name="T7" fmla="*/ 1 h 102"/>
                <a:gd name="T8" fmla="*/ 0 w 258"/>
                <a:gd name="T9" fmla="*/ 1 h 1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8"/>
                <a:gd name="T16" fmla="*/ 0 h 102"/>
                <a:gd name="T17" fmla="*/ 258 w 258"/>
                <a:gd name="T18" fmla="*/ 102 h 10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8" h="102">
                  <a:moveTo>
                    <a:pt x="0" y="46"/>
                  </a:moveTo>
                  <a:lnTo>
                    <a:pt x="71" y="0"/>
                  </a:lnTo>
                  <a:lnTo>
                    <a:pt x="258" y="52"/>
                  </a:lnTo>
                  <a:lnTo>
                    <a:pt x="183" y="102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rgbClr val="333333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107" name="Freeform 891"/>
            <p:cNvSpPr>
              <a:spLocks/>
            </p:cNvSpPr>
            <p:nvPr/>
          </p:nvSpPr>
          <p:spPr bwMode="auto">
            <a:xfrm>
              <a:off x="3566" y="1981"/>
              <a:ext cx="89" cy="33"/>
            </a:xfrm>
            <a:custGeom>
              <a:avLst/>
              <a:gdLst>
                <a:gd name="T0" fmla="*/ 0 w 194"/>
                <a:gd name="T1" fmla="*/ 0 h 63"/>
                <a:gd name="T2" fmla="*/ 0 w 194"/>
                <a:gd name="T3" fmla="*/ 1 h 63"/>
                <a:gd name="T4" fmla="*/ 0 w 194"/>
                <a:gd name="T5" fmla="*/ 1 h 63"/>
                <a:gd name="T6" fmla="*/ 0 w 194"/>
                <a:gd name="T7" fmla="*/ 1 h 63"/>
                <a:gd name="T8" fmla="*/ 0 w 194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"/>
                <a:gd name="T16" fmla="*/ 0 h 63"/>
                <a:gd name="T17" fmla="*/ 194 w 194"/>
                <a:gd name="T18" fmla="*/ 63 h 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DDDDD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108" name="Freeform 892"/>
            <p:cNvSpPr>
              <a:spLocks/>
            </p:cNvSpPr>
            <p:nvPr/>
          </p:nvSpPr>
          <p:spPr bwMode="auto">
            <a:xfrm>
              <a:off x="4032" y="1882"/>
              <a:ext cx="418" cy="371"/>
            </a:xfrm>
            <a:custGeom>
              <a:avLst/>
              <a:gdLst>
                <a:gd name="T0" fmla="*/ 0 w 990"/>
                <a:gd name="T1" fmla="*/ 0 h 792"/>
                <a:gd name="T2" fmla="*/ 0 w 990"/>
                <a:gd name="T3" fmla="*/ 0 h 792"/>
                <a:gd name="T4" fmla="*/ 0 w 990"/>
                <a:gd name="T5" fmla="*/ 0 h 792"/>
                <a:gd name="T6" fmla="*/ 0 w 990"/>
                <a:gd name="T7" fmla="*/ 0 h 792"/>
                <a:gd name="T8" fmla="*/ 0 w 990"/>
                <a:gd name="T9" fmla="*/ 0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chemeClr val="bg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109" name="Freeform 893"/>
            <p:cNvSpPr>
              <a:spLocks/>
            </p:cNvSpPr>
            <p:nvPr/>
          </p:nvSpPr>
          <p:spPr bwMode="auto">
            <a:xfrm>
              <a:off x="2966" y="1912"/>
              <a:ext cx="1069" cy="338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110" name="Freeform 894"/>
            <p:cNvSpPr>
              <a:spLocks/>
            </p:cNvSpPr>
            <p:nvPr/>
          </p:nvSpPr>
          <p:spPr bwMode="auto">
            <a:xfrm>
              <a:off x="2967" y="1850"/>
              <a:ext cx="12" cy="68"/>
            </a:xfrm>
            <a:custGeom>
              <a:avLst/>
              <a:gdLst>
                <a:gd name="T0" fmla="*/ 0 w 26"/>
                <a:gd name="T1" fmla="*/ 0 h 147"/>
                <a:gd name="T2" fmla="*/ 0 w 26"/>
                <a:gd name="T3" fmla="*/ 0 h 147"/>
                <a:gd name="T4" fmla="*/ 0 w 26"/>
                <a:gd name="T5" fmla="*/ 0 h 147"/>
                <a:gd name="T6" fmla="*/ 0 w 26"/>
                <a:gd name="T7" fmla="*/ 0 h 147"/>
                <a:gd name="T8" fmla="*/ 0 w 26"/>
                <a:gd name="T9" fmla="*/ 0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B2B2B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111" name="Freeform 895"/>
            <p:cNvSpPr>
              <a:spLocks/>
            </p:cNvSpPr>
            <p:nvPr/>
          </p:nvSpPr>
          <p:spPr bwMode="auto">
            <a:xfrm>
              <a:off x="2968" y="1571"/>
              <a:ext cx="496" cy="283"/>
            </a:xfrm>
            <a:custGeom>
              <a:avLst/>
              <a:gdLst>
                <a:gd name="T0" fmla="*/ 0 w 1176"/>
                <a:gd name="T1" fmla="*/ 0 h 606"/>
                <a:gd name="T2" fmla="*/ 0 w 1176"/>
                <a:gd name="T3" fmla="*/ 0 h 606"/>
                <a:gd name="T4" fmla="*/ 0 w 1176"/>
                <a:gd name="T5" fmla="*/ 0 h 606"/>
                <a:gd name="T6" fmla="*/ 0 w 1176"/>
                <a:gd name="T7" fmla="*/ 0 h 606"/>
                <a:gd name="T8" fmla="*/ 0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B2B2B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112" name="Freeform 896"/>
            <p:cNvSpPr>
              <a:spLocks/>
            </p:cNvSpPr>
            <p:nvPr/>
          </p:nvSpPr>
          <p:spPr bwMode="auto">
            <a:xfrm>
              <a:off x="3001" y="1864"/>
              <a:ext cx="1013" cy="325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bg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113" name="Freeform 897"/>
            <p:cNvSpPr>
              <a:spLocks/>
            </p:cNvSpPr>
            <p:nvPr/>
          </p:nvSpPr>
          <p:spPr bwMode="auto">
            <a:xfrm flipV="1">
              <a:off x="4013" y="1841"/>
              <a:ext cx="413" cy="337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B2B2B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114" name="Freeform 898"/>
            <p:cNvSpPr>
              <a:spLocks/>
            </p:cNvSpPr>
            <p:nvPr/>
          </p:nvSpPr>
          <p:spPr bwMode="auto">
            <a:xfrm>
              <a:off x="3530" y="862"/>
              <a:ext cx="1124" cy="872"/>
            </a:xfrm>
            <a:custGeom>
              <a:avLst/>
              <a:gdLst>
                <a:gd name="T0" fmla="*/ 214 w 1124"/>
                <a:gd name="T1" fmla="*/ 0 h 872"/>
                <a:gd name="T2" fmla="*/ 1124 w 1124"/>
                <a:gd name="T3" fmla="*/ 128 h 872"/>
                <a:gd name="T4" fmla="*/ 884 w 1124"/>
                <a:gd name="T5" fmla="*/ 872 h 872"/>
                <a:gd name="T6" fmla="*/ 0 w 1124"/>
                <a:gd name="T7" fmla="*/ 656 h 872"/>
                <a:gd name="T8" fmla="*/ 214 w 1124"/>
                <a:gd name="T9" fmla="*/ 0 h 87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24"/>
                <a:gd name="T16" fmla="*/ 0 h 872"/>
                <a:gd name="T17" fmla="*/ 1124 w 1124"/>
                <a:gd name="T18" fmla="*/ 872 h 87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24" h="872">
                  <a:moveTo>
                    <a:pt x="214" y="0"/>
                  </a:moveTo>
                  <a:lnTo>
                    <a:pt x="1124" y="128"/>
                  </a:lnTo>
                  <a:lnTo>
                    <a:pt x="884" y="872"/>
                  </a:lnTo>
                  <a:lnTo>
                    <a:pt x="0" y="656"/>
                  </a:lnTo>
                  <a:lnTo>
                    <a:pt x="214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>
                    <a:alpha val="81000"/>
                  </a:srgbClr>
                </a:gs>
                <a:gs pos="100000">
                  <a:srgbClr val="666666">
                    <a:alpha val="79999"/>
                  </a:srgbClr>
                </a:gs>
              </a:gsLst>
              <a:lin ang="54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34115" name="Picture 899" descr="grayed_radiation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2896" y="396"/>
              <a:ext cx="1808" cy="10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33849" name="Group 900"/>
          <p:cNvGrpSpPr>
            <a:grpSpLocks/>
          </p:cNvGrpSpPr>
          <p:nvPr/>
        </p:nvGrpSpPr>
        <p:grpSpPr bwMode="auto">
          <a:xfrm>
            <a:off x="7378700" y="5524500"/>
            <a:ext cx="504825" cy="401638"/>
            <a:chOff x="2896" y="396"/>
            <a:chExt cx="1848" cy="1887"/>
          </a:xfrm>
        </p:grpSpPr>
        <p:pic>
          <p:nvPicPr>
            <p:cNvPr id="34070" name="Picture 901" descr="laptop_keyboard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 rot="109064" flipH="1">
              <a:off x="2966" y="1553"/>
              <a:ext cx="1526" cy="7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4071" name="Freeform 902"/>
            <p:cNvSpPr>
              <a:spLocks/>
            </p:cNvSpPr>
            <p:nvPr/>
          </p:nvSpPr>
          <p:spPr bwMode="auto">
            <a:xfrm>
              <a:off x="3472" y="844"/>
              <a:ext cx="1228" cy="953"/>
            </a:xfrm>
            <a:custGeom>
              <a:avLst/>
              <a:gdLst>
                <a:gd name="T0" fmla="*/ 0 w 2982"/>
                <a:gd name="T1" fmla="*/ 0 h 2442"/>
                <a:gd name="T2" fmla="*/ 0 w 2982"/>
                <a:gd name="T3" fmla="*/ 0 h 2442"/>
                <a:gd name="T4" fmla="*/ 0 w 2982"/>
                <a:gd name="T5" fmla="*/ 0 h 2442"/>
                <a:gd name="T6" fmla="*/ 0 w 2982"/>
                <a:gd name="T7" fmla="*/ 0 h 2442"/>
                <a:gd name="T8" fmla="*/ 0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34072" name="Picture 903" descr="screen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3532" y="868"/>
              <a:ext cx="1117" cy="8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4073" name="Freeform 904"/>
            <p:cNvSpPr>
              <a:spLocks/>
            </p:cNvSpPr>
            <p:nvPr/>
          </p:nvSpPr>
          <p:spPr bwMode="auto">
            <a:xfrm>
              <a:off x="3695" y="816"/>
              <a:ext cx="1042" cy="177"/>
            </a:xfrm>
            <a:custGeom>
              <a:avLst/>
              <a:gdLst>
                <a:gd name="T0" fmla="*/ 0 w 2528"/>
                <a:gd name="T1" fmla="*/ 0 h 455"/>
                <a:gd name="T2" fmla="*/ 0 w 2528"/>
                <a:gd name="T3" fmla="*/ 0 h 455"/>
                <a:gd name="T4" fmla="*/ 0 w 2528"/>
                <a:gd name="T5" fmla="*/ 0 h 455"/>
                <a:gd name="T6" fmla="*/ 0 w 2528"/>
                <a:gd name="T7" fmla="*/ 0 h 455"/>
                <a:gd name="T8" fmla="*/ 0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2"/>
                </a:gs>
                <a:gs pos="100000">
                  <a:srgbClr val="EAEAEA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074" name="Freeform 905"/>
            <p:cNvSpPr>
              <a:spLocks/>
            </p:cNvSpPr>
            <p:nvPr/>
          </p:nvSpPr>
          <p:spPr bwMode="auto">
            <a:xfrm>
              <a:off x="3461" y="814"/>
              <a:ext cx="289" cy="739"/>
            </a:xfrm>
            <a:custGeom>
              <a:avLst/>
              <a:gdLst>
                <a:gd name="T0" fmla="*/ 0 w 702"/>
                <a:gd name="T1" fmla="*/ 0 h 1893"/>
                <a:gd name="T2" fmla="*/ 0 w 702"/>
                <a:gd name="T3" fmla="*/ 0 h 1893"/>
                <a:gd name="T4" fmla="*/ 0 w 702"/>
                <a:gd name="T5" fmla="*/ 0 h 1893"/>
                <a:gd name="T6" fmla="*/ 0 w 702"/>
                <a:gd name="T7" fmla="*/ 0 h 1893"/>
                <a:gd name="T8" fmla="*/ 0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chemeClr val="bg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075" name="Freeform 906"/>
            <p:cNvSpPr>
              <a:spLocks/>
            </p:cNvSpPr>
            <p:nvPr/>
          </p:nvSpPr>
          <p:spPr bwMode="auto">
            <a:xfrm>
              <a:off x="4418" y="946"/>
              <a:ext cx="311" cy="853"/>
            </a:xfrm>
            <a:custGeom>
              <a:avLst/>
              <a:gdLst>
                <a:gd name="T0" fmla="*/ 0 w 756"/>
                <a:gd name="T1" fmla="*/ 0 h 2184"/>
                <a:gd name="T2" fmla="*/ 0 w 756"/>
                <a:gd name="T3" fmla="*/ 0 h 2184"/>
                <a:gd name="T4" fmla="*/ 0 w 756"/>
                <a:gd name="T5" fmla="*/ 0 h 2184"/>
                <a:gd name="T6" fmla="*/ 0 w 756"/>
                <a:gd name="T7" fmla="*/ 0 h 2184"/>
                <a:gd name="T8" fmla="*/ 0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076" name="Freeform 907"/>
            <p:cNvSpPr>
              <a:spLocks/>
            </p:cNvSpPr>
            <p:nvPr/>
          </p:nvSpPr>
          <p:spPr bwMode="auto">
            <a:xfrm>
              <a:off x="3457" y="1515"/>
              <a:ext cx="1143" cy="288"/>
            </a:xfrm>
            <a:custGeom>
              <a:avLst/>
              <a:gdLst>
                <a:gd name="T0" fmla="*/ 0 w 2773"/>
                <a:gd name="T1" fmla="*/ 0 h 738"/>
                <a:gd name="T2" fmla="*/ 0 w 2773"/>
                <a:gd name="T3" fmla="*/ 0 h 738"/>
                <a:gd name="T4" fmla="*/ 0 w 2773"/>
                <a:gd name="T5" fmla="*/ 0 h 738"/>
                <a:gd name="T6" fmla="*/ 0 w 2773"/>
                <a:gd name="T7" fmla="*/ 0 h 738"/>
                <a:gd name="T8" fmla="*/ 0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077" name="Freeform 908"/>
            <p:cNvSpPr>
              <a:spLocks/>
            </p:cNvSpPr>
            <p:nvPr/>
          </p:nvSpPr>
          <p:spPr bwMode="auto">
            <a:xfrm>
              <a:off x="4452" y="954"/>
              <a:ext cx="292" cy="855"/>
            </a:xfrm>
            <a:custGeom>
              <a:avLst/>
              <a:gdLst>
                <a:gd name="T0" fmla="*/ 0 w 637"/>
                <a:gd name="T1" fmla="*/ 0 h 1659"/>
                <a:gd name="T2" fmla="*/ 0 w 637"/>
                <a:gd name="T3" fmla="*/ 0 h 1659"/>
                <a:gd name="T4" fmla="*/ 0 w 637"/>
                <a:gd name="T5" fmla="*/ 1 h 1659"/>
                <a:gd name="T6" fmla="*/ 0 w 637"/>
                <a:gd name="T7" fmla="*/ 1 h 1659"/>
                <a:gd name="T8" fmla="*/ 0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078" name="Freeform 909"/>
            <p:cNvSpPr>
              <a:spLocks/>
            </p:cNvSpPr>
            <p:nvPr/>
          </p:nvSpPr>
          <p:spPr bwMode="auto">
            <a:xfrm>
              <a:off x="3459" y="1553"/>
              <a:ext cx="1016" cy="284"/>
            </a:xfrm>
            <a:custGeom>
              <a:avLst/>
              <a:gdLst>
                <a:gd name="T0" fmla="*/ 0 w 2216"/>
                <a:gd name="T1" fmla="*/ 0 h 550"/>
                <a:gd name="T2" fmla="*/ 0 w 2216"/>
                <a:gd name="T3" fmla="*/ 1 h 550"/>
                <a:gd name="T4" fmla="*/ 0 w 2216"/>
                <a:gd name="T5" fmla="*/ 1 h 550"/>
                <a:gd name="T6" fmla="*/ 0 w 2216"/>
                <a:gd name="T7" fmla="*/ 1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2"/>
                </a:gs>
                <a:gs pos="100000">
                  <a:srgbClr val="DDDDDD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079" name="Freeform 910"/>
            <p:cNvSpPr>
              <a:spLocks/>
            </p:cNvSpPr>
            <p:nvPr/>
          </p:nvSpPr>
          <p:spPr bwMode="auto">
            <a:xfrm>
              <a:off x="3442" y="1857"/>
              <a:ext cx="345" cy="169"/>
            </a:xfrm>
            <a:custGeom>
              <a:avLst/>
              <a:gdLst>
                <a:gd name="T0" fmla="*/ 0 w 752"/>
                <a:gd name="T1" fmla="*/ 0 h 327"/>
                <a:gd name="T2" fmla="*/ 0 w 752"/>
                <a:gd name="T3" fmla="*/ 1 h 327"/>
                <a:gd name="T4" fmla="*/ 0 w 752"/>
                <a:gd name="T5" fmla="*/ 1 h 327"/>
                <a:gd name="T6" fmla="*/ 0 w 752"/>
                <a:gd name="T7" fmla="*/ 1 h 327"/>
                <a:gd name="T8" fmla="*/ 0 w 752"/>
                <a:gd name="T9" fmla="*/ 0 h 3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2"/>
                <a:gd name="T16" fmla="*/ 0 h 327"/>
                <a:gd name="T17" fmla="*/ 752 w 752"/>
                <a:gd name="T18" fmla="*/ 327 h 32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2" h="327">
                  <a:moveTo>
                    <a:pt x="293" y="0"/>
                  </a:moveTo>
                  <a:lnTo>
                    <a:pt x="752" y="124"/>
                  </a:lnTo>
                  <a:lnTo>
                    <a:pt x="470" y="327"/>
                  </a:lnTo>
                  <a:lnTo>
                    <a:pt x="0" y="18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333333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080" name="Freeform 911"/>
            <p:cNvSpPr>
              <a:spLocks/>
            </p:cNvSpPr>
            <p:nvPr/>
          </p:nvSpPr>
          <p:spPr bwMode="auto">
            <a:xfrm>
              <a:off x="3449" y="1860"/>
              <a:ext cx="333" cy="160"/>
            </a:xfrm>
            <a:custGeom>
              <a:avLst/>
              <a:gdLst>
                <a:gd name="T0" fmla="*/ 0 w 726"/>
                <a:gd name="T1" fmla="*/ 0 h 311"/>
                <a:gd name="T2" fmla="*/ 0 w 726"/>
                <a:gd name="T3" fmla="*/ 1 h 311"/>
                <a:gd name="T4" fmla="*/ 0 w 726"/>
                <a:gd name="T5" fmla="*/ 1 h 311"/>
                <a:gd name="T6" fmla="*/ 0 w 726"/>
                <a:gd name="T7" fmla="*/ 1 h 311"/>
                <a:gd name="T8" fmla="*/ 0 w 726"/>
                <a:gd name="T9" fmla="*/ 0 h 31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26"/>
                <a:gd name="T16" fmla="*/ 0 h 311"/>
                <a:gd name="T17" fmla="*/ 726 w 726"/>
                <a:gd name="T18" fmla="*/ 311 h 31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26" h="311">
                  <a:moveTo>
                    <a:pt x="282" y="0"/>
                  </a:moveTo>
                  <a:lnTo>
                    <a:pt x="726" y="119"/>
                  </a:lnTo>
                  <a:lnTo>
                    <a:pt x="457" y="311"/>
                  </a:lnTo>
                  <a:lnTo>
                    <a:pt x="0" y="173"/>
                  </a:lnTo>
                  <a:lnTo>
                    <a:pt x="282" y="0"/>
                  </a:lnTo>
                  <a:close/>
                </a:path>
              </a:pathLst>
            </a:custGeom>
            <a:gradFill rotWithShape="1">
              <a:gsLst>
                <a:gs pos="0">
                  <a:srgbClr val="4D4D4D"/>
                </a:gs>
                <a:gs pos="100000">
                  <a:srgbClr val="DDDDDD"/>
                </a:gs>
              </a:gsLst>
              <a:lin ang="189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081" name="Freeform 912"/>
            <p:cNvSpPr>
              <a:spLocks/>
            </p:cNvSpPr>
            <p:nvPr/>
          </p:nvSpPr>
          <p:spPr bwMode="auto">
            <a:xfrm>
              <a:off x="3473" y="1923"/>
              <a:ext cx="119" cy="52"/>
            </a:xfrm>
            <a:custGeom>
              <a:avLst/>
              <a:gdLst>
                <a:gd name="T0" fmla="*/ 0 w 258"/>
                <a:gd name="T1" fmla="*/ 1 h 100"/>
                <a:gd name="T2" fmla="*/ 0 w 258"/>
                <a:gd name="T3" fmla="*/ 0 h 100"/>
                <a:gd name="T4" fmla="*/ 0 w 258"/>
                <a:gd name="T5" fmla="*/ 1 h 100"/>
                <a:gd name="T6" fmla="*/ 0 w 258"/>
                <a:gd name="T7" fmla="*/ 1 h 100"/>
                <a:gd name="T8" fmla="*/ 0 w 258"/>
                <a:gd name="T9" fmla="*/ 1 h 1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8"/>
                <a:gd name="T16" fmla="*/ 0 h 100"/>
                <a:gd name="T17" fmla="*/ 258 w 258"/>
                <a:gd name="T18" fmla="*/ 100 h 10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8" h="100">
                  <a:moveTo>
                    <a:pt x="0" y="44"/>
                  </a:moveTo>
                  <a:lnTo>
                    <a:pt x="75" y="0"/>
                  </a:lnTo>
                  <a:lnTo>
                    <a:pt x="258" y="50"/>
                  </a:lnTo>
                  <a:lnTo>
                    <a:pt x="183" y="100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rgbClr val="333333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082" name="Freeform 913"/>
            <p:cNvSpPr>
              <a:spLocks/>
            </p:cNvSpPr>
            <p:nvPr/>
          </p:nvSpPr>
          <p:spPr bwMode="auto">
            <a:xfrm>
              <a:off x="3469" y="1947"/>
              <a:ext cx="89" cy="32"/>
            </a:xfrm>
            <a:custGeom>
              <a:avLst/>
              <a:gdLst>
                <a:gd name="T0" fmla="*/ 0 w 194"/>
                <a:gd name="T1" fmla="*/ 0 h 63"/>
                <a:gd name="T2" fmla="*/ 0 w 194"/>
                <a:gd name="T3" fmla="*/ 1 h 63"/>
                <a:gd name="T4" fmla="*/ 0 w 194"/>
                <a:gd name="T5" fmla="*/ 1 h 63"/>
                <a:gd name="T6" fmla="*/ 0 w 194"/>
                <a:gd name="T7" fmla="*/ 1 h 63"/>
                <a:gd name="T8" fmla="*/ 0 w 194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"/>
                <a:gd name="T16" fmla="*/ 0 h 63"/>
                <a:gd name="T17" fmla="*/ 194 w 194"/>
                <a:gd name="T18" fmla="*/ 63 h 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DDDDD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083" name="Freeform 914"/>
            <p:cNvSpPr>
              <a:spLocks/>
            </p:cNvSpPr>
            <p:nvPr/>
          </p:nvSpPr>
          <p:spPr bwMode="auto">
            <a:xfrm>
              <a:off x="3570" y="1956"/>
              <a:ext cx="119" cy="53"/>
            </a:xfrm>
            <a:custGeom>
              <a:avLst/>
              <a:gdLst>
                <a:gd name="T0" fmla="*/ 0 w 258"/>
                <a:gd name="T1" fmla="*/ 1 h 102"/>
                <a:gd name="T2" fmla="*/ 0 w 258"/>
                <a:gd name="T3" fmla="*/ 0 h 102"/>
                <a:gd name="T4" fmla="*/ 0 w 258"/>
                <a:gd name="T5" fmla="*/ 1 h 102"/>
                <a:gd name="T6" fmla="*/ 0 w 258"/>
                <a:gd name="T7" fmla="*/ 1 h 102"/>
                <a:gd name="T8" fmla="*/ 0 w 258"/>
                <a:gd name="T9" fmla="*/ 1 h 1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8"/>
                <a:gd name="T16" fmla="*/ 0 h 102"/>
                <a:gd name="T17" fmla="*/ 258 w 258"/>
                <a:gd name="T18" fmla="*/ 102 h 10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8" h="102">
                  <a:moveTo>
                    <a:pt x="0" y="46"/>
                  </a:moveTo>
                  <a:lnTo>
                    <a:pt x="71" y="0"/>
                  </a:lnTo>
                  <a:lnTo>
                    <a:pt x="258" y="52"/>
                  </a:lnTo>
                  <a:lnTo>
                    <a:pt x="183" y="102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rgbClr val="333333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084" name="Freeform 915"/>
            <p:cNvSpPr>
              <a:spLocks/>
            </p:cNvSpPr>
            <p:nvPr/>
          </p:nvSpPr>
          <p:spPr bwMode="auto">
            <a:xfrm>
              <a:off x="3566" y="1981"/>
              <a:ext cx="89" cy="33"/>
            </a:xfrm>
            <a:custGeom>
              <a:avLst/>
              <a:gdLst>
                <a:gd name="T0" fmla="*/ 0 w 194"/>
                <a:gd name="T1" fmla="*/ 0 h 63"/>
                <a:gd name="T2" fmla="*/ 0 w 194"/>
                <a:gd name="T3" fmla="*/ 1 h 63"/>
                <a:gd name="T4" fmla="*/ 0 w 194"/>
                <a:gd name="T5" fmla="*/ 1 h 63"/>
                <a:gd name="T6" fmla="*/ 0 w 194"/>
                <a:gd name="T7" fmla="*/ 1 h 63"/>
                <a:gd name="T8" fmla="*/ 0 w 194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"/>
                <a:gd name="T16" fmla="*/ 0 h 63"/>
                <a:gd name="T17" fmla="*/ 194 w 194"/>
                <a:gd name="T18" fmla="*/ 63 h 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DDDDD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085" name="Freeform 916"/>
            <p:cNvSpPr>
              <a:spLocks/>
            </p:cNvSpPr>
            <p:nvPr/>
          </p:nvSpPr>
          <p:spPr bwMode="auto">
            <a:xfrm>
              <a:off x="4032" y="1882"/>
              <a:ext cx="418" cy="371"/>
            </a:xfrm>
            <a:custGeom>
              <a:avLst/>
              <a:gdLst>
                <a:gd name="T0" fmla="*/ 0 w 990"/>
                <a:gd name="T1" fmla="*/ 0 h 792"/>
                <a:gd name="T2" fmla="*/ 0 w 990"/>
                <a:gd name="T3" fmla="*/ 0 h 792"/>
                <a:gd name="T4" fmla="*/ 0 w 990"/>
                <a:gd name="T5" fmla="*/ 0 h 792"/>
                <a:gd name="T6" fmla="*/ 0 w 990"/>
                <a:gd name="T7" fmla="*/ 0 h 792"/>
                <a:gd name="T8" fmla="*/ 0 w 990"/>
                <a:gd name="T9" fmla="*/ 0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chemeClr val="bg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086" name="Freeform 917"/>
            <p:cNvSpPr>
              <a:spLocks/>
            </p:cNvSpPr>
            <p:nvPr/>
          </p:nvSpPr>
          <p:spPr bwMode="auto">
            <a:xfrm>
              <a:off x="2966" y="1912"/>
              <a:ext cx="1069" cy="338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087" name="Freeform 918"/>
            <p:cNvSpPr>
              <a:spLocks/>
            </p:cNvSpPr>
            <p:nvPr/>
          </p:nvSpPr>
          <p:spPr bwMode="auto">
            <a:xfrm>
              <a:off x="2967" y="1850"/>
              <a:ext cx="12" cy="68"/>
            </a:xfrm>
            <a:custGeom>
              <a:avLst/>
              <a:gdLst>
                <a:gd name="T0" fmla="*/ 0 w 26"/>
                <a:gd name="T1" fmla="*/ 0 h 147"/>
                <a:gd name="T2" fmla="*/ 0 w 26"/>
                <a:gd name="T3" fmla="*/ 0 h 147"/>
                <a:gd name="T4" fmla="*/ 0 w 26"/>
                <a:gd name="T5" fmla="*/ 0 h 147"/>
                <a:gd name="T6" fmla="*/ 0 w 26"/>
                <a:gd name="T7" fmla="*/ 0 h 147"/>
                <a:gd name="T8" fmla="*/ 0 w 26"/>
                <a:gd name="T9" fmla="*/ 0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B2B2B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088" name="Freeform 919"/>
            <p:cNvSpPr>
              <a:spLocks/>
            </p:cNvSpPr>
            <p:nvPr/>
          </p:nvSpPr>
          <p:spPr bwMode="auto">
            <a:xfrm>
              <a:off x="2968" y="1571"/>
              <a:ext cx="496" cy="283"/>
            </a:xfrm>
            <a:custGeom>
              <a:avLst/>
              <a:gdLst>
                <a:gd name="T0" fmla="*/ 0 w 1176"/>
                <a:gd name="T1" fmla="*/ 0 h 606"/>
                <a:gd name="T2" fmla="*/ 0 w 1176"/>
                <a:gd name="T3" fmla="*/ 0 h 606"/>
                <a:gd name="T4" fmla="*/ 0 w 1176"/>
                <a:gd name="T5" fmla="*/ 0 h 606"/>
                <a:gd name="T6" fmla="*/ 0 w 1176"/>
                <a:gd name="T7" fmla="*/ 0 h 606"/>
                <a:gd name="T8" fmla="*/ 0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B2B2B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089" name="Freeform 920"/>
            <p:cNvSpPr>
              <a:spLocks/>
            </p:cNvSpPr>
            <p:nvPr/>
          </p:nvSpPr>
          <p:spPr bwMode="auto">
            <a:xfrm>
              <a:off x="3001" y="1864"/>
              <a:ext cx="1013" cy="325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bg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090" name="Freeform 921"/>
            <p:cNvSpPr>
              <a:spLocks/>
            </p:cNvSpPr>
            <p:nvPr/>
          </p:nvSpPr>
          <p:spPr bwMode="auto">
            <a:xfrm flipV="1">
              <a:off x="4013" y="1841"/>
              <a:ext cx="413" cy="337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B2B2B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091" name="Freeform 922"/>
            <p:cNvSpPr>
              <a:spLocks/>
            </p:cNvSpPr>
            <p:nvPr/>
          </p:nvSpPr>
          <p:spPr bwMode="auto">
            <a:xfrm>
              <a:off x="3530" y="862"/>
              <a:ext cx="1124" cy="872"/>
            </a:xfrm>
            <a:custGeom>
              <a:avLst/>
              <a:gdLst>
                <a:gd name="T0" fmla="*/ 214 w 1124"/>
                <a:gd name="T1" fmla="*/ 0 h 872"/>
                <a:gd name="T2" fmla="*/ 1124 w 1124"/>
                <a:gd name="T3" fmla="*/ 128 h 872"/>
                <a:gd name="T4" fmla="*/ 884 w 1124"/>
                <a:gd name="T5" fmla="*/ 872 h 872"/>
                <a:gd name="T6" fmla="*/ 0 w 1124"/>
                <a:gd name="T7" fmla="*/ 656 h 872"/>
                <a:gd name="T8" fmla="*/ 214 w 1124"/>
                <a:gd name="T9" fmla="*/ 0 h 87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24"/>
                <a:gd name="T16" fmla="*/ 0 h 872"/>
                <a:gd name="T17" fmla="*/ 1124 w 1124"/>
                <a:gd name="T18" fmla="*/ 872 h 87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24" h="872">
                  <a:moveTo>
                    <a:pt x="214" y="0"/>
                  </a:moveTo>
                  <a:lnTo>
                    <a:pt x="1124" y="128"/>
                  </a:lnTo>
                  <a:lnTo>
                    <a:pt x="884" y="872"/>
                  </a:lnTo>
                  <a:lnTo>
                    <a:pt x="0" y="656"/>
                  </a:lnTo>
                  <a:lnTo>
                    <a:pt x="214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>
                    <a:alpha val="81000"/>
                  </a:srgbClr>
                </a:gs>
                <a:gs pos="100000">
                  <a:srgbClr val="666666">
                    <a:alpha val="79999"/>
                  </a:srgbClr>
                </a:gs>
              </a:gsLst>
              <a:lin ang="54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34092" name="Picture 923" descr="grayed_radiation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2896" y="396"/>
              <a:ext cx="1808" cy="10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33850" name="Group 924"/>
          <p:cNvGrpSpPr>
            <a:grpSpLocks/>
          </p:cNvGrpSpPr>
          <p:nvPr/>
        </p:nvGrpSpPr>
        <p:grpSpPr bwMode="auto">
          <a:xfrm>
            <a:off x="5349875" y="1590675"/>
            <a:ext cx="617538" cy="387350"/>
            <a:chOff x="2920" y="972"/>
            <a:chExt cx="389" cy="244"/>
          </a:xfrm>
        </p:grpSpPr>
        <p:grpSp>
          <p:nvGrpSpPr>
            <p:cNvPr id="34058" name="Group 925"/>
            <p:cNvGrpSpPr>
              <a:grpSpLocks/>
            </p:cNvGrpSpPr>
            <p:nvPr/>
          </p:nvGrpSpPr>
          <p:grpSpPr bwMode="auto">
            <a:xfrm>
              <a:off x="3085" y="1027"/>
              <a:ext cx="102" cy="189"/>
              <a:chOff x="3436" y="1504"/>
              <a:chExt cx="393" cy="942"/>
            </a:xfrm>
          </p:grpSpPr>
          <p:pic>
            <p:nvPicPr>
              <p:cNvPr id="34060" name="Picture 926" descr="iphone_stylized_small"/>
              <p:cNvPicPr>
                <a:picLocks noChangeAspect="1" noChangeArrowheads="1"/>
              </p:cNvPicPr>
              <p:nvPr/>
            </p:nvPicPr>
            <p:blipFill>
              <a:blip r:embed="rId10" cstate="print"/>
              <a:srcRect/>
              <a:stretch>
                <a:fillRect/>
              </a:stretch>
            </p:blipFill>
            <p:spPr bwMode="auto">
              <a:xfrm>
                <a:off x="3436" y="1504"/>
                <a:ext cx="393" cy="94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34061" name="Freeform 927"/>
              <p:cNvSpPr>
                <a:spLocks/>
              </p:cNvSpPr>
              <p:nvPr/>
            </p:nvSpPr>
            <p:spPr bwMode="auto">
              <a:xfrm>
                <a:off x="3484" y="1523"/>
                <a:ext cx="339" cy="906"/>
              </a:xfrm>
              <a:custGeom>
                <a:avLst/>
                <a:gdLst>
                  <a:gd name="T0" fmla="*/ 6 w 339"/>
                  <a:gd name="T1" fmla="*/ 31 h 906"/>
                  <a:gd name="T2" fmla="*/ 38 w 339"/>
                  <a:gd name="T3" fmla="*/ 0 h 906"/>
                  <a:gd name="T4" fmla="*/ 323 w 339"/>
                  <a:gd name="T5" fmla="*/ 45 h 906"/>
                  <a:gd name="T6" fmla="*/ 338 w 339"/>
                  <a:gd name="T7" fmla="*/ 85 h 906"/>
                  <a:gd name="T8" fmla="*/ 339 w 339"/>
                  <a:gd name="T9" fmla="*/ 813 h 906"/>
                  <a:gd name="T10" fmla="*/ 312 w 339"/>
                  <a:gd name="T11" fmla="*/ 865 h 906"/>
                  <a:gd name="T12" fmla="*/ 29 w 339"/>
                  <a:gd name="T13" fmla="*/ 906 h 906"/>
                  <a:gd name="T14" fmla="*/ 0 w 339"/>
                  <a:gd name="T15" fmla="*/ 876 h 906"/>
                  <a:gd name="T16" fmla="*/ 6 w 339"/>
                  <a:gd name="T17" fmla="*/ 31 h 9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339"/>
                  <a:gd name="T28" fmla="*/ 0 h 906"/>
                  <a:gd name="T29" fmla="*/ 339 w 339"/>
                  <a:gd name="T30" fmla="*/ 906 h 90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339" h="906">
                    <a:moveTo>
                      <a:pt x="6" y="31"/>
                    </a:moveTo>
                    <a:lnTo>
                      <a:pt x="38" y="0"/>
                    </a:lnTo>
                    <a:lnTo>
                      <a:pt x="323" y="45"/>
                    </a:lnTo>
                    <a:lnTo>
                      <a:pt x="338" y="85"/>
                    </a:lnTo>
                    <a:lnTo>
                      <a:pt x="339" y="813"/>
                    </a:lnTo>
                    <a:lnTo>
                      <a:pt x="312" y="865"/>
                    </a:lnTo>
                    <a:lnTo>
                      <a:pt x="29" y="906"/>
                    </a:lnTo>
                    <a:lnTo>
                      <a:pt x="0" y="876"/>
                    </a:lnTo>
                    <a:lnTo>
                      <a:pt x="6" y="31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>
                      <a:alpha val="82001"/>
                    </a:srgbClr>
                  </a:gs>
                  <a:gs pos="100000">
                    <a:srgbClr val="666666">
                      <a:alpha val="82001"/>
                    </a:srgb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34062" name="Group 928"/>
              <p:cNvGrpSpPr>
                <a:grpSpLocks/>
              </p:cNvGrpSpPr>
              <p:nvPr/>
            </p:nvGrpSpPr>
            <p:grpSpPr bwMode="auto">
              <a:xfrm>
                <a:off x="3511" y="1689"/>
                <a:ext cx="289" cy="576"/>
                <a:chOff x="3511" y="1689"/>
                <a:chExt cx="289" cy="576"/>
              </a:xfrm>
            </p:grpSpPr>
            <p:sp>
              <p:nvSpPr>
                <p:cNvPr id="34063" name="Freeform 929"/>
                <p:cNvSpPr>
                  <a:spLocks/>
                </p:cNvSpPr>
                <p:nvPr/>
              </p:nvSpPr>
              <p:spPr bwMode="auto">
                <a:xfrm>
                  <a:off x="3519" y="2175"/>
                  <a:ext cx="66" cy="90"/>
                </a:xfrm>
                <a:custGeom>
                  <a:avLst/>
                  <a:gdLst>
                    <a:gd name="T0" fmla="*/ 0 w 66"/>
                    <a:gd name="T1" fmla="*/ 5 h 90"/>
                    <a:gd name="T2" fmla="*/ 66 w 66"/>
                    <a:gd name="T3" fmla="*/ 0 h 90"/>
                    <a:gd name="T4" fmla="*/ 65 w 66"/>
                    <a:gd name="T5" fmla="*/ 80 h 90"/>
                    <a:gd name="T6" fmla="*/ 2 w 66"/>
                    <a:gd name="T7" fmla="*/ 90 h 90"/>
                    <a:gd name="T8" fmla="*/ 0 w 66"/>
                    <a:gd name="T9" fmla="*/ 5 h 9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66"/>
                    <a:gd name="T16" fmla="*/ 0 h 90"/>
                    <a:gd name="T17" fmla="*/ 66 w 66"/>
                    <a:gd name="T18" fmla="*/ 90 h 9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66" h="90">
                      <a:moveTo>
                        <a:pt x="0" y="5"/>
                      </a:moveTo>
                      <a:lnTo>
                        <a:pt x="66" y="0"/>
                      </a:lnTo>
                      <a:lnTo>
                        <a:pt x="65" y="80"/>
                      </a:lnTo>
                      <a:lnTo>
                        <a:pt x="2" y="90"/>
                      </a:lnTo>
                      <a:lnTo>
                        <a:pt x="0" y="5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 w="9525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4064" name="Freeform 930"/>
                <p:cNvSpPr>
                  <a:spLocks/>
                </p:cNvSpPr>
                <p:nvPr/>
              </p:nvSpPr>
              <p:spPr bwMode="auto">
                <a:xfrm>
                  <a:off x="3593" y="2166"/>
                  <a:ext cx="69" cy="89"/>
                </a:xfrm>
                <a:custGeom>
                  <a:avLst/>
                  <a:gdLst>
                    <a:gd name="T0" fmla="*/ 3 w 69"/>
                    <a:gd name="T1" fmla="*/ 8 h 89"/>
                    <a:gd name="T2" fmla="*/ 66 w 69"/>
                    <a:gd name="T3" fmla="*/ 0 h 89"/>
                    <a:gd name="T4" fmla="*/ 69 w 69"/>
                    <a:gd name="T5" fmla="*/ 80 h 89"/>
                    <a:gd name="T6" fmla="*/ 0 w 69"/>
                    <a:gd name="T7" fmla="*/ 89 h 89"/>
                    <a:gd name="T8" fmla="*/ 3 w 69"/>
                    <a:gd name="T9" fmla="*/ 8 h 8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69"/>
                    <a:gd name="T16" fmla="*/ 0 h 89"/>
                    <a:gd name="T17" fmla="*/ 69 w 69"/>
                    <a:gd name="T18" fmla="*/ 89 h 8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69" h="89">
                      <a:moveTo>
                        <a:pt x="3" y="8"/>
                      </a:moveTo>
                      <a:lnTo>
                        <a:pt x="66" y="0"/>
                      </a:lnTo>
                      <a:lnTo>
                        <a:pt x="69" y="80"/>
                      </a:lnTo>
                      <a:lnTo>
                        <a:pt x="0" y="89"/>
                      </a:lnTo>
                      <a:lnTo>
                        <a:pt x="3" y="8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 w="9525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4065" name="Freeform 931"/>
                <p:cNvSpPr>
                  <a:spLocks/>
                </p:cNvSpPr>
                <p:nvPr/>
              </p:nvSpPr>
              <p:spPr bwMode="auto">
                <a:xfrm>
                  <a:off x="3665" y="2162"/>
                  <a:ext cx="62" cy="82"/>
                </a:xfrm>
                <a:custGeom>
                  <a:avLst/>
                  <a:gdLst>
                    <a:gd name="T0" fmla="*/ 0 w 62"/>
                    <a:gd name="T1" fmla="*/ 6 h 82"/>
                    <a:gd name="T2" fmla="*/ 61 w 62"/>
                    <a:gd name="T3" fmla="*/ 0 h 82"/>
                    <a:gd name="T4" fmla="*/ 62 w 62"/>
                    <a:gd name="T5" fmla="*/ 75 h 82"/>
                    <a:gd name="T6" fmla="*/ 3 w 62"/>
                    <a:gd name="T7" fmla="*/ 82 h 82"/>
                    <a:gd name="T8" fmla="*/ 0 w 62"/>
                    <a:gd name="T9" fmla="*/ 6 h 8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62"/>
                    <a:gd name="T16" fmla="*/ 0 h 82"/>
                    <a:gd name="T17" fmla="*/ 62 w 62"/>
                    <a:gd name="T18" fmla="*/ 82 h 8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62" h="82">
                      <a:moveTo>
                        <a:pt x="0" y="6"/>
                      </a:moveTo>
                      <a:lnTo>
                        <a:pt x="61" y="0"/>
                      </a:lnTo>
                      <a:lnTo>
                        <a:pt x="62" y="75"/>
                      </a:lnTo>
                      <a:lnTo>
                        <a:pt x="3" y="82"/>
                      </a:lnTo>
                      <a:lnTo>
                        <a:pt x="0" y="6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 w="9525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4066" name="Freeform 932"/>
                <p:cNvSpPr>
                  <a:spLocks/>
                </p:cNvSpPr>
                <p:nvPr/>
              </p:nvSpPr>
              <p:spPr bwMode="auto">
                <a:xfrm>
                  <a:off x="3734" y="2154"/>
                  <a:ext cx="66" cy="84"/>
                </a:xfrm>
                <a:custGeom>
                  <a:avLst/>
                  <a:gdLst>
                    <a:gd name="T0" fmla="*/ 1 w 66"/>
                    <a:gd name="T1" fmla="*/ 6 h 84"/>
                    <a:gd name="T2" fmla="*/ 66 w 66"/>
                    <a:gd name="T3" fmla="*/ 0 h 84"/>
                    <a:gd name="T4" fmla="*/ 63 w 66"/>
                    <a:gd name="T5" fmla="*/ 77 h 84"/>
                    <a:gd name="T6" fmla="*/ 0 w 66"/>
                    <a:gd name="T7" fmla="*/ 84 h 84"/>
                    <a:gd name="T8" fmla="*/ 1 w 66"/>
                    <a:gd name="T9" fmla="*/ 6 h 8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66"/>
                    <a:gd name="T16" fmla="*/ 0 h 84"/>
                    <a:gd name="T17" fmla="*/ 66 w 66"/>
                    <a:gd name="T18" fmla="*/ 84 h 84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66" h="84">
                      <a:moveTo>
                        <a:pt x="1" y="6"/>
                      </a:moveTo>
                      <a:lnTo>
                        <a:pt x="66" y="0"/>
                      </a:lnTo>
                      <a:lnTo>
                        <a:pt x="63" y="77"/>
                      </a:lnTo>
                      <a:lnTo>
                        <a:pt x="0" y="84"/>
                      </a:lnTo>
                      <a:lnTo>
                        <a:pt x="1" y="6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 w="9525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4067" name="Rectangle 933"/>
                <p:cNvSpPr>
                  <a:spLocks noChangeArrowheads="1"/>
                </p:cNvSpPr>
                <p:nvPr/>
              </p:nvSpPr>
              <p:spPr bwMode="auto">
                <a:xfrm>
                  <a:off x="3513" y="1688"/>
                  <a:ext cx="54" cy="40"/>
                </a:xfrm>
                <a:prstGeom prst="rect">
                  <a:avLst/>
                </a:prstGeom>
                <a:solidFill>
                  <a:schemeClr val="bg2"/>
                </a:solidFill>
                <a:ln w="9525">
                  <a:solidFill>
                    <a:schemeClr val="bg2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4068" name="Rectangle 934"/>
                <p:cNvSpPr>
                  <a:spLocks noChangeArrowheads="1"/>
                </p:cNvSpPr>
                <p:nvPr/>
              </p:nvSpPr>
              <p:spPr bwMode="auto">
                <a:xfrm>
                  <a:off x="3501" y="1738"/>
                  <a:ext cx="92" cy="50"/>
                </a:xfrm>
                <a:prstGeom prst="rect">
                  <a:avLst/>
                </a:prstGeom>
                <a:solidFill>
                  <a:schemeClr val="bg2"/>
                </a:solidFill>
                <a:ln w="9525">
                  <a:solidFill>
                    <a:schemeClr val="bg2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4069" name="Freeform 935"/>
                <p:cNvSpPr>
                  <a:spLocks/>
                </p:cNvSpPr>
                <p:nvPr/>
              </p:nvSpPr>
              <p:spPr bwMode="auto">
                <a:xfrm>
                  <a:off x="3515" y="1794"/>
                  <a:ext cx="261" cy="204"/>
                </a:xfrm>
                <a:custGeom>
                  <a:avLst/>
                  <a:gdLst>
                    <a:gd name="T0" fmla="*/ 0 w 261"/>
                    <a:gd name="T1" fmla="*/ 0 h 204"/>
                    <a:gd name="T2" fmla="*/ 0 w 261"/>
                    <a:gd name="T3" fmla="*/ 204 h 204"/>
                    <a:gd name="T4" fmla="*/ 259 w 261"/>
                    <a:gd name="T5" fmla="*/ 201 h 204"/>
                    <a:gd name="T6" fmla="*/ 261 w 261"/>
                    <a:gd name="T7" fmla="*/ 12 h 204"/>
                    <a:gd name="T8" fmla="*/ 0 w 261"/>
                    <a:gd name="T9" fmla="*/ 0 h 20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61"/>
                    <a:gd name="T16" fmla="*/ 0 h 204"/>
                    <a:gd name="T17" fmla="*/ 261 w 261"/>
                    <a:gd name="T18" fmla="*/ 204 h 204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61" h="204">
                      <a:moveTo>
                        <a:pt x="0" y="0"/>
                      </a:moveTo>
                      <a:lnTo>
                        <a:pt x="0" y="204"/>
                      </a:lnTo>
                      <a:lnTo>
                        <a:pt x="259" y="201"/>
                      </a:lnTo>
                      <a:lnTo>
                        <a:pt x="261" y="1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DDDDD"/>
                </a:solidFill>
                <a:ln w="9525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pic>
          <p:nvPicPr>
            <p:cNvPr id="34059" name="Picture 936" descr="grayed_radiation"/>
            <p:cNvPicPr>
              <a:picLocks noChangeAspect="1" noChangeArrowheads="1"/>
            </p:cNvPicPr>
            <p:nvPr/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2920" y="972"/>
              <a:ext cx="389" cy="1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33851" name="Picture 937" descr="car_grayed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6446838" y="1670050"/>
            <a:ext cx="754062" cy="193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3852" name="Group 938"/>
          <p:cNvGrpSpPr>
            <a:grpSpLocks/>
          </p:cNvGrpSpPr>
          <p:nvPr/>
        </p:nvGrpSpPr>
        <p:grpSpPr bwMode="auto">
          <a:xfrm>
            <a:off x="5662613" y="4538663"/>
            <a:ext cx="463550" cy="398462"/>
            <a:chOff x="3987" y="-51"/>
            <a:chExt cx="1252" cy="983"/>
          </a:xfrm>
        </p:grpSpPr>
        <p:pic>
          <p:nvPicPr>
            <p:cNvPr id="34056" name="Picture 939" descr="desktop_computer_stylized_small"/>
            <p:cNvPicPr>
              <a:picLocks noChangeAspect="1" noChangeArrowheads="1"/>
            </p:cNvPicPr>
            <p:nvPr/>
          </p:nvPicPr>
          <p:blipFill>
            <a:blip r:embed="rId13" cstate="print"/>
            <a:srcRect/>
            <a:stretch>
              <a:fillRect/>
            </a:stretch>
          </p:blipFill>
          <p:spPr bwMode="auto">
            <a:xfrm flipH="1">
              <a:off x="3987" y="-51"/>
              <a:ext cx="1252" cy="98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4057" name="Freeform 940"/>
            <p:cNvSpPr>
              <a:spLocks/>
            </p:cNvSpPr>
            <p:nvPr/>
          </p:nvSpPr>
          <p:spPr bwMode="auto">
            <a:xfrm>
              <a:off x="4507" y="37"/>
              <a:ext cx="640" cy="459"/>
            </a:xfrm>
            <a:custGeom>
              <a:avLst/>
              <a:gdLst>
                <a:gd name="T0" fmla="*/ 12 w 714"/>
                <a:gd name="T1" fmla="*/ 1 h 714"/>
                <a:gd name="T2" fmla="*/ 65 w 714"/>
                <a:gd name="T3" fmla="*/ 0 h 714"/>
                <a:gd name="T4" fmla="*/ 51 w 714"/>
                <a:gd name="T5" fmla="*/ 1 h 714"/>
                <a:gd name="T6" fmla="*/ 0 w 714"/>
                <a:gd name="T7" fmla="*/ 1 h 714"/>
                <a:gd name="T8" fmla="*/ 12 w 714"/>
                <a:gd name="T9" fmla="*/ 1 h 71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14"/>
                <a:gd name="T16" fmla="*/ 0 h 714"/>
                <a:gd name="T17" fmla="*/ 714 w 714"/>
                <a:gd name="T18" fmla="*/ 714 h 71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14" h="714">
                  <a:moveTo>
                    <a:pt x="126" y="36"/>
                  </a:moveTo>
                  <a:lnTo>
                    <a:pt x="714" y="0"/>
                  </a:lnTo>
                  <a:lnTo>
                    <a:pt x="564" y="714"/>
                  </a:lnTo>
                  <a:lnTo>
                    <a:pt x="0" y="570"/>
                  </a:lnTo>
                  <a:lnTo>
                    <a:pt x="126" y="36"/>
                  </a:lnTo>
                  <a:close/>
                </a:path>
              </a:pathLst>
            </a:custGeom>
            <a:solidFill>
              <a:srgbClr val="EAEAEA">
                <a:alpha val="79999"/>
              </a:srgb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3853" name="Group 941"/>
          <p:cNvGrpSpPr>
            <a:grpSpLocks/>
          </p:cNvGrpSpPr>
          <p:nvPr/>
        </p:nvGrpSpPr>
        <p:grpSpPr bwMode="auto">
          <a:xfrm>
            <a:off x="5500688" y="4938713"/>
            <a:ext cx="463550" cy="398462"/>
            <a:chOff x="3987" y="-51"/>
            <a:chExt cx="1252" cy="983"/>
          </a:xfrm>
        </p:grpSpPr>
        <p:pic>
          <p:nvPicPr>
            <p:cNvPr id="34054" name="Picture 942" descr="desktop_computer_stylized_small"/>
            <p:cNvPicPr>
              <a:picLocks noChangeAspect="1" noChangeArrowheads="1"/>
            </p:cNvPicPr>
            <p:nvPr/>
          </p:nvPicPr>
          <p:blipFill>
            <a:blip r:embed="rId13" cstate="print"/>
            <a:srcRect/>
            <a:stretch>
              <a:fillRect/>
            </a:stretch>
          </p:blipFill>
          <p:spPr bwMode="auto">
            <a:xfrm flipH="1">
              <a:off x="3987" y="-51"/>
              <a:ext cx="1252" cy="98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4055" name="Freeform 943"/>
            <p:cNvSpPr>
              <a:spLocks/>
            </p:cNvSpPr>
            <p:nvPr/>
          </p:nvSpPr>
          <p:spPr bwMode="auto">
            <a:xfrm>
              <a:off x="4507" y="37"/>
              <a:ext cx="640" cy="459"/>
            </a:xfrm>
            <a:custGeom>
              <a:avLst/>
              <a:gdLst>
                <a:gd name="T0" fmla="*/ 12 w 714"/>
                <a:gd name="T1" fmla="*/ 1 h 714"/>
                <a:gd name="T2" fmla="*/ 65 w 714"/>
                <a:gd name="T3" fmla="*/ 0 h 714"/>
                <a:gd name="T4" fmla="*/ 51 w 714"/>
                <a:gd name="T5" fmla="*/ 1 h 714"/>
                <a:gd name="T6" fmla="*/ 0 w 714"/>
                <a:gd name="T7" fmla="*/ 1 h 714"/>
                <a:gd name="T8" fmla="*/ 12 w 714"/>
                <a:gd name="T9" fmla="*/ 1 h 71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14"/>
                <a:gd name="T16" fmla="*/ 0 h 714"/>
                <a:gd name="T17" fmla="*/ 714 w 714"/>
                <a:gd name="T18" fmla="*/ 714 h 71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14" h="714">
                  <a:moveTo>
                    <a:pt x="126" y="36"/>
                  </a:moveTo>
                  <a:lnTo>
                    <a:pt x="714" y="0"/>
                  </a:lnTo>
                  <a:lnTo>
                    <a:pt x="564" y="714"/>
                  </a:lnTo>
                  <a:lnTo>
                    <a:pt x="0" y="570"/>
                  </a:lnTo>
                  <a:lnTo>
                    <a:pt x="126" y="36"/>
                  </a:lnTo>
                  <a:close/>
                </a:path>
              </a:pathLst>
            </a:custGeom>
            <a:solidFill>
              <a:srgbClr val="EAEAEA">
                <a:alpha val="79999"/>
              </a:srgb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3854" name="Group 944"/>
          <p:cNvGrpSpPr>
            <a:grpSpLocks/>
          </p:cNvGrpSpPr>
          <p:nvPr/>
        </p:nvGrpSpPr>
        <p:grpSpPr bwMode="auto">
          <a:xfrm>
            <a:off x="5957888" y="5186363"/>
            <a:ext cx="463550" cy="398462"/>
            <a:chOff x="3987" y="-51"/>
            <a:chExt cx="1252" cy="983"/>
          </a:xfrm>
        </p:grpSpPr>
        <p:pic>
          <p:nvPicPr>
            <p:cNvPr id="34052" name="Picture 945" descr="desktop_computer_stylized_small"/>
            <p:cNvPicPr>
              <a:picLocks noChangeAspect="1" noChangeArrowheads="1"/>
            </p:cNvPicPr>
            <p:nvPr/>
          </p:nvPicPr>
          <p:blipFill>
            <a:blip r:embed="rId13" cstate="print"/>
            <a:srcRect/>
            <a:stretch>
              <a:fillRect/>
            </a:stretch>
          </p:blipFill>
          <p:spPr bwMode="auto">
            <a:xfrm flipH="1">
              <a:off x="3987" y="-51"/>
              <a:ext cx="1252" cy="98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4053" name="Freeform 946"/>
            <p:cNvSpPr>
              <a:spLocks/>
            </p:cNvSpPr>
            <p:nvPr/>
          </p:nvSpPr>
          <p:spPr bwMode="auto">
            <a:xfrm>
              <a:off x="4507" y="37"/>
              <a:ext cx="640" cy="459"/>
            </a:xfrm>
            <a:custGeom>
              <a:avLst/>
              <a:gdLst>
                <a:gd name="T0" fmla="*/ 12 w 714"/>
                <a:gd name="T1" fmla="*/ 1 h 714"/>
                <a:gd name="T2" fmla="*/ 65 w 714"/>
                <a:gd name="T3" fmla="*/ 0 h 714"/>
                <a:gd name="T4" fmla="*/ 51 w 714"/>
                <a:gd name="T5" fmla="*/ 1 h 714"/>
                <a:gd name="T6" fmla="*/ 0 w 714"/>
                <a:gd name="T7" fmla="*/ 1 h 714"/>
                <a:gd name="T8" fmla="*/ 12 w 714"/>
                <a:gd name="T9" fmla="*/ 1 h 71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14"/>
                <a:gd name="T16" fmla="*/ 0 h 714"/>
                <a:gd name="T17" fmla="*/ 714 w 714"/>
                <a:gd name="T18" fmla="*/ 714 h 71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14" h="714">
                  <a:moveTo>
                    <a:pt x="126" y="36"/>
                  </a:moveTo>
                  <a:lnTo>
                    <a:pt x="714" y="0"/>
                  </a:lnTo>
                  <a:lnTo>
                    <a:pt x="564" y="714"/>
                  </a:lnTo>
                  <a:lnTo>
                    <a:pt x="0" y="570"/>
                  </a:lnTo>
                  <a:lnTo>
                    <a:pt x="126" y="36"/>
                  </a:lnTo>
                  <a:close/>
                </a:path>
              </a:pathLst>
            </a:custGeom>
            <a:solidFill>
              <a:srgbClr val="EAEAEA">
                <a:alpha val="79999"/>
              </a:srgb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3855" name="Group 947"/>
          <p:cNvGrpSpPr>
            <a:grpSpLocks/>
          </p:cNvGrpSpPr>
          <p:nvPr/>
        </p:nvGrpSpPr>
        <p:grpSpPr bwMode="auto">
          <a:xfrm>
            <a:off x="6396038" y="5224463"/>
            <a:ext cx="463550" cy="398462"/>
            <a:chOff x="3987" y="-51"/>
            <a:chExt cx="1252" cy="983"/>
          </a:xfrm>
        </p:grpSpPr>
        <p:pic>
          <p:nvPicPr>
            <p:cNvPr id="34050" name="Picture 948" descr="desktop_computer_stylized_small"/>
            <p:cNvPicPr>
              <a:picLocks noChangeAspect="1" noChangeArrowheads="1"/>
            </p:cNvPicPr>
            <p:nvPr/>
          </p:nvPicPr>
          <p:blipFill>
            <a:blip r:embed="rId13" cstate="print"/>
            <a:srcRect/>
            <a:stretch>
              <a:fillRect/>
            </a:stretch>
          </p:blipFill>
          <p:spPr bwMode="auto">
            <a:xfrm flipH="1">
              <a:off x="3987" y="-51"/>
              <a:ext cx="1252" cy="98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4051" name="Freeform 949"/>
            <p:cNvSpPr>
              <a:spLocks/>
            </p:cNvSpPr>
            <p:nvPr/>
          </p:nvSpPr>
          <p:spPr bwMode="auto">
            <a:xfrm>
              <a:off x="4507" y="37"/>
              <a:ext cx="640" cy="459"/>
            </a:xfrm>
            <a:custGeom>
              <a:avLst/>
              <a:gdLst>
                <a:gd name="T0" fmla="*/ 12 w 714"/>
                <a:gd name="T1" fmla="*/ 1 h 714"/>
                <a:gd name="T2" fmla="*/ 65 w 714"/>
                <a:gd name="T3" fmla="*/ 0 h 714"/>
                <a:gd name="T4" fmla="*/ 51 w 714"/>
                <a:gd name="T5" fmla="*/ 1 h 714"/>
                <a:gd name="T6" fmla="*/ 0 w 714"/>
                <a:gd name="T7" fmla="*/ 1 h 714"/>
                <a:gd name="T8" fmla="*/ 12 w 714"/>
                <a:gd name="T9" fmla="*/ 1 h 71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14"/>
                <a:gd name="T16" fmla="*/ 0 h 714"/>
                <a:gd name="T17" fmla="*/ 714 w 714"/>
                <a:gd name="T18" fmla="*/ 714 h 71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14" h="714">
                  <a:moveTo>
                    <a:pt x="126" y="36"/>
                  </a:moveTo>
                  <a:lnTo>
                    <a:pt x="714" y="0"/>
                  </a:lnTo>
                  <a:lnTo>
                    <a:pt x="564" y="714"/>
                  </a:lnTo>
                  <a:lnTo>
                    <a:pt x="0" y="570"/>
                  </a:lnTo>
                  <a:lnTo>
                    <a:pt x="126" y="36"/>
                  </a:lnTo>
                  <a:close/>
                </a:path>
              </a:pathLst>
            </a:custGeom>
            <a:solidFill>
              <a:srgbClr val="EAEAEA">
                <a:alpha val="79999"/>
              </a:srgb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3856" name="Group 950"/>
          <p:cNvGrpSpPr>
            <a:grpSpLocks/>
          </p:cNvGrpSpPr>
          <p:nvPr/>
        </p:nvGrpSpPr>
        <p:grpSpPr bwMode="auto">
          <a:xfrm>
            <a:off x="8186738" y="5014913"/>
            <a:ext cx="249237" cy="555625"/>
            <a:chOff x="1115" y="2770"/>
            <a:chExt cx="589" cy="1034"/>
          </a:xfrm>
        </p:grpSpPr>
        <p:sp>
          <p:nvSpPr>
            <p:cNvPr id="34018" name="Freeform 951"/>
            <p:cNvSpPr>
              <a:spLocks/>
            </p:cNvSpPr>
            <p:nvPr/>
          </p:nvSpPr>
          <p:spPr bwMode="auto">
            <a:xfrm>
              <a:off x="1581" y="2772"/>
              <a:ext cx="117" cy="986"/>
            </a:xfrm>
            <a:custGeom>
              <a:avLst/>
              <a:gdLst>
                <a:gd name="T0" fmla="*/ 0 w 354"/>
                <a:gd name="T1" fmla="*/ 0 h 2742"/>
                <a:gd name="T2" fmla="*/ 0 w 354"/>
                <a:gd name="T3" fmla="*/ 0 h 2742"/>
                <a:gd name="T4" fmla="*/ 0 w 354"/>
                <a:gd name="T5" fmla="*/ 0 h 2742"/>
                <a:gd name="T6" fmla="*/ 0 w 354"/>
                <a:gd name="T7" fmla="*/ 0 h 2742"/>
                <a:gd name="T8" fmla="*/ 0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019" name="Rectangle 952"/>
            <p:cNvSpPr>
              <a:spLocks noChangeArrowheads="1"/>
            </p:cNvSpPr>
            <p:nvPr/>
          </p:nvSpPr>
          <p:spPr bwMode="auto">
            <a:xfrm>
              <a:off x="1141" y="2770"/>
              <a:ext cx="435" cy="987"/>
            </a:xfrm>
            <a:prstGeom prst="rect">
              <a:avLst/>
            </a:prstGeom>
            <a:gradFill rotWithShape="1">
              <a:gsLst>
                <a:gs pos="0">
                  <a:srgbClr val="808080"/>
                </a:gs>
                <a:gs pos="100000">
                  <a:srgbClr val="C0C0C0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020" name="Freeform 953"/>
            <p:cNvSpPr>
              <a:spLocks/>
            </p:cNvSpPr>
            <p:nvPr/>
          </p:nvSpPr>
          <p:spPr bwMode="auto">
            <a:xfrm>
              <a:off x="1603" y="2831"/>
              <a:ext cx="70" cy="913"/>
            </a:xfrm>
            <a:custGeom>
              <a:avLst/>
              <a:gdLst>
                <a:gd name="T0" fmla="*/ 0 w 211"/>
                <a:gd name="T1" fmla="*/ 0 h 2537"/>
                <a:gd name="T2" fmla="*/ 0 w 211"/>
                <a:gd name="T3" fmla="*/ 0 h 2537"/>
                <a:gd name="T4" fmla="*/ 0 w 211"/>
                <a:gd name="T5" fmla="*/ 0 h 2537"/>
                <a:gd name="T6" fmla="*/ 0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021" name="Freeform 954"/>
            <p:cNvSpPr>
              <a:spLocks/>
            </p:cNvSpPr>
            <p:nvPr/>
          </p:nvSpPr>
          <p:spPr bwMode="auto">
            <a:xfrm>
              <a:off x="1588" y="3293"/>
              <a:ext cx="109" cy="81"/>
            </a:xfrm>
            <a:custGeom>
              <a:avLst/>
              <a:gdLst>
                <a:gd name="T0" fmla="*/ 0 w 328"/>
                <a:gd name="T1" fmla="*/ 0 h 226"/>
                <a:gd name="T2" fmla="*/ 0 w 328"/>
                <a:gd name="T3" fmla="*/ 0 h 226"/>
                <a:gd name="T4" fmla="*/ 0 w 328"/>
                <a:gd name="T5" fmla="*/ 0 h 226"/>
                <a:gd name="T6" fmla="*/ 0 w 328"/>
                <a:gd name="T7" fmla="*/ 0 h 226"/>
                <a:gd name="T8" fmla="*/ 0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solidFill>
              <a:srgbClr val="DDDDD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022" name="Rectangle 955"/>
            <p:cNvSpPr>
              <a:spLocks noChangeArrowheads="1"/>
            </p:cNvSpPr>
            <p:nvPr/>
          </p:nvSpPr>
          <p:spPr bwMode="auto">
            <a:xfrm>
              <a:off x="1145" y="2885"/>
              <a:ext cx="248" cy="18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34023" name="Group 956"/>
            <p:cNvGrpSpPr>
              <a:grpSpLocks/>
            </p:cNvGrpSpPr>
            <p:nvPr/>
          </p:nvGrpSpPr>
          <p:grpSpPr bwMode="auto">
            <a:xfrm>
              <a:off x="1367" y="2873"/>
              <a:ext cx="240" cy="63"/>
              <a:chOff x="614" y="2568"/>
              <a:chExt cx="725" cy="139"/>
            </a:xfrm>
          </p:grpSpPr>
          <p:sp>
            <p:nvSpPr>
              <p:cNvPr id="34048" name="AutoShape 957"/>
              <p:cNvSpPr>
                <a:spLocks noChangeArrowheads="1"/>
              </p:cNvSpPr>
              <p:nvPr/>
            </p:nvSpPr>
            <p:spPr bwMode="auto">
              <a:xfrm>
                <a:off x="612" y="2569"/>
                <a:ext cx="725" cy="137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049" name="AutoShape 958"/>
              <p:cNvSpPr>
                <a:spLocks noChangeArrowheads="1"/>
              </p:cNvSpPr>
              <p:nvPr/>
            </p:nvSpPr>
            <p:spPr bwMode="auto">
              <a:xfrm>
                <a:off x="623" y="2582"/>
                <a:ext cx="691" cy="104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34024" name="Rectangle 959"/>
            <p:cNvSpPr>
              <a:spLocks noChangeArrowheads="1"/>
            </p:cNvSpPr>
            <p:nvPr/>
          </p:nvSpPr>
          <p:spPr bwMode="auto">
            <a:xfrm>
              <a:off x="1149" y="3024"/>
              <a:ext cx="248" cy="21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34025" name="Group 960"/>
            <p:cNvGrpSpPr>
              <a:grpSpLocks/>
            </p:cNvGrpSpPr>
            <p:nvPr/>
          </p:nvGrpSpPr>
          <p:grpSpPr bwMode="auto">
            <a:xfrm>
              <a:off x="1366" y="3014"/>
              <a:ext cx="240" cy="58"/>
              <a:chOff x="614" y="2568"/>
              <a:chExt cx="725" cy="139"/>
            </a:xfrm>
          </p:grpSpPr>
          <p:sp>
            <p:nvSpPr>
              <p:cNvPr id="34046" name="AutoShape 961"/>
              <p:cNvSpPr>
                <a:spLocks noChangeArrowheads="1"/>
              </p:cNvSpPr>
              <p:nvPr/>
            </p:nvSpPr>
            <p:spPr bwMode="auto">
              <a:xfrm>
                <a:off x="615" y="2571"/>
                <a:ext cx="725" cy="135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047" name="AutoShape 962"/>
              <p:cNvSpPr>
                <a:spLocks noChangeArrowheads="1"/>
              </p:cNvSpPr>
              <p:nvPr/>
            </p:nvSpPr>
            <p:spPr bwMode="auto">
              <a:xfrm>
                <a:off x="626" y="2585"/>
                <a:ext cx="691" cy="106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34026" name="Rectangle 963"/>
            <p:cNvSpPr>
              <a:spLocks noChangeArrowheads="1"/>
            </p:cNvSpPr>
            <p:nvPr/>
          </p:nvSpPr>
          <p:spPr bwMode="auto">
            <a:xfrm>
              <a:off x="1149" y="3172"/>
              <a:ext cx="244" cy="21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027" name="Rectangle 964"/>
            <p:cNvSpPr>
              <a:spLocks noChangeArrowheads="1"/>
            </p:cNvSpPr>
            <p:nvPr/>
          </p:nvSpPr>
          <p:spPr bwMode="auto">
            <a:xfrm>
              <a:off x="1153" y="3299"/>
              <a:ext cx="244" cy="21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34028" name="Group 965"/>
            <p:cNvGrpSpPr>
              <a:grpSpLocks/>
            </p:cNvGrpSpPr>
            <p:nvPr/>
          </p:nvGrpSpPr>
          <p:grpSpPr bwMode="auto">
            <a:xfrm>
              <a:off x="1361" y="3287"/>
              <a:ext cx="240" cy="65"/>
              <a:chOff x="614" y="2568"/>
              <a:chExt cx="725" cy="139"/>
            </a:xfrm>
          </p:grpSpPr>
          <p:sp>
            <p:nvSpPr>
              <p:cNvPr id="34044" name="AutoShape 966"/>
              <p:cNvSpPr>
                <a:spLocks noChangeArrowheads="1"/>
              </p:cNvSpPr>
              <p:nvPr/>
            </p:nvSpPr>
            <p:spPr bwMode="auto">
              <a:xfrm>
                <a:off x="619" y="2568"/>
                <a:ext cx="725" cy="139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045" name="AutoShape 967"/>
              <p:cNvSpPr>
                <a:spLocks noChangeArrowheads="1"/>
              </p:cNvSpPr>
              <p:nvPr/>
            </p:nvSpPr>
            <p:spPr bwMode="auto">
              <a:xfrm>
                <a:off x="630" y="2587"/>
                <a:ext cx="691" cy="101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34029" name="Freeform 968"/>
            <p:cNvSpPr>
              <a:spLocks/>
            </p:cNvSpPr>
            <p:nvPr/>
          </p:nvSpPr>
          <p:spPr bwMode="auto">
            <a:xfrm>
              <a:off x="1590" y="3169"/>
              <a:ext cx="108" cy="81"/>
            </a:xfrm>
            <a:custGeom>
              <a:avLst/>
              <a:gdLst>
                <a:gd name="T0" fmla="*/ 0 w 328"/>
                <a:gd name="T1" fmla="*/ 0 h 226"/>
                <a:gd name="T2" fmla="*/ 0 w 328"/>
                <a:gd name="T3" fmla="*/ 0 h 226"/>
                <a:gd name="T4" fmla="*/ 0 w 328"/>
                <a:gd name="T5" fmla="*/ 0 h 226"/>
                <a:gd name="T6" fmla="*/ 0 w 328"/>
                <a:gd name="T7" fmla="*/ 0 h 226"/>
                <a:gd name="T8" fmla="*/ 0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solidFill>
              <a:srgbClr val="DDDDD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34030" name="Group 969"/>
            <p:cNvGrpSpPr>
              <a:grpSpLocks/>
            </p:cNvGrpSpPr>
            <p:nvPr/>
          </p:nvGrpSpPr>
          <p:grpSpPr bwMode="auto">
            <a:xfrm>
              <a:off x="1363" y="3158"/>
              <a:ext cx="240" cy="60"/>
              <a:chOff x="614" y="2568"/>
              <a:chExt cx="725" cy="139"/>
            </a:xfrm>
          </p:grpSpPr>
          <p:sp>
            <p:nvSpPr>
              <p:cNvPr id="34042" name="AutoShape 970"/>
              <p:cNvSpPr>
                <a:spLocks noChangeArrowheads="1"/>
              </p:cNvSpPr>
              <p:nvPr/>
            </p:nvSpPr>
            <p:spPr bwMode="auto">
              <a:xfrm>
                <a:off x="613" y="2566"/>
                <a:ext cx="725" cy="144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043" name="AutoShape 971"/>
              <p:cNvSpPr>
                <a:spLocks noChangeArrowheads="1"/>
              </p:cNvSpPr>
              <p:nvPr/>
            </p:nvSpPr>
            <p:spPr bwMode="auto">
              <a:xfrm>
                <a:off x="624" y="2579"/>
                <a:ext cx="691" cy="11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34031" name="Rectangle 972"/>
            <p:cNvSpPr>
              <a:spLocks noChangeArrowheads="1"/>
            </p:cNvSpPr>
            <p:nvPr/>
          </p:nvSpPr>
          <p:spPr bwMode="auto">
            <a:xfrm>
              <a:off x="1573" y="2770"/>
              <a:ext cx="30" cy="987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032" name="Freeform 973"/>
            <p:cNvSpPr>
              <a:spLocks/>
            </p:cNvSpPr>
            <p:nvPr/>
          </p:nvSpPr>
          <p:spPr bwMode="auto">
            <a:xfrm>
              <a:off x="1599" y="3019"/>
              <a:ext cx="98" cy="92"/>
            </a:xfrm>
            <a:custGeom>
              <a:avLst/>
              <a:gdLst>
                <a:gd name="T0" fmla="*/ 0 w 296"/>
                <a:gd name="T1" fmla="*/ 0 h 256"/>
                <a:gd name="T2" fmla="*/ 0 w 296"/>
                <a:gd name="T3" fmla="*/ 0 h 256"/>
                <a:gd name="T4" fmla="*/ 0 w 296"/>
                <a:gd name="T5" fmla="*/ 0 h 256"/>
                <a:gd name="T6" fmla="*/ 0 w 296"/>
                <a:gd name="T7" fmla="*/ 0 h 256"/>
                <a:gd name="T8" fmla="*/ 0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solidFill>
              <a:srgbClr val="DDDDD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033" name="Freeform 974"/>
            <p:cNvSpPr>
              <a:spLocks/>
            </p:cNvSpPr>
            <p:nvPr/>
          </p:nvSpPr>
          <p:spPr bwMode="auto">
            <a:xfrm>
              <a:off x="1601" y="2878"/>
              <a:ext cx="101" cy="104"/>
            </a:xfrm>
            <a:custGeom>
              <a:avLst/>
              <a:gdLst>
                <a:gd name="T0" fmla="*/ 0 w 304"/>
                <a:gd name="T1" fmla="*/ 0 h 288"/>
                <a:gd name="T2" fmla="*/ 0 w 304"/>
                <a:gd name="T3" fmla="*/ 0 h 288"/>
                <a:gd name="T4" fmla="*/ 0 w 304"/>
                <a:gd name="T5" fmla="*/ 0 h 288"/>
                <a:gd name="T6" fmla="*/ 0 w 304"/>
                <a:gd name="T7" fmla="*/ 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solidFill>
              <a:srgbClr val="DDDDD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034" name="Oval 975"/>
            <p:cNvSpPr>
              <a:spLocks noChangeArrowheads="1"/>
            </p:cNvSpPr>
            <p:nvPr/>
          </p:nvSpPr>
          <p:spPr bwMode="auto">
            <a:xfrm>
              <a:off x="1685" y="3712"/>
              <a:ext cx="19" cy="41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035" name="Freeform 976"/>
            <p:cNvSpPr>
              <a:spLocks/>
            </p:cNvSpPr>
            <p:nvPr/>
          </p:nvSpPr>
          <p:spPr bwMode="auto">
            <a:xfrm>
              <a:off x="1595" y="3713"/>
              <a:ext cx="102" cy="86"/>
            </a:xfrm>
            <a:custGeom>
              <a:avLst/>
              <a:gdLst>
                <a:gd name="T0" fmla="*/ 0 w 306"/>
                <a:gd name="T1" fmla="*/ 0 h 240"/>
                <a:gd name="T2" fmla="*/ 0 w 306"/>
                <a:gd name="T3" fmla="*/ 0 h 240"/>
                <a:gd name="T4" fmla="*/ 0 w 306"/>
                <a:gd name="T5" fmla="*/ 0 h 240"/>
                <a:gd name="T6" fmla="*/ 0 w 306"/>
                <a:gd name="T7" fmla="*/ 0 h 240"/>
                <a:gd name="T8" fmla="*/ 0 w 306"/>
                <a:gd name="T9" fmla="*/ 0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036" name="AutoShape 977"/>
            <p:cNvSpPr>
              <a:spLocks noChangeArrowheads="1"/>
            </p:cNvSpPr>
            <p:nvPr/>
          </p:nvSpPr>
          <p:spPr bwMode="auto">
            <a:xfrm>
              <a:off x="1115" y="3742"/>
              <a:ext cx="495" cy="62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037" name="AutoShape 978"/>
            <p:cNvSpPr>
              <a:spLocks noChangeArrowheads="1"/>
            </p:cNvSpPr>
            <p:nvPr/>
          </p:nvSpPr>
          <p:spPr bwMode="auto">
            <a:xfrm>
              <a:off x="1141" y="3754"/>
              <a:ext cx="443" cy="35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038" name="Oval 979"/>
            <p:cNvSpPr>
              <a:spLocks noChangeArrowheads="1"/>
            </p:cNvSpPr>
            <p:nvPr/>
          </p:nvSpPr>
          <p:spPr bwMode="auto">
            <a:xfrm>
              <a:off x="1183" y="3612"/>
              <a:ext cx="68" cy="62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039" name="Oval 980"/>
            <p:cNvSpPr>
              <a:spLocks noChangeArrowheads="1"/>
            </p:cNvSpPr>
            <p:nvPr/>
          </p:nvSpPr>
          <p:spPr bwMode="auto">
            <a:xfrm>
              <a:off x="1258" y="3615"/>
              <a:ext cx="68" cy="59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endParaRPr lang="en-US" sz="1800">
                <a:solidFill>
                  <a:srgbClr val="FF0000"/>
                </a:solidFill>
              </a:endParaRPr>
            </a:p>
          </p:txBody>
        </p:sp>
        <p:sp>
          <p:nvSpPr>
            <p:cNvPr id="34040" name="Oval 981"/>
            <p:cNvSpPr>
              <a:spLocks noChangeArrowheads="1"/>
            </p:cNvSpPr>
            <p:nvPr/>
          </p:nvSpPr>
          <p:spPr bwMode="auto">
            <a:xfrm>
              <a:off x="1333" y="3612"/>
              <a:ext cx="64" cy="62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041" name="Rectangle 982"/>
            <p:cNvSpPr>
              <a:spLocks noChangeArrowheads="1"/>
            </p:cNvSpPr>
            <p:nvPr/>
          </p:nvSpPr>
          <p:spPr bwMode="auto">
            <a:xfrm>
              <a:off x="1498" y="3376"/>
              <a:ext cx="34" cy="328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3857" name="Group 983"/>
          <p:cNvGrpSpPr>
            <a:grpSpLocks/>
          </p:cNvGrpSpPr>
          <p:nvPr/>
        </p:nvGrpSpPr>
        <p:grpSpPr bwMode="auto">
          <a:xfrm>
            <a:off x="7900988" y="5224463"/>
            <a:ext cx="230187" cy="498475"/>
            <a:chOff x="1115" y="2770"/>
            <a:chExt cx="589" cy="1034"/>
          </a:xfrm>
        </p:grpSpPr>
        <p:sp>
          <p:nvSpPr>
            <p:cNvPr id="33986" name="Freeform 984"/>
            <p:cNvSpPr>
              <a:spLocks/>
            </p:cNvSpPr>
            <p:nvPr/>
          </p:nvSpPr>
          <p:spPr bwMode="auto">
            <a:xfrm>
              <a:off x="1581" y="2772"/>
              <a:ext cx="117" cy="986"/>
            </a:xfrm>
            <a:custGeom>
              <a:avLst/>
              <a:gdLst>
                <a:gd name="T0" fmla="*/ 0 w 354"/>
                <a:gd name="T1" fmla="*/ 0 h 2742"/>
                <a:gd name="T2" fmla="*/ 0 w 354"/>
                <a:gd name="T3" fmla="*/ 0 h 2742"/>
                <a:gd name="T4" fmla="*/ 0 w 354"/>
                <a:gd name="T5" fmla="*/ 0 h 2742"/>
                <a:gd name="T6" fmla="*/ 0 w 354"/>
                <a:gd name="T7" fmla="*/ 0 h 2742"/>
                <a:gd name="T8" fmla="*/ 0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987" name="Rectangle 985"/>
            <p:cNvSpPr>
              <a:spLocks noChangeArrowheads="1"/>
            </p:cNvSpPr>
            <p:nvPr/>
          </p:nvSpPr>
          <p:spPr bwMode="auto">
            <a:xfrm>
              <a:off x="1143" y="2770"/>
              <a:ext cx="431" cy="985"/>
            </a:xfrm>
            <a:prstGeom prst="rect">
              <a:avLst/>
            </a:prstGeom>
            <a:gradFill rotWithShape="1">
              <a:gsLst>
                <a:gs pos="0">
                  <a:srgbClr val="808080"/>
                </a:gs>
                <a:gs pos="100000">
                  <a:srgbClr val="C0C0C0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988" name="Freeform 986"/>
            <p:cNvSpPr>
              <a:spLocks/>
            </p:cNvSpPr>
            <p:nvPr/>
          </p:nvSpPr>
          <p:spPr bwMode="auto">
            <a:xfrm>
              <a:off x="1603" y="2831"/>
              <a:ext cx="70" cy="913"/>
            </a:xfrm>
            <a:custGeom>
              <a:avLst/>
              <a:gdLst>
                <a:gd name="T0" fmla="*/ 0 w 211"/>
                <a:gd name="T1" fmla="*/ 0 h 2537"/>
                <a:gd name="T2" fmla="*/ 0 w 211"/>
                <a:gd name="T3" fmla="*/ 0 h 2537"/>
                <a:gd name="T4" fmla="*/ 0 w 211"/>
                <a:gd name="T5" fmla="*/ 0 h 2537"/>
                <a:gd name="T6" fmla="*/ 0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989" name="Freeform 987"/>
            <p:cNvSpPr>
              <a:spLocks/>
            </p:cNvSpPr>
            <p:nvPr/>
          </p:nvSpPr>
          <p:spPr bwMode="auto">
            <a:xfrm>
              <a:off x="1588" y="3293"/>
              <a:ext cx="109" cy="81"/>
            </a:xfrm>
            <a:custGeom>
              <a:avLst/>
              <a:gdLst>
                <a:gd name="T0" fmla="*/ 0 w 328"/>
                <a:gd name="T1" fmla="*/ 0 h 226"/>
                <a:gd name="T2" fmla="*/ 0 w 328"/>
                <a:gd name="T3" fmla="*/ 0 h 226"/>
                <a:gd name="T4" fmla="*/ 0 w 328"/>
                <a:gd name="T5" fmla="*/ 0 h 226"/>
                <a:gd name="T6" fmla="*/ 0 w 328"/>
                <a:gd name="T7" fmla="*/ 0 h 226"/>
                <a:gd name="T8" fmla="*/ 0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solidFill>
              <a:srgbClr val="DDDDD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990" name="Rectangle 988"/>
            <p:cNvSpPr>
              <a:spLocks noChangeArrowheads="1"/>
            </p:cNvSpPr>
            <p:nvPr/>
          </p:nvSpPr>
          <p:spPr bwMode="auto">
            <a:xfrm>
              <a:off x="1143" y="2885"/>
              <a:ext cx="248" cy="20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33991" name="Group 989"/>
            <p:cNvGrpSpPr>
              <a:grpSpLocks/>
            </p:cNvGrpSpPr>
            <p:nvPr/>
          </p:nvGrpSpPr>
          <p:grpSpPr bwMode="auto">
            <a:xfrm>
              <a:off x="1367" y="2873"/>
              <a:ext cx="240" cy="63"/>
              <a:chOff x="614" y="2568"/>
              <a:chExt cx="725" cy="139"/>
            </a:xfrm>
          </p:grpSpPr>
          <p:sp>
            <p:nvSpPr>
              <p:cNvPr id="34016" name="AutoShape 990"/>
              <p:cNvSpPr>
                <a:spLocks noChangeArrowheads="1"/>
              </p:cNvSpPr>
              <p:nvPr/>
            </p:nvSpPr>
            <p:spPr bwMode="auto">
              <a:xfrm>
                <a:off x="614" y="2566"/>
                <a:ext cx="724" cy="138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017" name="AutoShape 991"/>
              <p:cNvSpPr>
                <a:spLocks noChangeArrowheads="1"/>
              </p:cNvSpPr>
              <p:nvPr/>
            </p:nvSpPr>
            <p:spPr bwMode="auto">
              <a:xfrm>
                <a:off x="626" y="2581"/>
                <a:ext cx="699" cy="109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33992" name="Rectangle 992"/>
            <p:cNvSpPr>
              <a:spLocks noChangeArrowheads="1"/>
            </p:cNvSpPr>
            <p:nvPr/>
          </p:nvSpPr>
          <p:spPr bwMode="auto">
            <a:xfrm>
              <a:off x="1152" y="3024"/>
              <a:ext cx="244" cy="23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33993" name="Group 993"/>
            <p:cNvGrpSpPr>
              <a:grpSpLocks/>
            </p:cNvGrpSpPr>
            <p:nvPr/>
          </p:nvGrpSpPr>
          <p:grpSpPr bwMode="auto">
            <a:xfrm>
              <a:off x="1366" y="3014"/>
              <a:ext cx="240" cy="58"/>
              <a:chOff x="614" y="2568"/>
              <a:chExt cx="725" cy="139"/>
            </a:xfrm>
          </p:grpSpPr>
          <p:sp>
            <p:nvSpPr>
              <p:cNvPr id="34014" name="AutoShape 994"/>
              <p:cNvSpPr>
                <a:spLocks noChangeArrowheads="1"/>
              </p:cNvSpPr>
              <p:nvPr/>
            </p:nvSpPr>
            <p:spPr bwMode="auto">
              <a:xfrm>
                <a:off x="617" y="2567"/>
                <a:ext cx="724" cy="142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015" name="AutoShape 995"/>
              <p:cNvSpPr>
                <a:spLocks noChangeArrowheads="1"/>
              </p:cNvSpPr>
              <p:nvPr/>
            </p:nvSpPr>
            <p:spPr bwMode="auto">
              <a:xfrm>
                <a:off x="629" y="2583"/>
                <a:ext cx="699" cy="11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33994" name="Rectangle 996"/>
            <p:cNvSpPr>
              <a:spLocks noChangeArrowheads="1"/>
            </p:cNvSpPr>
            <p:nvPr/>
          </p:nvSpPr>
          <p:spPr bwMode="auto">
            <a:xfrm>
              <a:off x="1147" y="3172"/>
              <a:ext cx="244" cy="20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995" name="Rectangle 997"/>
            <p:cNvSpPr>
              <a:spLocks noChangeArrowheads="1"/>
            </p:cNvSpPr>
            <p:nvPr/>
          </p:nvSpPr>
          <p:spPr bwMode="auto">
            <a:xfrm>
              <a:off x="1152" y="3300"/>
              <a:ext cx="248" cy="20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33996" name="Group 998"/>
            <p:cNvGrpSpPr>
              <a:grpSpLocks/>
            </p:cNvGrpSpPr>
            <p:nvPr/>
          </p:nvGrpSpPr>
          <p:grpSpPr bwMode="auto">
            <a:xfrm>
              <a:off x="1361" y="3287"/>
              <a:ext cx="240" cy="65"/>
              <a:chOff x="614" y="2568"/>
              <a:chExt cx="725" cy="139"/>
            </a:xfrm>
          </p:grpSpPr>
          <p:sp>
            <p:nvSpPr>
              <p:cNvPr id="34012" name="AutoShape 999"/>
              <p:cNvSpPr>
                <a:spLocks noChangeArrowheads="1"/>
              </p:cNvSpPr>
              <p:nvPr/>
            </p:nvSpPr>
            <p:spPr bwMode="auto">
              <a:xfrm>
                <a:off x="619" y="2568"/>
                <a:ext cx="724" cy="141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013" name="AutoShape 1000"/>
              <p:cNvSpPr>
                <a:spLocks noChangeArrowheads="1"/>
              </p:cNvSpPr>
              <p:nvPr/>
            </p:nvSpPr>
            <p:spPr bwMode="auto">
              <a:xfrm>
                <a:off x="632" y="2582"/>
                <a:ext cx="699" cy="113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33997" name="Freeform 1001"/>
            <p:cNvSpPr>
              <a:spLocks/>
            </p:cNvSpPr>
            <p:nvPr/>
          </p:nvSpPr>
          <p:spPr bwMode="auto">
            <a:xfrm>
              <a:off x="1590" y="3169"/>
              <a:ext cx="108" cy="81"/>
            </a:xfrm>
            <a:custGeom>
              <a:avLst/>
              <a:gdLst>
                <a:gd name="T0" fmla="*/ 0 w 328"/>
                <a:gd name="T1" fmla="*/ 0 h 226"/>
                <a:gd name="T2" fmla="*/ 0 w 328"/>
                <a:gd name="T3" fmla="*/ 0 h 226"/>
                <a:gd name="T4" fmla="*/ 0 w 328"/>
                <a:gd name="T5" fmla="*/ 0 h 226"/>
                <a:gd name="T6" fmla="*/ 0 w 328"/>
                <a:gd name="T7" fmla="*/ 0 h 226"/>
                <a:gd name="T8" fmla="*/ 0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solidFill>
              <a:srgbClr val="DDDDD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33998" name="Group 1002"/>
            <p:cNvGrpSpPr>
              <a:grpSpLocks/>
            </p:cNvGrpSpPr>
            <p:nvPr/>
          </p:nvGrpSpPr>
          <p:grpSpPr bwMode="auto">
            <a:xfrm>
              <a:off x="1363" y="3158"/>
              <a:ext cx="240" cy="60"/>
              <a:chOff x="614" y="2568"/>
              <a:chExt cx="725" cy="139"/>
            </a:xfrm>
          </p:grpSpPr>
          <p:sp>
            <p:nvSpPr>
              <p:cNvPr id="34010" name="AutoShape 1003"/>
              <p:cNvSpPr>
                <a:spLocks noChangeArrowheads="1"/>
              </p:cNvSpPr>
              <p:nvPr/>
            </p:nvSpPr>
            <p:spPr bwMode="auto">
              <a:xfrm>
                <a:off x="613" y="2569"/>
                <a:ext cx="724" cy="137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011" name="AutoShape 1004"/>
              <p:cNvSpPr>
                <a:spLocks noChangeArrowheads="1"/>
              </p:cNvSpPr>
              <p:nvPr/>
            </p:nvSpPr>
            <p:spPr bwMode="auto">
              <a:xfrm>
                <a:off x="626" y="2585"/>
                <a:ext cx="699" cy="107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33999" name="Rectangle 1005"/>
            <p:cNvSpPr>
              <a:spLocks noChangeArrowheads="1"/>
            </p:cNvSpPr>
            <p:nvPr/>
          </p:nvSpPr>
          <p:spPr bwMode="auto">
            <a:xfrm>
              <a:off x="1574" y="2770"/>
              <a:ext cx="28" cy="988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000" name="Freeform 1006"/>
            <p:cNvSpPr>
              <a:spLocks/>
            </p:cNvSpPr>
            <p:nvPr/>
          </p:nvSpPr>
          <p:spPr bwMode="auto">
            <a:xfrm>
              <a:off x="1599" y="3019"/>
              <a:ext cx="98" cy="92"/>
            </a:xfrm>
            <a:custGeom>
              <a:avLst/>
              <a:gdLst>
                <a:gd name="T0" fmla="*/ 0 w 296"/>
                <a:gd name="T1" fmla="*/ 0 h 256"/>
                <a:gd name="T2" fmla="*/ 0 w 296"/>
                <a:gd name="T3" fmla="*/ 0 h 256"/>
                <a:gd name="T4" fmla="*/ 0 w 296"/>
                <a:gd name="T5" fmla="*/ 0 h 256"/>
                <a:gd name="T6" fmla="*/ 0 w 296"/>
                <a:gd name="T7" fmla="*/ 0 h 256"/>
                <a:gd name="T8" fmla="*/ 0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solidFill>
              <a:srgbClr val="DDDDD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001" name="Freeform 1007"/>
            <p:cNvSpPr>
              <a:spLocks/>
            </p:cNvSpPr>
            <p:nvPr/>
          </p:nvSpPr>
          <p:spPr bwMode="auto">
            <a:xfrm>
              <a:off x="1601" y="2878"/>
              <a:ext cx="101" cy="104"/>
            </a:xfrm>
            <a:custGeom>
              <a:avLst/>
              <a:gdLst>
                <a:gd name="T0" fmla="*/ 0 w 304"/>
                <a:gd name="T1" fmla="*/ 0 h 288"/>
                <a:gd name="T2" fmla="*/ 0 w 304"/>
                <a:gd name="T3" fmla="*/ 0 h 288"/>
                <a:gd name="T4" fmla="*/ 0 w 304"/>
                <a:gd name="T5" fmla="*/ 0 h 288"/>
                <a:gd name="T6" fmla="*/ 0 w 304"/>
                <a:gd name="T7" fmla="*/ 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solidFill>
              <a:srgbClr val="DDDDD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002" name="Oval 1008"/>
            <p:cNvSpPr>
              <a:spLocks noChangeArrowheads="1"/>
            </p:cNvSpPr>
            <p:nvPr/>
          </p:nvSpPr>
          <p:spPr bwMode="auto">
            <a:xfrm>
              <a:off x="1684" y="3712"/>
              <a:ext cx="20" cy="43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003" name="Freeform 1009"/>
            <p:cNvSpPr>
              <a:spLocks/>
            </p:cNvSpPr>
            <p:nvPr/>
          </p:nvSpPr>
          <p:spPr bwMode="auto">
            <a:xfrm>
              <a:off x="1595" y="3713"/>
              <a:ext cx="102" cy="86"/>
            </a:xfrm>
            <a:custGeom>
              <a:avLst/>
              <a:gdLst>
                <a:gd name="T0" fmla="*/ 0 w 306"/>
                <a:gd name="T1" fmla="*/ 0 h 240"/>
                <a:gd name="T2" fmla="*/ 0 w 306"/>
                <a:gd name="T3" fmla="*/ 0 h 240"/>
                <a:gd name="T4" fmla="*/ 0 w 306"/>
                <a:gd name="T5" fmla="*/ 0 h 240"/>
                <a:gd name="T6" fmla="*/ 0 w 306"/>
                <a:gd name="T7" fmla="*/ 0 h 240"/>
                <a:gd name="T8" fmla="*/ 0 w 306"/>
                <a:gd name="T9" fmla="*/ 0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004" name="AutoShape 1010"/>
            <p:cNvSpPr>
              <a:spLocks noChangeArrowheads="1"/>
            </p:cNvSpPr>
            <p:nvPr/>
          </p:nvSpPr>
          <p:spPr bwMode="auto">
            <a:xfrm>
              <a:off x="1115" y="3741"/>
              <a:ext cx="496" cy="63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005" name="AutoShape 1011"/>
            <p:cNvSpPr>
              <a:spLocks noChangeArrowheads="1"/>
            </p:cNvSpPr>
            <p:nvPr/>
          </p:nvSpPr>
          <p:spPr bwMode="auto">
            <a:xfrm>
              <a:off x="1143" y="3755"/>
              <a:ext cx="443" cy="36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006" name="Oval 1012"/>
            <p:cNvSpPr>
              <a:spLocks noChangeArrowheads="1"/>
            </p:cNvSpPr>
            <p:nvPr/>
          </p:nvSpPr>
          <p:spPr bwMode="auto">
            <a:xfrm>
              <a:off x="1184" y="3613"/>
              <a:ext cx="65" cy="63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007" name="Oval 1013"/>
            <p:cNvSpPr>
              <a:spLocks noChangeArrowheads="1"/>
            </p:cNvSpPr>
            <p:nvPr/>
          </p:nvSpPr>
          <p:spPr bwMode="auto">
            <a:xfrm>
              <a:off x="1257" y="3613"/>
              <a:ext cx="65" cy="63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endParaRPr lang="en-US" sz="1800">
                <a:solidFill>
                  <a:srgbClr val="FF0000"/>
                </a:solidFill>
              </a:endParaRPr>
            </a:p>
          </p:txBody>
        </p:sp>
        <p:sp>
          <p:nvSpPr>
            <p:cNvPr id="34008" name="Oval 1014"/>
            <p:cNvSpPr>
              <a:spLocks noChangeArrowheads="1"/>
            </p:cNvSpPr>
            <p:nvPr/>
          </p:nvSpPr>
          <p:spPr bwMode="auto">
            <a:xfrm>
              <a:off x="1330" y="3613"/>
              <a:ext cx="65" cy="59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009" name="Rectangle 1015"/>
            <p:cNvSpPr>
              <a:spLocks noChangeArrowheads="1"/>
            </p:cNvSpPr>
            <p:nvPr/>
          </p:nvSpPr>
          <p:spPr bwMode="auto">
            <a:xfrm>
              <a:off x="1497" y="3376"/>
              <a:ext cx="32" cy="329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3858" name="Group 1016"/>
          <p:cNvGrpSpPr>
            <a:grpSpLocks/>
          </p:cNvGrpSpPr>
          <p:nvPr/>
        </p:nvGrpSpPr>
        <p:grpSpPr bwMode="auto">
          <a:xfrm>
            <a:off x="7389813" y="3911600"/>
            <a:ext cx="506412" cy="209550"/>
            <a:chOff x="4655" y="2464"/>
            <a:chExt cx="319" cy="132"/>
          </a:xfrm>
        </p:grpSpPr>
        <p:grpSp>
          <p:nvGrpSpPr>
            <p:cNvPr id="33969" name="Group 1017"/>
            <p:cNvGrpSpPr>
              <a:grpSpLocks/>
            </p:cNvGrpSpPr>
            <p:nvPr/>
          </p:nvGrpSpPr>
          <p:grpSpPr bwMode="auto">
            <a:xfrm>
              <a:off x="4660" y="2464"/>
              <a:ext cx="310" cy="130"/>
              <a:chOff x="4334" y="1470"/>
              <a:chExt cx="246" cy="107"/>
            </a:xfrm>
          </p:grpSpPr>
          <p:sp>
            <p:nvSpPr>
              <p:cNvPr id="33978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33979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33980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33981" name="Group 1021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33984" name="Freeform 1022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3985" name="Freeform 1023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3982" name="Line 1024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983" name="Line 1025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4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3970" name="Oval 407"/>
            <p:cNvSpPr>
              <a:spLocks noChangeArrowheads="1"/>
            </p:cNvSpPr>
            <p:nvPr/>
          </p:nvSpPr>
          <p:spPr bwMode="auto">
            <a:xfrm>
              <a:off x="4656" y="2522"/>
              <a:ext cx="316" cy="74"/>
            </a:xfrm>
            <a:prstGeom prst="ellipse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33971" name="Rectangle 410"/>
            <p:cNvSpPr>
              <a:spLocks noChangeArrowheads="1"/>
            </p:cNvSpPr>
            <p:nvPr/>
          </p:nvSpPr>
          <p:spPr bwMode="auto">
            <a:xfrm>
              <a:off x="4656" y="2514"/>
              <a:ext cx="318" cy="45"/>
            </a:xfrm>
            <a:prstGeom prst="rect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>
                <a:latin typeface="Times New Roman" pitchFamily="18" charset="0"/>
              </a:endParaRPr>
            </a:p>
          </p:txBody>
        </p:sp>
        <p:sp>
          <p:nvSpPr>
            <p:cNvPr id="33972" name="Oval 411"/>
            <p:cNvSpPr>
              <a:spLocks noChangeArrowheads="1"/>
            </p:cNvSpPr>
            <p:nvPr/>
          </p:nvSpPr>
          <p:spPr bwMode="auto">
            <a:xfrm>
              <a:off x="4655" y="2464"/>
              <a:ext cx="317" cy="86"/>
            </a:xfrm>
            <a:prstGeom prst="ellipse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grpSp>
          <p:nvGrpSpPr>
            <p:cNvPr id="33973" name="Group 1029"/>
            <p:cNvGrpSpPr>
              <a:grpSpLocks/>
            </p:cNvGrpSpPr>
            <p:nvPr/>
          </p:nvGrpSpPr>
          <p:grpSpPr bwMode="auto">
            <a:xfrm>
              <a:off x="4719" y="2486"/>
              <a:ext cx="179" cy="41"/>
              <a:chOff x="2468" y="1332"/>
              <a:chExt cx="310" cy="60"/>
            </a:xfrm>
          </p:grpSpPr>
          <p:sp>
            <p:nvSpPr>
              <p:cNvPr id="33976" name="Freeform 1030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12700" cmpd="sng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977" name="Freeform 1031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12700" cmpd="sng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3974" name="Line 1032"/>
            <p:cNvSpPr>
              <a:spLocks noChangeShapeType="1"/>
            </p:cNvSpPr>
            <p:nvPr/>
          </p:nvSpPr>
          <p:spPr bwMode="auto">
            <a:xfrm>
              <a:off x="4656" y="2506"/>
              <a:ext cx="0" cy="57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975" name="Line 1033"/>
            <p:cNvSpPr>
              <a:spLocks noChangeShapeType="1"/>
            </p:cNvSpPr>
            <p:nvPr/>
          </p:nvSpPr>
          <p:spPr bwMode="auto">
            <a:xfrm>
              <a:off x="4972" y="2507"/>
              <a:ext cx="0" cy="57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3859" name="Group 1034"/>
          <p:cNvGrpSpPr>
            <a:grpSpLocks/>
          </p:cNvGrpSpPr>
          <p:nvPr/>
        </p:nvGrpSpPr>
        <p:grpSpPr bwMode="auto">
          <a:xfrm>
            <a:off x="7081838" y="3629025"/>
            <a:ext cx="506412" cy="209550"/>
            <a:chOff x="4655" y="2464"/>
            <a:chExt cx="319" cy="132"/>
          </a:xfrm>
        </p:grpSpPr>
        <p:grpSp>
          <p:nvGrpSpPr>
            <p:cNvPr id="33952" name="Group 1035"/>
            <p:cNvGrpSpPr>
              <a:grpSpLocks/>
            </p:cNvGrpSpPr>
            <p:nvPr/>
          </p:nvGrpSpPr>
          <p:grpSpPr bwMode="auto">
            <a:xfrm>
              <a:off x="4660" y="2464"/>
              <a:ext cx="310" cy="130"/>
              <a:chOff x="4334" y="1470"/>
              <a:chExt cx="246" cy="107"/>
            </a:xfrm>
          </p:grpSpPr>
          <p:sp>
            <p:nvSpPr>
              <p:cNvPr id="33961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33962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33963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33964" name="Group 1039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33967" name="Freeform 1040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3968" name="Freeform 1041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3965" name="Line 1042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966" name="Line 1043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4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3953" name="Oval 407"/>
            <p:cNvSpPr>
              <a:spLocks noChangeArrowheads="1"/>
            </p:cNvSpPr>
            <p:nvPr/>
          </p:nvSpPr>
          <p:spPr bwMode="auto">
            <a:xfrm>
              <a:off x="4656" y="2522"/>
              <a:ext cx="316" cy="74"/>
            </a:xfrm>
            <a:prstGeom prst="ellipse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33954" name="Rectangle 410"/>
            <p:cNvSpPr>
              <a:spLocks noChangeArrowheads="1"/>
            </p:cNvSpPr>
            <p:nvPr/>
          </p:nvSpPr>
          <p:spPr bwMode="auto">
            <a:xfrm>
              <a:off x="4656" y="2514"/>
              <a:ext cx="318" cy="45"/>
            </a:xfrm>
            <a:prstGeom prst="rect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>
                <a:latin typeface="Times New Roman" pitchFamily="18" charset="0"/>
              </a:endParaRPr>
            </a:p>
          </p:txBody>
        </p:sp>
        <p:sp>
          <p:nvSpPr>
            <p:cNvPr id="33955" name="Oval 411"/>
            <p:cNvSpPr>
              <a:spLocks noChangeArrowheads="1"/>
            </p:cNvSpPr>
            <p:nvPr/>
          </p:nvSpPr>
          <p:spPr bwMode="auto">
            <a:xfrm>
              <a:off x="4655" y="2464"/>
              <a:ext cx="317" cy="86"/>
            </a:xfrm>
            <a:prstGeom prst="ellipse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grpSp>
          <p:nvGrpSpPr>
            <p:cNvPr id="33956" name="Group 1047"/>
            <p:cNvGrpSpPr>
              <a:grpSpLocks/>
            </p:cNvGrpSpPr>
            <p:nvPr/>
          </p:nvGrpSpPr>
          <p:grpSpPr bwMode="auto">
            <a:xfrm>
              <a:off x="4719" y="2486"/>
              <a:ext cx="179" cy="41"/>
              <a:chOff x="2468" y="1332"/>
              <a:chExt cx="310" cy="60"/>
            </a:xfrm>
          </p:grpSpPr>
          <p:sp>
            <p:nvSpPr>
              <p:cNvPr id="33959" name="Freeform 1048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12700" cmpd="sng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960" name="Freeform 1049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12700" cmpd="sng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3957" name="Line 1050"/>
            <p:cNvSpPr>
              <a:spLocks noChangeShapeType="1"/>
            </p:cNvSpPr>
            <p:nvPr/>
          </p:nvSpPr>
          <p:spPr bwMode="auto">
            <a:xfrm>
              <a:off x="4656" y="2506"/>
              <a:ext cx="0" cy="57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958" name="Line 1051"/>
            <p:cNvSpPr>
              <a:spLocks noChangeShapeType="1"/>
            </p:cNvSpPr>
            <p:nvPr/>
          </p:nvSpPr>
          <p:spPr bwMode="auto">
            <a:xfrm>
              <a:off x="4972" y="2507"/>
              <a:ext cx="0" cy="57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3860" name="Group 1052"/>
          <p:cNvGrpSpPr>
            <a:grpSpLocks/>
          </p:cNvGrpSpPr>
          <p:nvPr/>
        </p:nvGrpSpPr>
        <p:grpSpPr bwMode="auto">
          <a:xfrm>
            <a:off x="7732713" y="3641725"/>
            <a:ext cx="506412" cy="209550"/>
            <a:chOff x="4655" y="2464"/>
            <a:chExt cx="319" cy="132"/>
          </a:xfrm>
        </p:grpSpPr>
        <p:grpSp>
          <p:nvGrpSpPr>
            <p:cNvPr id="33935" name="Group 1053"/>
            <p:cNvGrpSpPr>
              <a:grpSpLocks/>
            </p:cNvGrpSpPr>
            <p:nvPr/>
          </p:nvGrpSpPr>
          <p:grpSpPr bwMode="auto">
            <a:xfrm>
              <a:off x="4660" y="2464"/>
              <a:ext cx="310" cy="130"/>
              <a:chOff x="4334" y="1470"/>
              <a:chExt cx="246" cy="107"/>
            </a:xfrm>
          </p:grpSpPr>
          <p:sp>
            <p:nvSpPr>
              <p:cNvPr id="33944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33945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33946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33947" name="Group 1057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33950" name="Freeform 105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3951" name="Freeform 105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3948" name="Line 1060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949" name="Line 1061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4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3936" name="Oval 407"/>
            <p:cNvSpPr>
              <a:spLocks noChangeArrowheads="1"/>
            </p:cNvSpPr>
            <p:nvPr/>
          </p:nvSpPr>
          <p:spPr bwMode="auto">
            <a:xfrm>
              <a:off x="4656" y="2522"/>
              <a:ext cx="316" cy="74"/>
            </a:xfrm>
            <a:prstGeom prst="ellipse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33937" name="Rectangle 410"/>
            <p:cNvSpPr>
              <a:spLocks noChangeArrowheads="1"/>
            </p:cNvSpPr>
            <p:nvPr/>
          </p:nvSpPr>
          <p:spPr bwMode="auto">
            <a:xfrm>
              <a:off x="4656" y="2514"/>
              <a:ext cx="318" cy="45"/>
            </a:xfrm>
            <a:prstGeom prst="rect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>
                <a:latin typeface="Times New Roman" pitchFamily="18" charset="0"/>
              </a:endParaRPr>
            </a:p>
          </p:txBody>
        </p:sp>
        <p:sp>
          <p:nvSpPr>
            <p:cNvPr id="33938" name="Oval 411"/>
            <p:cNvSpPr>
              <a:spLocks noChangeArrowheads="1"/>
            </p:cNvSpPr>
            <p:nvPr/>
          </p:nvSpPr>
          <p:spPr bwMode="auto">
            <a:xfrm>
              <a:off x="4655" y="2464"/>
              <a:ext cx="317" cy="86"/>
            </a:xfrm>
            <a:prstGeom prst="ellipse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grpSp>
          <p:nvGrpSpPr>
            <p:cNvPr id="33939" name="Group 1065"/>
            <p:cNvGrpSpPr>
              <a:grpSpLocks/>
            </p:cNvGrpSpPr>
            <p:nvPr/>
          </p:nvGrpSpPr>
          <p:grpSpPr bwMode="auto">
            <a:xfrm>
              <a:off x="4719" y="2486"/>
              <a:ext cx="179" cy="41"/>
              <a:chOff x="2468" y="1332"/>
              <a:chExt cx="310" cy="60"/>
            </a:xfrm>
          </p:grpSpPr>
          <p:sp>
            <p:nvSpPr>
              <p:cNvPr id="33942" name="Freeform 1066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12700" cmpd="sng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943" name="Freeform 1067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12700" cmpd="sng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3940" name="Line 1068"/>
            <p:cNvSpPr>
              <a:spLocks noChangeShapeType="1"/>
            </p:cNvSpPr>
            <p:nvPr/>
          </p:nvSpPr>
          <p:spPr bwMode="auto">
            <a:xfrm>
              <a:off x="4656" y="2506"/>
              <a:ext cx="0" cy="57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941" name="Line 1069"/>
            <p:cNvSpPr>
              <a:spLocks noChangeShapeType="1"/>
            </p:cNvSpPr>
            <p:nvPr/>
          </p:nvSpPr>
          <p:spPr bwMode="auto">
            <a:xfrm>
              <a:off x="4972" y="2507"/>
              <a:ext cx="0" cy="57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3861" name="Group 1070"/>
          <p:cNvGrpSpPr>
            <a:grpSpLocks/>
          </p:cNvGrpSpPr>
          <p:nvPr/>
        </p:nvGrpSpPr>
        <p:grpSpPr bwMode="auto">
          <a:xfrm>
            <a:off x="7202488" y="2486025"/>
            <a:ext cx="392112" cy="180975"/>
            <a:chOff x="4655" y="2464"/>
            <a:chExt cx="319" cy="132"/>
          </a:xfrm>
        </p:grpSpPr>
        <p:grpSp>
          <p:nvGrpSpPr>
            <p:cNvPr id="33918" name="Group 1071"/>
            <p:cNvGrpSpPr>
              <a:grpSpLocks/>
            </p:cNvGrpSpPr>
            <p:nvPr/>
          </p:nvGrpSpPr>
          <p:grpSpPr bwMode="auto">
            <a:xfrm>
              <a:off x="4660" y="2464"/>
              <a:ext cx="310" cy="130"/>
              <a:chOff x="4334" y="1470"/>
              <a:chExt cx="246" cy="107"/>
            </a:xfrm>
          </p:grpSpPr>
          <p:sp>
            <p:nvSpPr>
              <p:cNvPr id="33927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33928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33929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33930" name="Group 1075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33933" name="Freeform 1076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3934" name="Freeform 1077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3931" name="Line 1078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932" name="Line 1079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6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3919" name="Oval 407"/>
            <p:cNvSpPr>
              <a:spLocks noChangeArrowheads="1"/>
            </p:cNvSpPr>
            <p:nvPr/>
          </p:nvSpPr>
          <p:spPr bwMode="auto">
            <a:xfrm>
              <a:off x="4656" y="2522"/>
              <a:ext cx="316" cy="74"/>
            </a:xfrm>
            <a:prstGeom prst="ellipse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33920" name="Rectangle 410"/>
            <p:cNvSpPr>
              <a:spLocks noChangeArrowheads="1"/>
            </p:cNvSpPr>
            <p:nvPr/>
          </p:nvSpPr>
          <p:spPr bwMode="auto">
            <a:xfrm>
              <a:off x="4656" y="2514"/>
              <a:ext cx="318" cy="45"/>
            </a:xfrm>
            <a:prstGeom prst="rect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>
                <a:latin typeface="Times New Roman" pitchFamily="18" charset="0"/>
              </a:endParaRPr>
            </a:p>
          </p:txBody>
        </p:sp>
        <p:sp>
          <p:nvSpPr>
            <p:cNvPr id="33921" name="Oval 411"/>
            <p:cNvSpPr>
              <a:spLocks noChangeArrowheads="1"/>
            </p:cNvSpPr>
            <p:nvPr/>
          </p:nvSpPr>
          <p:spPr bwMode="auto">
            <a:xfrm>
              <a:off x="4655" y="2464"/>
              <a:ext cx="317" cy="86"/>
            </a:xfrm>
            <a:prstGeom prst="ellipse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grpSp>
          <p:nvGrpSpPr>
            <p:cNvPr id="33922" name="Group 1083"/>
            <p:cNvGrpSpPr>
              <a:grpSpLocks/>
            </p:cNvGrpSpPr>
            <p:nvPr/>
          </p:nvGrpSpPr>
          <p:grpSpPr bwMode="auto">
            <a:xfrm>
              <a:off x="4719" y="2486"/>
              <a:ext cx="179" cy="41"/>
              <a:chOff x="2468" y="1332"/>
              <a:chExt cx="310" cy="60"/>
            </a:xfrm>
          </p:grpSpPr>
          <p:sp>
            <p:nvSpPr>
              <p:cNvPr id="33925" name="Freeform 1084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12700" cmpd="sng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926" name="Freeform 1085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12700" cmpd="sng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3923" name="Line 1086"/>
            <p:cNvSpPr>
              <a:spLocks noChangeShapeType="1"/>
            </p:cNvSpPr>
            <p:nvPr/>
          </p:nvSpPr>
          <p:spPr bwMode="auto">
            <a:xfrm>
              <a:off x="4656" y="2506"/>
              <a:ext cx="0" cy="58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924" name="Line 1087"/>
            <p:cNvSpPr>
              <a:spLocks noChangeShapeType="1"/>
            </p:cNvSpPr>
            <p:nvPr/>
          </p:nvSpPr>
          <p:spPr bwMode="auto">
            <a:xfrm>
              <a:off x="4971" y="2507"/>
              <a:ext cx="0" cy="57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3862" name="Group 1088"/>
          <p:cNvGrpSpPr>
            <a:grpSpLocks/>
          </p:cNvGrpSpPr>
          <p:nvPr/>
        </p:nvGrpSpPr>
        <p:grpSpPr bwMode="auto">
          <a:xfrm>
            <a:off x="7205663" y="2752725"/>
            <a:ext cx="407987" cy="180975"/>
            <a:chOff x="4655" y="2464"/>
            <a:chExt cx="319" cy="132"/>
          </a:xfrm>
        </p:grpSpPr>
        <p:grpSp>
          <p:nvGrpSpPr>
            <p:cNvPr id="33901" name="Group 1089"/>
            <p:cNvGrpSpPr>
              <a:grpSpLocks/>
            </p:cNvGrpSpPr>
            <p:nvPr/>
          </p:nvGrpSpPr>
          <p:grpSpPr bwMode="auto">
            <a:xfrm>
              <a:off x="4660" y="2464"/>
              <a:ext cx="310" cy="130"/>
              <a:chOff x="4334" y="1470"/>
              <a:chExt cx="246" cy="107"/>
            </a:xfrm>
          </p:grpSpPr>
          <p:sp>
            <p:nvSpPr>
              <p:cNvPr id="33910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33911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33912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33913" name="Group 1093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33916" name="Freeform 1094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3917" name="Freeform 1095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3914" name="Line 1096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915" name="Line 1097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6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3902" name="Oval 407"/>
            <p:cNvSpPr>
              <a:spLocks noChangeArrowheads="1"/>
            </p:cNvSpPr>
            <p:nvPr/>
          </p:nvSpPr>
          <p:spPr bwMode="auto">
            <a:xfrm>
              <a:off x="4656" y="2522"/>
              <a:ext cx="316" cy="74"/>
            </a:xfrm>
            <a:prstGeom prst="ellipse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33903" name="Rectangle 410"/>
            <p:cNvSpPr>
              <a:spLocks noChangeArrowheads="1"/>
            </p:cNvSpPr>
            <p:nvPr/>
          </p:nvSpPr>
          <p:spPr bwMode="auto">
            <a:xfrm>
              <a:off x="4656" y="2514"/>
              <a:ext cx="318" cy="45"/>
            </a:xfrm>
            <a:prstGeom prst="rect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>
                <a:latin typeface="Times New Roman" pitchFamily="18" charset="0"/>
              </a:endParaRPr>
            </a:p>
          </p:txBody>
        </p:sp>
        <p:sp>
          <p:nvSpPr>
            <p:cNvPr id="33904" name="Oval 411"/>
            <p:cNvSpPr>
              <a:spLocks noChangeArrowheads="1"/>
            </p:cNvSpPr>
            <p:nvPr/>
          </p:nvSpPr>
          <p:spPr bwMode="auto">
            <a:xfrm>
              <a:off x="4655" y="2464"/>
              <a:ext cx="317" cy="86"/>
            </a:xfrm>
            <a:prstGeom prst="ellipse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grpSp>
          <p:nvGrpSpPr>
            <p:cNvPr id="33905" name="Group 1101"/>
            <p:cNvGrpSpPr>
              <a:grpSpLocks/>
            </p:cNvGrpSpPr>
            <p:nvPr/>
          </p:nvGrpSpPr>
          <p:grpSpPr bwMode="auto">
            <a:xfrm>
              <a:off x="4719" y="2486"/>
              <a:ext cx="179" cy="41"/>
              <a:chOff x="2468" y="1332"/>
              <a:chExt cx="310" cy="60"/>
            </a:xfrm>
          </p:grpSpPr>
          <p:sp>
            <p:nvSpPr>
              <p:cNvPr id="33908" name="Freeform 1102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12700" cmpd="sng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909" name="Freeform 1103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12700" cmpd="sng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3906" name="Line 1104"/>
            <p:cNvSpPr>
              <a:spLocks noChangeShapeType="1"/>
            </p:cNvSpPr>
            <p:nvPr/>
          </p:nvSpPr>
          <p:spPr bwMode="auto">
            <a:xfrm>
              <a:off x="4656" y="2506"/>
              <a:ext cx="0" cy="58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907" name="Line 1105"/>
            <p:cNvSpPr>
              <a:spLocks noChangeShapeType="1"/>
            </p:cNvSpPr>
            <p:nvPr/>
          </p:nvSpPr>
          <p:spPr bwMode="auto">
            <a:xfrm>
              <a:off x="4972" y="2507"/>
              <a:ext cx="0" cy="57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3863" name="Group 1106"/>
          <p:cNvGrpSpPr>
            <a:grpSpLocks/>
          </p:cNvGrpSpPr>
          <p:nvPr/>
        </p:nvGrpSpPr>
        <p:grpSpPr bwMode="auto">
          <a:xfrm>
            <a:off x="7758113" y="2749550"/>
            <a:ext cx="407987" cy="180975"/>
            <a:chOff x="4655" y="2464"/>
            <a:chExt cx="319" cy="132"/>
          </a:xfrm>
        </p:grpSpPr>
        <p:grpSp>
          <p:nvGrpSpPr>
            <p:cNvPr id="33884" name="Group 1107"/>
            <p:cNvGrpSpPr>
              <a:grpSpLocks/>
            </p:cNvGrpSpPr>
            <p:nvPr/>
          </p:nvGrpSpPr>
          <p:grpSpPr bwMode="auto">
            <a:xfrm>
              <a:off x="4660" y="2464"/>
              <a:ext cx="310" cy="130"/>
              <a:chOff x="4334" y="1470"/>
              <a:chExt cx="246" cy="107"/>
            </a:xfrm>
          </p:grpSpPr>
          <p:sp>
            <p:nvSpPr>
              <p:cNvPr id="33893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33894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33895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33896" name="Group 1111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33899" name="Freeform 1112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3900" name="Freeform 1113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3897" name="Line 1114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898" name="Line 1115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6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3885" name="Oval 407"/>
            <p:cNvSpPr>
              <a:spLocks noChangeArrowheads="1"/>
            </p:cNvSpPr>
            <p:nvPr/>
          </p:nvSpPr>
          <p:spPr bwMode="auto">
            <a:xfrm>
              <a:off x="4656" y="2522"/>
              <a:ext cx="316" cy="74"/>
            </a:xfrm>
            <a:prstGeom prst="ellipse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33886" name="Rectangle 410"/>
            <p:cNvSpPr>
              <a:spLocks noChangeArrowheads="1"/>
            </p:cNvSpPr>
            <p:nvPr/>
          </p:nvSpPr>
          <p:spPr bwMode="auto">
            <a:xfrm>
              <a:off x="4656" y="2514"/>
              <a:ext cx="318" cy="45"/>
            </a:xfrm>
            <a:prstGeom prst="rect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>
                <a:latin typeface="Times New Roman" pitchFamily="18" charset="0"/>
              </a:endParaRPr>
            </a:p>
          </p:txBody>
        </p:sp>
        <p:sp>
          <p:nvSpPr>
            <p:cNvPr id="33887" name="Oval 411"/>
            <p:cNvSpPr>
              <a:spLocks noChangeArrowheads="1"/>
            </p:cNvSpPr>
            <p:nvPr/>
          </p:nvSpPr>
          <p:spPr bwMode="auto">
            <a:xfrm>
              <a:off x="4655" y="2464"/>
              <a:ext cx="317" cy="86"/>
            </a:xfrm>
            <a:prstGeom prst="ellipse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grpSp>
          <p:nvGrpSpPr>
            <p:cNvPr id="33888" name="Group 1119"/>
            <p:cNvGrpSpPr>
              <a:grpSpLocks/>
            </p:cNvGrpSpPr>
            <p:nvPr/>
          </p:nvGrpSpPr>
          <p:grpSpPr bwMode="auto">
            <a:xfrm>
              <a:off x="4719" y="2486"/>
              <a:ext cx="179" cy="41"/>
              <a:chOff x="2468" y="1332"/>
              <a:chExt cx="310" cy="60"/>
            </a:xfrm>
          </p:grpSpPr>
          <p:sp>
            <p:nvSpPr>
              <p:cNvPr id="33891" name="Freeform 1120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12700" cmpd="sng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892" name="Freeform 1121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12700" cmpd="sng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3889" name="Line 1122"/>
            <p:cNvSpPr>
              <a:spLocks noChangeShapeType="1"/>
            </p:cNvSpPr>
            <p:nvPr/>
          </p:nvSpPr>
          <p:spPr bwMode="auto">
            <a:xfrm>
              <a:off x="4656" y="2506"/>
              <a:ext cx="0" cy="58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890" name="Line 1123"/>
            <p:cNvSpPr>
              <a:spLocks noChangeShapeType="1"/>
            </p:cNvSpPr>
            <p:nvPr/>
          </p:nvSpPr>
          <p:spPr bwMode="auto">
            <a:xfrm>
              <a:off x="4972" y="2507"/>
              <a:ext cx="0" cy="57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3864" name="Group 1124"/>
          <p:cNvGrpSpPr>
            <a:grpSpLocks/>
          </p:cNvGrpSpPr>
          <p:nvPr/>
        </p:nvGrpSpPr>
        <p:grpSpPr bwMode="auto">
          <a:xfrm>
            <a:off x="7688263" y="2390775"/>
            <a:ext cx="392112" cy="180975"/>
            <a:chOff x="4655" y="2464"/>
            <a:chExt cx="319" cy="132"/>
          </a:xfrm>
        </p:grpSpPr>
        <p:grpSp>
          <p:nvGrpSpPr>
            <p:cNvPr id="33867" name="Group 1125"/>
            <p:cNvGrpSpPr>
              <a:grpSpLocks/>
            </p:cNvGrpSpPr>
            <p:nvPr/>
          </p:nvGrpSpPr>
          <p:grpSpPr bwMode="auto">
            <a:xfrm>
              <a:off x="4660" y="2464"/>
              <a:ext cx="310" cy="130"/>
              <a:chOff x="4334" y="1470"/>
              <a:chExt cx="246" cy="107"/>
            </a:xfrm>
          </p:grpSpPr>
          <p:sp>
            <p:nvSpPr>
              <p:cNvPr id="33876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33877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33878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33879" name="Group 1129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33882" name="Freeform 1130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3883" name="Freeform 1131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3880" name="Line 1132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881" name="Line 1133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6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3868" name="Oval 407"/>
            <p:cNvSpPr>
              <a:spLocks noChangeArrowheads="1"/>
            </p:cNvSpPr>
            <p:nvPr/>
          </p:nvSpPr>
          <p:spPr bwMode="auto">
            <a:xfrm>
              <a:off x="4656" y="2522"/>
              <a:ext cx="316" cy="74"/>
            </a:xfrm>
            <a:prstGeom prst="ellipse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33869" name="Rectangle 410"/>
            <p:cNvSpPr>
              <a:spLocks noChangeArrowheads="1"/>
            </p:cNvSpPr>
            <p:nvPr/>
          </p:nvSpPr>
          <p:spPr bwMode="auto">
            <a:xfrm>
              <a:off x="4656" y="2514"/>
              <a:ext cx="318" cy="45"/>
            </a:xfrm>
            <a:prstGeom prst="rect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>
                <a:latin typeface="Times New Roman" pitchFamily="18" charset="0"/>
              </a:endParaRPr>
            </a:p>
          </p:txBody>
        </p:sp>
        <p:sp>
          <p:nvSpPr>
            <p:cNvPr id="33870" name="Oval 411"/>
            <p:cNvSpPr>
              <a:spLocks noChangeArrowheads="1"/>
            </p:cNvSpPr>
            <p:nvPr/>
          </p:nvSpPr>
          <p:spPr bwMode="auto">
            <a:xfrm>
              <a:off x="4655" y="2464"/>
              <a:ext cx="317" cy="86"/>
            </a:xfrm>
            <a:prstGeom prst="ellipse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grpSp>
          <p:nvGrpSpPr>
            <p:cNvPr id="33871" name="Group 1137"/>
            <p:cNvGrpSpPr>
              <a:grpSpLocks/>
            </p:cNvGrpSpPr>
            <p:nvPr/>
          </p:nvGrpSpPr>
          <p:grpSpPr bwMode="auto">
            <a:xfrm>
              <a:off x="4719" y="2486"/>
              <a:ext cx="179" cy="41"/>
              <a:chOff x="2468" y="1332"/>
              <a:chExt cx="310" cy="60"/>
            </a:xfrm>
          </p:grpSpPr>
          <p:sp>
            <p:nvSpPr>
              <p:cNvPr id="33874" name="Freeform 1138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12700" cmpd="sng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875" name="Freeform 1139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12700" cmpd="sng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3872" name="Line 1140"/>
            <p:cNvSpPr>
              <a:spLocks noChangeShapeType="1"/>
            </p:cNvSpPr>
            <p:nvPr/>
          </p:nvSpPr>
          <p:spPr bwMode="auto">
            <a:xfrm>
              <a:off x="4656" y="2506"/>
              <a:ext cx="0" cy="58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873" name="Line 1141"/>
            <p:cNvSpPr>
              <a:spLocks noChangeShapeType="1"/>
            </p:cNvSpPr>
            <p:nvPr/>
          </p:nvSpPr>
          <p:spPr bwMode="auto">
            <a:xfrm>
              <a:off x="4971" y="2507"/>
              <a:ext cx="0" cy="57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33865" name="Picture 1142" descr="underline_base"/>
          <p:cNvPicPr>
            <a:picLocks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692150" y="1039813"/>
            <a:ext cx="4570413" cy="173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866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r>
              <a:rPr lang="en-US"/>
              <a:t>1-</a:t>
            </a:r>
            <a:fld id="{4853E5CD-A1C6-44EB-AA90-4E9D2FC205A3}" type="slidenum">
              <a:rPr lang="en-US" smtClean="0"/>
              <a:pPr/>
              <a:t>26</a:t>
            </a:fld>
            <a:endParaRPr 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Footer Placeholder 2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>
                <a:ea typeface="ＭＳ Ｐゴシック" pitchFamily="34" charset="-128"/>
              </a:rPr>
              <a:t>Introduction</a:t>
            </a:r>
          </a:p>
        </p:txBody>
      </p:sp>
      <p:sp>
        <p:nvSpPr>
          <p:cNvPr id="37891" name="Rectangle 1026"/>
          <p:cNvSpPr>
            <a:spLocks noGrp="1" noChangeArrowheads="1"/>
          </p:cNvSpPr>
          <p:nvPr>
            <p:ph type="title" idx="4294967295"/>
          </p:nvPr>
        </p:nvSpPr>
        <p:spPr>
          <a:xfrm>
            <a:off x="465138" y="274638"/>
            <a:ext cx="7772400" cy="719137"/>
          </a:xfrm>
        </p:spPr>
        <p:txBody>
          <a:bodyPr/>
          <a:lstStyle/>
          <a:p>
            <a:pPr eaLnBrk="1" hangingPunct="1"/>
            <a:r>
              <a:rPr lang="en-US" sz="4000" dirty="0">
                <a:ea typeface="ＭＳ Ｐゴシック" pitchFamily="34" charset="-128"/>
              </a:rPr>
              <a:t>circuit switching</a:t>
            </a:r>
            <a:endParaRPr lang="en-US" dirty="0">
              <a:ea typeface="ＭＳ Ｐゴシック" pitchFamily="34" charset="-128"/>
            </a:endParaRPr>
          </a:p>
        </p:txBody>
      </p:sp>
      <p:sp>
        <p:nvSpPr>
          <p:cNvPr id="37892" name="Rectangle 1027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415925" y="1236663"/>
            <a:ext cx="4465638" cy="4648200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en-US">
                <a:solidFill>
                  <a:srgbClr val="CC0000"/>
                </a:solidFill>
                <a:ea typeface="ＭＳ Ｐゴシック" pitchFamily="34" charset="-128"/>
              </a:rPr>
              <a:t>end-end resources allocated to, reserved for </a:t>
            </a:r>
            <a:r>
              <a:rPr lang="ja-JP" altLang="en-US">
                <a:solidFill>
                  <a:srgbClr val="CC0000"/>
                </a:solidFill>
                <a:ea typeface="ＭＳ Ｐゴシック" pitchFamily="34" charset="-128"/>
              </a:rPr>
              <a:t>“</a:t>
            </a:r>
            <a:r>
              <a:rPr lang="en-US" altLang="ja-JP">
                <a:solidFill>
                  <a:srgbClr val="CC0000"/>
                </a:solidFill>
                <a:ea typeface="ＭＳ Ｐゴシック" pitchFamily="34" charset="-128"/>
              </a:rPr>
              <a:t>call</a:t>
            </a:r>
            <a:r>
              <a:rPr lang="ja-JP" altLang="en-US">
                <a:solidFill>
                  <a:srgbClr val="CC0000"/>
                </a:solidFill>
                <a:ea typeface="ＭＳ Ｐゴシック" pitchFamily="34" charset="-128"/>
              </a:rPr>
              <a:t>”</a:t>
            </a:r>
            <a:r>
              <a:rPr lang="en-US" altLang="ja-JP">
                <a:solidFill>
                  <a:srgbClr val="CC0000"/>
                </a:solidFill>
                <a:ea typeface="ＭＳ Ｐゴシック" pitchFamily="34" charset="-128"/>
              </a:rPr>
              <a:t> between source &amp; dest:</a:t>
            </a:r>
          </a:p>
          <a:p>
            <a:pPr eaLnBrk="1" hangingPunct="1">
              <a:buSzPct val="75000"/>
            </a:pPr>
            <a:r>
              <a:rPr lang="en-US" sz="2400">
                <a:ea typeface="ＭＳ Ｐゴシック" pitchFamily="34" charset="-128"/>
              </a:rPr>
              <a:t>In diagram, each link has four circuits. </a:t>
            </a:r>
          </a:p>
          <a:p>
            <a:pPr lvl="1" eaLnBrk="1" hangingPunct="1">
              <a:buSzPct val="75000"/>
            </a:pPr>
            <a:r>
              <a:rPr lang="en-US">
                <a:ea typeface="ＭＳ Ｐゴシック" pitchFamily="34" charset="-128"/>
              </a:rPr>
              <a:t>call gets 2</a:t>
            </a:r>
            <a:r>
              <a:rPr lang="en-US" baseline="30000">
                <a:ea typeface="ＭＳ Ｐゴシック" pitchFamily="34" charset="-128"/>
              </a:rPr>
              <a:t>nd</a:t>
            </a:r>
            <a:r>
              <a:rPr lang="en-US">
                <a:ea typeface="ＭＳ Ｐゴシック" pitchFamily="34" charset="-128"/>
              </a:rPr>
              <a:t> circuit in top link and 1</a:t>
            </a:r>
            <a:r>
              <a:rPr lang="en-US" baseline="30000">
                <a:ea typeface="ＭＳ Ｐゴシック" pitchFamily="34" charset="-128"/>
              </a:rPr>
              <a:t>st</a:t>
            </a:r>
            <a:r>
              <a:rPr lang="en-US">
                <a:ea typeface="ＭＳ Ｐゴシック" pitchFamily="34" charset="-128"/>
              </a:rPr>
              <a:t> circuit in right link.</a:t>
            </a:r>
          </a:p>
          <a:p>
            <a:pPr eaLnBrk="1" hangingPunct="1">
              <a:buSzPct val="75000"/>
            </a:pPr>
            <a:r>
              <a:rPr lang="en-US" sz="2400">
                <a:ea typeface="ＭＳ Ｐゴシック" pitchFamily="34" charset="-128"/>
              </a:rPr>
              <a:t>dedicated resources: no sharing</a:t>
            </a:r>
          </a:p>
          <a:p>
            <a:pPr lvl="1" eaLnBrk="1" hangingPunct="1">
              <a:buSzPct val="75000"/>
            </a:pPr>
            <a:r>
              <a:rPr lang="en-US"/>
              <a:t>circuit-like (guaranteed) performance</a:t>
            </a:r>
          </a:p>
          <a:p>
            <a:pPr eaLnBrk="1" hangingPunct="1">
              <a:buSzPct val="75000"/>
            </a:pPr>
            <a:r>
              <a:rPr lang="en-US" sz="2400">
                <a:ea typeface="ＭＳ Ｐゴシック" pitchFamily="34" charset="-128"/>
              </a:rPr>
              <a:t>circuit segment idle if not used by call </a:t>
            </a:r>
            <a:r>
              <a:rPr lang="en-US" sz="2400" i="1">
                <a:solidFill>
                  <a:srgbClr val="000099"/>
                </a:solidFill>
                <a:ea typeface="ＭＳ Ｐゴシック" pitchFamily="34" charset="-128"/>
              </a:rPr>
              <a:t>(no sharing)</a:t>
            </a:r>
          </a:p>
          <a:p>
            <a:pPr eaLnBrk="1" hangingPunct="1"/>
            <a:r>
              <a:rPr lang="en-US" sz="2400">
                <a:ea typeface="ＭＳ Ｐゴシック" pitchFamily="34" charset="-128"/>
              </a:rPr>
              <a:t>Commonly used in traditional telephone networks</a:t>
            </a:r>
          </a:p>
        </p:txBody>
      </p:sp>
      <p:pic>
        <p:nvPicPr>
          <p:cNvPr id="37893" name="Picture 691" descr="underline_base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4350" y="852488"/>
            <a:ext cx="6856413" cy="173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894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r>
              <a:rPr lang="en-US"/>
              <a:t>1-</a:t>
            </a:r>
            <a:fld id="{CEB4186E-85FA-4139-B080-EEA08B266AC4}" type="slidenum">
              <a:rPr lang="en-US" smtClean="0"/>
              <a:pPr/>
              <a:t>27</a:t>
            </a:fld>
            <a:endParaRPr lang="en-US"/>
          </a:p>
        </p:txBody>
      </p:sp>
      <p:grpSp>
        <p:nvGrpSpPr>
          <p:cNvPr id="37895" name="Group 360"/>
          <p:cNvGrpSpPr>
            <a:grpSpLocks/>
          </p:cNvGrpSpPr>
          <p:nvPr/>
        </p:nvGrpSpPr>
        <p:grpSpPr bwMode="auto">
          <a:xfrm>
            <a:off x="4749800" y="1371600"/>
            <a:ext cx="4394200" cy="3735388"/>
            <a:chOff x="1524000" y="1295400"/>
            <a:chExt cx="5715000" cy="5108575"/>
          </a:xfrm>
        </p:grpSpPr>
        <p:grpSp>
          <p:nvGrpSpPr>
            <p:cNvPr id="37897" name="Group 100"/>
            <p:cNvGrpSpPr>
              <a:grpSpLocks/>
            </p:cNvGrpSpPr>
            <p:nvPr/>
          </p:nvGrpSpPr>
          <p:grpSpPr bwMode="auto">
            <a:xfrm>
              <a:off x="1524000" y="1295400"/>
              <a:ext cx="820738" cy="688975"/>
              <a:chOff x="-44" y="1473"/>
              <a:chExt cx="981" cy="1105"/>
            </a:xfrm>
          </p:grpSpPr>
          <p:pic>
            <p:nvPicPr>
              <p:cNvPr id="37975" name="Picture 101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37976" name="Freeform 102"/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32377 w 356"/>
                  <a:gd name="T3" fmla="*/ 2307 h 368"/>
                  <a:gd name="T4" fmla="*/ 38409 w 356"/>
                  <a:gd name="T5" fmla="*/ 47916 h 368"/>
                  <a:gd name="T6" fmla="*/ 8465 w 356"/>
                  <a:gd name="T7" fmla="*/ 60116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 w="9525" cap="flat" cmpd="sng">
                <a:noFill/>
                <a:prstDash val="solid"/>
                <a:round/>
                <a:headEnd/>
                <a:tailEnd/>
              </a:ln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37898" name="Group 142"/>
            <p:cNvGrpSpPr>
              <a:grpSpLocks/>
            </p:cNvGrpSpPr>
            <p:nvPr/>
          </p:nvGrpSpPr>
          <p:grpSpPr bwMode="auto">
            <a:xfrm>
              <a:off x="2514600" y="2438400"/>
              <a:ext cx="990600" cy="533400"/>
              <a:chOff x="2356" y="1300"/>
              <a:chExt cx="555" cy="194"/>
            </a:xfrm>
          </p:grpSpPr>
          <p:sp>
            <p:nvSpPr>
              <p:cNvPr id="37967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37968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37969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37970" name="Group 146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37973" name="Freeform 147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7974" name="Freeform 148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7971" name="Line 149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72" name="Line 150"/>
              <p:cNvSpPr>
                <a:spLocks noChangeShapeType="1"/>
              </p:cNvSpPr>
              <p:nvPr/>
            </p:nvSpPr>
            <p:spPr bwMode="auto">
              <a:xfrm>
                <a:off x="2907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7899" name="Group 100"/>
            <p:cNvGrpSpPr>
              <a:grpSpLocks/>
            </p:cNvGrpSpPr>
            <p:nvPr/>
          </p:nvGrpSpPr>
          <p:grpSpPr bwMode="auto">
            <a:xfrm>
              <a:off x="6400800" y="5715000"/>
              <a:ext cx="820738" cy="688975"/>
              <a:chOff x="-44" y="1473"/>
              <a:chExt cx="981" cy="1105"/>
            </a:xfrm>
          </p:grpSpPr>
          <p:pic>
            <p:nvPicPr>
              <p:cNvPr id="37965" name="Picture 101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37966" name="Freeform 102"/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32377 w 356"/>
                  <a:gd name="T3" fmla="*/ 2307 h 368"/>
                  <a:gd name="T4" fmla="*/ 38409 w 356"/>
                  <a:gd name="T5" fmla="*/ 47916 h 368"/>
                  <a:gd name="T6" fmla="*/ 8465 w 356"/>
                  <a:gd name="T7" fmla="*/ 60116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 w="9525" cap="flat" cmpd="sng">
                <a:noFill/>
                <a:prstDash val="solid"/>
                <a:round/>
                <a:headEnd/>
                <a:tailEnd/>
              </a:ln>
            </p:spPr>
            <p:txBody>
              <a:bodyPr wrap="none"/>
              <a:lstStyle/>
              <a:p>
                <a:endParaRPr lang="en-US"/>
              </a:p>
            </p:txBody>
          </p:sp>
        </p:grpSp>
        <p:sp>
          <p:nvSpPr>
            <p:cNvPr id="365" name="Rectangle 364"/>
            <p:cNvSpPr/>
            <p:nvPr/>
          </p:nvSpPr>
          <p:spPr>
            <a:xfrm>
              <a:off x="3506081" y="2591541"/>
              <a:ext cx="1750838" cy="7598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  <a:ea typeface="ＭＳ Ｐゴシック" pitchFamily="34" charset="-128"/>
              </a:endParaRPr>
            </a:p>
          </p:txBody>
        </p:sp>
        <p:sp>
          <p:nvSpPr>
            <p:cNvPr id="366" name="Rectangle 365"/>
            <p:cNvSpPr/>
            <p:nvPr/>
          </p:nvSpPr>
          <p:spPr>
            <a:xfrm>
              <a:off x="3506081" y="2667529"/>
              <a:ext cx="1750838" cy="75989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  <a:ea typeface="ＭＳ Ｐゴシック" pitchFamily="34" charset="-128"/>
              </a:endParaRPr>
            </a:p>
          </p:txBody>
        </p:sp>
        <p:sp>
          <p:nvSpPr>
            <p:cNvPr id="367" name="Rectangle 366"/>
            <p:cNvSpPr/>
            <p:nvPr/>
          </p:nvSpPr>
          <p:spPr>
            <a:xfrm>
              <a:off x="3506081" y="2743518"/>
              <a:ext cx="1750838" cy="7598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  <a:ea typeface="ＭＳ Ｐゴシック" pitchFamily="34" charset="-128"/>
              </a:endParaRPr>
            </a:p>
          </p:txBody>
        </p:sp>
        <p:sp>
          <p:nvSpPr>
            <p:cNvPr id="368" name="Rectangle 367"/>
            <p:cNvSpPr/>
            <p:nvPr/>
          </p:nvSpPr>
          <p:spPr>
            <a:xfrm>
              <a:off x="3506081" y="2819505"/>
              <a:ext cx="1750838" cy="7598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  <a:ea typeface="ＭＳ Ｐゴシック" pitchFamily="34" charset="-128"/>
              </a:endParaRPr>
            </a:p>
          </p:txBody>
        </p:sp>
        <p:grpSp>
          <p:nvGrpSpPr>
            <p:cNvPr id="37904" name="Group 142"/>
            <p:cNvGrpSpPr>
              <a:grpSpLocks/>
            </p:cNvGrpSpPr>
            <p:nvPr/>
          </p:nvGrpSpPr>
          <p:grpSpPr bwMode="auto">
            <a:xfrm>
              <a:off x="5257800" y="2438400"/>
              <a:ext cx="990600" cy="533400"/>
              <a:chOff x="2356" y="1300"/>
              <a:chExt cx="555" cy="194"/>
            </a:xfrm>
          </p:grpSpPr>
          <p:sp>
            <p:nvSpPr>
              <p:cNvPr id="37957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37958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37959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37960" name="Group 146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37963" name="Freeform 147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7964" name="Freeform 148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7961" name="Line 149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62" name="Line 150"/>
              <p:cNvSpPr>
                <a:spLocks noChangeShapeType="1"/>
              </p:cNvSpPr>
              <p:nvPr/>
            </p:nvSpPr>
            <p:spPr bwMode="auto">
              <a:xfrm>
                <a:off x="2907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7905" name="Group 142"/>
            <p:cNvGrpSpPr>
              <a:grpSpLocks/>
            </p:cNvGrpSpPr>
            <p:nvPr/>
          </p:nvGrpSpPr>
          <p:grpSpPr bwMode="auto">
            <a:xfrm>
              <a:off x="2590800" y="4724400"/>
              <a:ext cx="990600" cy="533400"/>
              <a:chOff x="2356" y="1300"/>
              <a:chExt cx="555" cy="194"/>
            </a:xfrm>
          </p:grpSpPr>
          <p:sp>
            <p:nvSpPr>
              <p:cNvPr id="37949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37950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37951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37952" name="Group 146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37955" name="Freeform 147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7956" name="Freeform 148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7953" name="Line 149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54" name="Line 150"/>
              <p:cNvSpPr>
                <a:spLocks noChangeShapeType="1"/>
              </p:cNvSpPr>
              <p:nvPr/>
            </p:nvSpPr>
            <p:spPr bwMode="auto">
              <a:xfrm>
                <a:off x="2907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7906" name="Group 142"/>
            <p:cNvGrpSpPr>
              <a:grpSpLocks/>
            </p:cNvGrpSpPr>
            <p:nvPr/>
          </p:nvGrpSpPr>
          <p:grpSpPr bwMode="auto">
            <a:xfrm>
              <a:off x="5334000" y="4724400"/>
              <a:ext cx="990600" cy="533400"/>
              <a:chOff x="2356" y="1300"/>
              <a:chExt cx="555" cy="194"/>
            </a:xfrm>
          </p:grpSpPr>
          <p:sp>
            <p:nvSpPr>
              <p:cNvPr id="37941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37942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37943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37944" name="Group 146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37947" name="Freeform 147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7948" name="Freeform 148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7945" name="Line 149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46" name="Line 150"/>
              <p:cNvSpPr>
                <a:spLocks noChangeShapeType="1"/>
              </p:cNvSpPr>
              <p:nvPr/>
            </p:nvSpPr>
            <p:spPr bwMode="auto">
              <a:xfrm>
                <a:off x="2907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7907" name="Group 75"/>
            <p:cNvGrpSpPr>
              <a:grpSpLocks/>
            </p:cNvGrpSpPr>
            <p:nvPr/>
          </p:nvGrpSpPr>
          <p:grpSpPr bwMode="auto">
            <a:xfrm rot="5400000">
              <a:off x="2171700" y="3695700"/>
              <a:ext cx="1752600" cy="304800"/>
              <a:chOff x="4876800" y="1143000"/>
              <a:chExt cx="1752600" cy="304800"/>
            </a:xfrm>
          </p:grpSpPr>
          <p:sp>
            <p:nvSpPr>
              <p:cNvPr id="402" name="Rectangle 401"/>
              <p:cNvSpPr/>
              <p:nvPr/>
            </p:nvSpPr>
            <p:spPr>
              <a:xfrm>
                <a:off x="4874310" y="1177988"/>
                <a:ext cx="1752069" cy="7639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rgbClr val="FFFFFF"/>
                  </a:solidFill>
                  <a:ea typeface="ＭＳ Ｐゴシック" pitchFamily="34" charset="-128"/>
                </a:endParaRPr>
              </a:p>
            </p:txBody>
          </p:sp>
          <p:sp>
            <p:nvSpPr>
              <p:cNvPr id="403" name="Rectangle 402"/>
              <p:cNvSpPr/>
              <p:nvPr/>
            </p:nvSpPr>
            <p:spPr>
              <a:xfrm>
                <a:off x="4874310" y="1254380"/>
                <a:ext cx="1752069" cy="7639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rgbClr val="FFFFFF"/>
                  </a:solidFill>
                  <a:ea typeface="ＭＳ Ｐゴシック" pitchFamily="34" charset="-128"/>
                </a:endParaRPr>
              </a:p>
            </p:txBody>
          </p:sp>
          <p:sp>
            <p:nvSpPr>
              <p:cNvPr id="404" name="Rectangle 403"/>
              <p:cNvSpPr/>
              <p:nvPr/>
            </p:nvSpPr>
            <p:spPr>
              <a:xfrm>
                <a:off x="4874310" y="1330773"/>
                <a:ext cx="1752069" cy="7639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rgbClr val="FFFFFF"/>
                  </a:solidFill>
                  <a:ea typeface="ＭＳ Ｐゴシック" pitchFamily="34" charset="-128"/>
                </a:endParaRPr>
              </a:p>
            </p:txBody>
          </p:sp>
          <p:sp>
            <p:nvSpPr>
              <p:cNvPr id="405" name="Rectangle 404"/>
              <p:cNvSpPr/>
              <p:nvPr/>
            </p:nvSpPr>
            <p:spPr>
              <a:xfrm>
                <a:off x="4874310" y="1407166"/>
                <a:ext cx="1752069" cy="7639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rgbClr val="FFFFFF"/>
                  </a:solidFill>
                  <a:ea typeface="ＭＳ Ｐゴシック" pitchFamily="34" charset="-128"/>
                </a:endParaRPr>
              </a:p>
            </p:txBody>
          </p:sp>
        </p:grpSp>
        <p:grpSp>
          <p:nvGrpSpPr>
            <p:cNvPr id="37908" name="Group 80"/>
            <p:cNvGrpSpPr>
              <a:grpSpLocks/>
            </p:cNvGrpSpPr>
            <p:nvPr/>
          </p:nvGrpSpPr>
          <p:grpSpPr bwMode="auto">
            <a:xfrm>
              <a:off x="3581400" y="4876800"/>
              <a:ext cx="1752600" cy="304800"/>
              <a:chOff x="4876800" y="1143000"/>
              <a:chExt cx="1752600" cy="304800"/>
            </a:xfrm>
          </p:grpSpPr>
          <p:sp>
            <p:nvSpPr>
              <p:cNvPr id="398" name="Rectangle 397"/>
              <p:cNvSpPr/>
              <p:nvPr/>
            </p:nvSpPr>
            <p:spPr>
              <a:xfrm>
                <a:off x="4875809" y="1143899"/>
                <a:ext cx="1752903" cy="75989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rgbClr val="FFFFFF"/>
                  </a:solidFill>
                  <a:ea typeface="ＭＳ Ｐゴシック" pitchFamily="34" charset="-128"/>
                </a:endParaRPr>
              </a:p>
            </p:txBody>
          </p:sp>
          <p:sp>
            <p:nvSpPr>
              <p:cNvPr id="399" name="Rectangle 398"/>
              <p:cNvSpPr/>
              <p:nvPr/>
            </p:nvSpPr>
            <p:spPr>
              <a:xfrm>
                <a:off x="4875809" y="1219887"/>
                <a:ext cx="1752903" cy="7598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rgbClr val="FFFFFF"/>
                  </a:solidFill>
                  <a:ea typeface="ＭＳ Ｐゴシック" pitchFamily="34" charset="-128"/>
                </a:endParaRPr>
              </a:p>
            </p:txBody>
          </p:sp>
          <p:sp>
            <p:nvSpPr>
              <p:cNvPr id="400" name="Rectangle 399"/>
              <p:cNvSpPr/>
              <p:nvPr/>
            </p:nvSpPr>
            <p:spPr>
              <a:xfrm>
                <a:off x="4875809" y="1295875"/>
                <a:ext cx="1752903" cy="75989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rgbClr val="FFFFFF"/>
                  </a:solidFill>
                  <a:ea typeface="ＭＳ Ｐゴシック" pitchFamily="34" charset="-128"/>
                </a:endParaRPr>
              </a:p>
            </p:txBody>
          </p:sp>
          <p:sp>
            <p:nvSpPr>
              <p:cNvPr id="401" name="Rectangle 400"/>
              <p:cNvSpPr/>
              <p:nvPr/>
            </p:nvSpPr>
            <p:spPr>
              <a:xfrm>
                <a:off x="4875809" y="1371863"/>
                <a:ext cx="1752903" cy="7598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rgbClr val="FFFFFF"/>
                  </a:solidFill>
                  <a:ea typeface="ＭＳ Ｐゴシック" pitchFamily="34" charset="-128"/>
                </a:endParaRPr>
              </a:p>
            </p:txBody>
          </p:sp>
        </p:grpSp>
        <p:sp>
          <p:nvSpPr>
            <p:cNvPr id="374" name="Rectangle 373"/>
            <p:cNvSpPr/>
            <p:nvPr/>
          </p:nvSpPr>
          <p:spPr>
            <a:xfrm rot="5400000">
              <a:off x="5030222" y="3809320"/>
              <a:ext cx="1752070" cy="7639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  <a:ea typeface="ＭＳ Ｐゴシック" pitchFamily="34" charset="-128"/>
              </a:endParaRPr>
            </a:p>
          </p:txBody>
        </p:sp>
        <p:sp>
          <p:nvSpPr>
            <p:cNvPr id="375" name="Rectangle 374"/>
            <p:cNvSpPr/>
            <p:nvPr/>
          </p:nvSpPr>
          <p:spPr>
            <a:xfrm rot="5400000">
              <a:off x="4953830" y="3809320"/>
              <a:ext cx="1752070" cy="7639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  <a:ea typeface="ＭＳ Ｐゴシック" pitchFamily="34" charset="-128"/>
              </a:endParaRPr>
            </a:p>
          </p:txBody>
        </p:sp>
        <p:sp>
          <p:nvSpPr>
            <p:cNvPr id="376" name="Rectangle 375"/>
            <p:cNvSpPr/>
            <p:nvPr/>
          </p:nvSpPr>
          <p:spPr>
            <a:xfrm rot="5400000">
              <a:off x="4877436" y="3809320"/>
              <a:ext cx="1752070" cy="7639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  <a:ea typeface="ＭＳ Ｐゴシック" pitchFamily="34" charset="-128"/>
              </a:endParaRPr>
            </a:p>
          </p:txBody>
        </p:sp>
        <p:sp>
          <p:nvSpPr>
            <p:cNvPr id="377" name="Rectangle 376"/>
            <p:cNvSpPr/>
            <p:nvPr/>
          </p:nvSpPr>
          <p:spPr>
            <a:xfrm rot="5400000">
              <a:off x="4801044" y="3809320"/>
              <a:ext cx="1752070" cy="76392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  <a:ea typeface="ＭＳ Ｐゴシック" pitchFamily="34" charset="-128"/>
              </a:endParaRPr>
            </a:p>
          </p:txBody>
        </p:sp>
        <p:sp>
          <p:nvSpPr>
            <p:cNvPr id="378" name="Rectangle 377"/>
            <p:cNvSpPr/>
            <p:nvPr/>
          </p:nvSpPr>
          <p:spPr>
            <a:xfrm rot="3198033">
              <a:off x="2060570" y="2095244"/>
              <a:ext cx="894489" cy="76393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  <a:ea typeface="ＭＳ Ｐゴシック" pitchFamily="34" charset="-128"/>
              </a:endParaRPr>
            </a:p>
          </p:txBody>
        </p:sp>
        <p:sp>
          <p:nvSpPr>
            <p:cNvPr id="379" name="Rectangle 378"/>
            <p:cNvSpPr/>
            <p:nvPr/>
          </p:nvSpPr>
          <p:spPr>
            <a:xfrm rot="3198033">
              <a:off x="6023752" y="5524481"/>
              <a:ext cx="892319" cy="76392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  <a:ea typeface="ＭＳ Ｐゴシック" pitchFamily="34" charset="-128"/>
              </a:endParaRPr>
            </a:p>
          </p:txBody>
        </p:sp>
        <p:cxnSp>
          <p:nvCxnSpPr>
            <p:cNvPr id="380" name="Straight Connector 379"/>
            <p:cNvCxnSpPr>
              <a:endCxn id="37969" idx="0"/>
            </p:cNvCxnSpPr>
            <p:nvPr/>
          </p:nvCxnSpPr>
          <p:spPr>
            <a:xfrm rot="16200000" flipH="1">
              <a:off x="2607857" y="2038817"/>
              <a:ext cx="762052" cy="350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1" name="Straight Connector 380"/>
            <p:cNvCxnSpPr/>
            <p:nvPr/>
          </p:nvCxnSpPr>
          <p:spPr>
            <a:xfrm rot="5400000">
              <a:off x="3124704" y="1905295"/>
              <a:ext cx="607905" cy="45629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2" name="Straight Connector 381"/>
            <p:cNvCxnSpPr/>
            <p:nvPr/>
          </p:nvCxnSpPr>
          <p:spPr>
            <a:xfrm>
              <a:off x="1905964" y="2667529"/>
              <a:ext cx="60907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3" name="Straight Connector 382"/>
            <p:cNvCxnSpPr>
              <a:endCxn id="37953" idx="0"/>
            </p:cNvCxnSpPr>
            <p:nvPr/>
          </p:nvCxnSpPr>
          <p:spPr>
            <a:xfrm>
              <a:off x="1905964" y="4877698"/>
              <a:ext cx="687534" cy="1519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4" name="Straight Connector 383"/>
            <p:cNvCxnSpPr>
              <a:endCxn id="37951" idx="1"/>
            </p:cNvCxnSpPr>
            <p:nvPr/>
          </p:nvCxnSpPr>
          <p:spPr>
            <a:xfrm>
              <a:off x="2133078" y="4343610"/>
              <a:ext cx="600818" cy="43204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5" name="Straight Connector 384"/>
            <p:cNvCxnSpPr>
              <a:endCxn id="37949" idx="3"/>
            </p:cNvCxnSpPr>
            <p:nvPr/>
          </p:nvCxnSpPr>
          <p:spPr>
            <a:xfrm flipV="1">
              <a:off x="2056684" y="5214218"/>
              <a:ext cx="679276" cy="42553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6" name="Straight Connector 385"/>
            <p:cNvCxnSpPr/>
            <p:nvPr/>
          </p:nvCxnSpPr>
          <p:spPr>
            <a:xfrm rot="5400000" flipH="1" flipV="1">
              <a:off x="2476548" y="5525311"/>
              <a:ext cx="686064" cy="15072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7" name="Straight Connector 386"/>
            <p:cNvCxnSpPr/>
            <p:nvPr/>
          </p:nvCxnSpPr>
          <p:spPr>
            <a:xfrm rot="10800000">
              <a:off x="6324353" y="5029674"/>
              <a:ext cx="91464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8" name="Straight Connector 387"/>
            <p:cNvCxnSpPr>
              <a:endCxn id="37941" idx="4"/>
            </p:cNvCxnSpPr>
            <p:nvPr/>
          </p:nvCxnSpPr>
          <p:spPr>
            <a:xfrm rot="16200000" flipV="1">
              <a:off x="5541749" y="5542658"/>
              <a:ext cx="762052" cy="19201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9" name="Straight Connector 388"/>
            <p:cNvCxnSpPr/>
            <p:nvPr/>
          </p:nvCxnSpPr>
          <p:spPr>
            <a:xfrm rot="5400000" flipH="1" flipV="1">
              <a:off x="5219459" y="5524278"/>
              <a:ext cx="686064" cy="15278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0" name="Straight Connector 389"/>
            <p:cNvCxnSpPr/>
            <p:nvPr/>
          </p:nvCxnSpPr>
          <p:spPr>
            <a:xfrm rot="16200000" flipH="1">
              <a:off x="5351799" y="2038817"/>
              <a:ext cx="762052" cy="351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7926" name="Group 100"/>
            <p:cNvGrpSpPr>
              <a:grpSpLocks/>
            </p:cNvGrpSpPr>
            <p:nvPr/>
          </p:nvGrpSpPr>
          <p:grpSpPr bwMode="auto">
            <a:xfrm>
              <a:off x="5715000" y="1295400"/>
              <a:ext cx="820738" cy="688975"/>
              <a:chOff x="-44" y="1473"/>
              <a:chExt cx="981" cy="1105"/>
            </a:xfrm>
          </p:grpSpPr>
          <p:pic>
            <p:nvPicPr>
              <p:cNvPr id="37931" name="Picture 101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37932" name="Freeform 102"/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32377 w 356"/>
                  <a:gd name="T3" fmla="*/ 2307 h 368"/>
                  <a:gd name="T4" fmla="*/ 38409 w 356"/>
                  <a:gd name="T5" fmla="*/ 47916 h 368"/>
                  <a:gd name="T6" fmla="*/ 8465 w 356"/>
                  <a:gd name="T7" fmla="*/ 60116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 w="9525" cap="flat" cmpd="sng">
                <a:noFill/>
                <a:prstDash val="solid"/>
                <a:round/>
                <a:headEnd/>
                <a:tailEnd/>
              </a:ln>
            </p:spPr>
            <p:txBody>
              <a:bodyPr wrap="none"/>
              <a:lstStyle/>
              <a:p>
                <a:endParaRPr lang="en-US"/>
              </a:p>
            </p:txBody>
          </p:sp>
        </p:grpSp>
        <p:cxnSp>
          <p:nvCxnSpPr>
            <p:cNvPr id="392" name="Straight Connector 391"/>
            <p:cNvCxnSpPr/>
            <p:nvPr/>
          </p:nvCxnSpPr>
          <p:spPr>
            <a:xfrm rot="5400000">
              <a:off x="5944210" y="1828073"/>
              <a:ext cx="683893" cy="53474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3" name="Rectangle 392"/>
            <p:cNvSpPr/>
            <p:nvPr/>
          </p:nvSpPr>
          <p:spPr>
            <a:xfrm rot="1015003">
              <a:off x="2715314" y="2550290"/>
              <a:ext cx="782508" cy="80331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  <a:ea typeface="ＭＳ Ｐゴシック" pitchFamily="34" charset="-128"/>
              </a:endParaRPr>
            </a:p>
          </p:txBody>
        </p:sp>
        <p:sp>
          <p:nvSpPr>
            <p:cNvPr id="394" name="Rectangle 393"/>
            <p:cNvSpPr/>
            <p:nvPr/>
          </p:nvSpPr>
          <p:spPr>
            <a:xfrm rot="2465437" flipV="1">
              <a:off x="5595525" y="4955857"/>
              <a:ext cx="679276" cy="78159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  <a:ea typeface="ＭＳ Ｐゴシック" pitchFamily="34" charset="-128"/>
              </a:endParaRPr>
            </a:p>
          </p:txBody>
        </p:sp>
        <p:sp>
          <p:nvSpPr>
            <p:cNvPr id="395" name="Rectangle 394"/>
            <p:cNvSpPr/>
            <p:nvPr/>
          </p:nvSpPr>
          <p:spPr>
            <a:xfrm rot="2177866" flipV="1">
              <a:off x="5238338" y="2804308"/>
              <a:ext cx="497584" cy="95528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  <a:ea typeface="ＭＳ Ｐゴシック" pitchFamily="34" charset="-128"/>
              </a:endParaRPr>
            </a:p>
          </p:txBody>
        </p:sp>
      </p:grpSp>
      <p:pic>
        <p:nvPicPr>
          <p:cNvPr id="37896" name="Picture 89" descr="http://pages.cs.brandeis.edu/~rshaull/cs2a/web-and-html/switchboard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605588" y="5097463"/>
            <a:ext cx="2538412" cy="1760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Footer Placeholder 2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>
                <a:ea typeface="ＭＳ Ｐゴシック" pitchFamily="34" charset="-128"/>
              </a:rPr>
              <a:t>Introduction</a:t>
            </a:r>
          </a:p>
        </p:txBody>
      </p:sp>
      <p:pic>
        <p:nvPicPr>
          <p:cNvPr id="38915" name="Picture 108" descr="underline_base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3063" y="760413"/>
            <a:ext cx="7313612" cy="173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891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74638" y="71438"/>
            <a:ext cx="8462962" cy="947737"/>
          </a:xfrm>
        </p:spPr>
        <p:txBody>
          <a:bodyPr/>
          <a:lstStyle/>
          <a:p>
            <a:pPr eaLnBrk="1" hangingPunct="1"/>
            <a:r>
              <a:rPr lang="en-US" sz="4000">
                <a:ea typeface="ＭＳ Ｐゴシック" pitchFamily="34" charset="-128"/>
              </a:rPr>
              <a:t>Circuit switching: FDM </a:t>
            </a:r>
            <a:r>
              <a:rPr lang="en-US" sz="3600">
                <a:ea typeface="ＭＳ Ｐゴシック" pitchFamily="34" charset="-128"/>
              </a:rPr>
              <a:t>versus</a:t>
            </a:r>
            <a:r>
              <a:rPr lang="en-US" sz="4000">
                <a:ea typeface="ＭＳ Ｐゴシック" pitchFamily="34" charset="-128"/>
              </a:rPr>
              <a:t> TDM</a:t>
            </a:r>
            <a:endParaRPr lang="fr-FR" sz="4000">
              <a:ea typeface="ＭＳ Ｐゴシック" pitchFamily="34" charset="-128"/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393700" y="1585913"/>
            <a:ext cx="7239000" cy="2438400"/>
            <a:chOff x="288" y="1007"/>
            <a:chExt cx="4560" cy="1536"/>
          </a:xfrm>
        </p:grpSpPr>
        <p:sp>
          <p:nvSpPr>
            <p:cNvPr id="39012" name="Text Box 4"/>
            <p:cNvSpPr txBox="1">
              <a:spLocks noChangeArrowheads="1"/>
            </p:cNvSpPr>
            <p:nvPr/>
          </p:nvSpPr>
          <p:spPr bwMode="auto">
            <a:xfrm>
              <a:off x="288" y="1007"/>
              <a:ext cx="532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1" hangingPunct="1"/>
              <a:r>
                <a:rPr lang="en-US"/>
                <a:t>FDM</a:t>
              </a:r>
              <a:endParaRPr lang="fr-FR"/>
            </a:p>
          </p:txBody>
        </p:sp>
        <p:grpSp>
          <p:nvGrpSpPr>
            <p:cNvPr id="39013" name="Group 5"/>
            <p:cNvGrpSpPr>
              <a:grpSpLocks/>
            </p:cNvGrpSpPr>
            <p:nvPr/>
          </p:nvGrpSpPr>
          <p:grpSpPr bwMode="auto">
            <a:xfrm>
              <a:off x="720" y="1392"/>
              <a:ext cx="4128" cy="1151"/>
              <a:chOff x="720" y="1392"/>
              <a:chExt cx="4128" cy="1151"/>
            </a:xfrm>
          </p:grpSpPr>
          <p:sp>
            <p:nvSpPr>
              <p:cNvPr id="39014" name="Line 6"/>
              <p:cNvSpPr>
                <a:spLocks noChangeShapeType="1"/>
              </p:cNvSpPr>
              <p:nvPr/>
            </p:nvSpPr>
            <p:spPr bwMode="auto">
              <a:xfrm flipV="1">
                <a:off x="1728" y="1392"/>
                <a:ext cx="0" cy="81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015" name="Text Box 7"/>
              <p:cNvSpPr txBox="1">
                <a:spLocks noChangeArrowheads="1"/>
              </p:cNvSpPr>
              <p:nvPr/>
            </p:nvSpPr>
            <p:spPr bwMode="auto">
              <a:xfrm>
                <a:off x="720" y="1680"/>
                <a:ext cx="960" cy="2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eaLnBrk="1" hangingPunct="1"/>
                <a:r>
                  <a:rPr lang="en-US"/>
                  <a:t>frequency</a:t>
                </a:r>
                <a:endParaRPr lang="fr-FR"/>
              </a:p>
            </p:txBody>
          </p:sp>
          <p:sp>
            <p:nvSpPr>
              <p:cNvPr id="39016" name="Line 8"/>
              <p:cNvSpPr>
                <a:spLocks noChangeShapeType="1"/>
              </p:cNvSpPr>
              <p:nvPr/>
            </p:nvSpPr>
            <p:spPr bwMode="auto">
              <a:xfrm>
                <a:off x="1728" y="2208"/>
                <a:ext cx="3120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017" name="Text Box 9"/>
              <p:cNvSpPr txBox="1">
                <a:spLocks noChangeArrowheads="1"/>
              </p:cNvSpPr>
              <p:nvPr/>
            </p:nvSpPr>
            <p:spPr bwMode="auto">
              <a:xfrm>
                <a:off x="3048" y="2255"/>
                <a:ext cx="479" cy="2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eaLnBrk="1" hangingPunct="1"/>
                <a:r>
                  <a:rPr lang="en-US"/>
                  <a:t>time</a:t>
                </a:r>
                <a:endParaRPr lang="fr-FR"/>
              </a:p>
            </p:txBody>
          </p:sp>
          <p:sp>
            <p:nvSpPr>
              <p:cNvPr id="39018" name="Rectangle 10"/>
              <p:cNvSpPr>
                <a:spLocks noChangeArrowheads="1"/>
              </p:cNvSpPr>
              <p:nvPr/>
            </p:nvSpPr>
            <p:spPr bwMode="auto">
              <a:xfrm>
                <a:off x="1776" y="1584"/>
                <a:ext cx="2880" cy="57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</p:grpSp>
      </p:grpSp>
      <p:sp>
        <p:nvSpPr>
          <p:cNvPr id="55307" name="Rectangle 11"/>
          <p:cNvSpPr>
            <a:spLocks noChangeArrowheads="1"/>
          </p:cNvSpPr>
          <p:nvPr/>
        </p:nvSpPr>
        <p:spPr bwMode="auto">
          <a:xfrm>
            <a:off x="2743200" y="2514600"/>
            <a:ext cx="4572000" cy="228600"/>
          </a:xfrm>
          <a:prstGeom prst="rect">
            <a:avLst/>
          </a:prstGeom>
          <a:solidFill>
            <a:srgbClr val="3366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Times New Roman" pitchFamily="18" charset="0"/>
            </a:endParaRPr>
          </a:p>
        </p:txBody>
      </p:sp>
      <p:sp>
        <p:nvSpPr>
          <p:cNvPr id="55308" name="Rectangle 12"/>
          <p:cNvSpPr>
            <a:spLocks noChangeArrowheads="1"/>
          </p:cNvSpPr>
          <p:nvPr/>
        </p:nvSpPr>
        <p:spPr bwMode="auto">
          <a:xfrm>
            <a:off x="2743200" y="2743200"/>
            <a:ext cx="4572000" cy="228600"/>
          </a:xfrm>
          <a:prstGeom prst="rect">
            <a:avLst/>
          </a:prstGeom>
          <a:solidFill>
            <a:srgbClr val="99CC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Times New Roman" pitchFamily="18" charset="0"/>
            </a:endParaRPr>
          </a:p>
        </p:txBody>
      </p:sp>
      <p:sp>
        <p:nvSpPr>
          <p:cNvPr id="55309" name="Rectangle 13"/>
          <p:cNvSpPr>
            <a:spLocks noChangeArrowheads="1"/>
          </p:cNvSpPr>
          <p:nvPr/>
        </p:nvSpPr>
        <p:spPr bwMode="auto">
          <a:xfrm>
            <a:off x="2743200" y="2971800"/>
            <a:ext cx="4572000" cy="228600"/>
          </a:xfrm>
          <a:prstGeom prst="rect">
            <a:avLst/>
          </a:prstGeom>
          <a:solidFill>
            <a:srgbClr val="FFCC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Times New Roman" pitchFamily="18" charset="0"/>
            </a:endParaRPr>
          </a:p>
        </p:txBody>
      </p:sp>
      <p:sp>
        <p:nvSpPr>
          <p:cNvPr id="55310" name="Rectangle 14"/>
          <p:cNvSpPr>
            <a:spLocks noChangeArrowheads="1"/>
          </p:cNvSpPr>
          <p:nvPr/>
        </p:nvSpPr>
        <p:spPr bwMode="auto">
          <a:xfrm>
            <a:off x="2743200" y="3200400"/>
            <a:ext cx="4572000" cy="228600"/>
          </a:xfrm>
          <a:prstGeom prst="rect">
            <a:avLst/>
          </a:prstGeom>
          <a:solidFill>
            <a:srgbClr val="FF00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Times New Roman" pitchFamily="18" charset="0"/>
            </a:endParaRPr>
          </a:p>
        </p:txBody>
      </p:sp>
      <p:grpSp>
        <p:nvGrpSpPr>
          <p:cNvPr id="4" name="Group 15"/>
          <p:cNvGrpSpPr>
            <a:grpSpLocks/>
          </p:cNvGrpSpPr>
          <p:nvPr/>
        </p:nvGrpSpPr>
        <p:grpSpPr bwMode="auto">
          <a:xfrm>
            <a:off x="381000" y="3748088"/>
            <a:ext cx="7239000" cy="2516187"/>
            <a:chOff x="288" y="2543"/>
            <a:chExt cx="4560" cy="1585"/>
          </a:xfrm>
        </p:grpSpPr>
        <p:sp>
          <p:nvSpPr>
            <p:cNvPr id="39006" name="Text Box 16"/>
            <p:cNvSpPr txBox="1">
              <a:spLocks noChangeArrowheads="1"/>
            </p:cNvSpPr>
            <p:nvPr/>
          </p:nvSpPr>
          <p:spPr bwMode="auto">
            <a:xfrm>
              <a:off x="288" y="2543"/>
              <a:ext cx="532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1" hangingPunct="1"/>
              <a:r>
                <a:rPr lang="en-US"/>
                <a:t>TDM</a:t>
              </a:r>
              <a:endParaRPr lang="fr-FR"/>
            </a:p>
          </p:txBody>
        </p:sp>
        <p:sp>
          <p:nvSpPr>
            <p:cNvPr id="39007" name="Line 17"/>
            <p:cNvSpPr>
              <a:spLocks noChangeShapeType="1"/>
            </p:cNvSpPr>
            <p:nvPr/>
          </p:nvSpPr>
          <p:spPr bwMode="auto">
            <a:xfrm flipV="1">
              <a:off x="1728" y="2977"/>
              <a:ext cx="0" cy="81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9008" name="Text Box 18"/>
            <p:cNvSpPr txBox="1">
              <a:spLocks noChangeArrowheads="1"/>
            </p:cNvSpPr>
            <p:nvPr/>
          </p:nvSpPr>
          <p:spPr bwMode="auto">
            <a:xfrm>
              <a:off x="720" y="3265"/>
              <a:ext cx="960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1" hangingPunct="1"/>
              <a:r>
                <a:rPr lang="en-US"/>
                <a:t>frequency</a:t>
              </a:r>
              <a:endParaRPr lang="fr-FR"/>
            </a:p>
          </p:txBody>
        </p:sp>
        <p:sp>
          <p:nvSpPr>
            <p:cNvPr id="39009" name="Line 19"/>
            <p:cNvSpPr>
              <a:spLocks noChangeShapeType="1"/>
            </p:cNvSpPr>
            <p:nvPr/>
          </p:nvSpPr>
          <p:spPr bwMode="auto">
            <a:xfrm>
              <a:off x="1728" y="3793"/>
              <a:ext cx="312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9010" name="Text Box 20"/>
            <p:cNvSpPr txBox="1">
              <a:spLocks noChangeArrowheads="1"/>
            </p:cNvSpPr>
            <p:nvPr/>
          </p:nvSpPr>
          <p:spPr bwMode="auto">
            <a:xfrm>
              <a:off x="3048" y="3840"/>
              <a:ext cx="479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1" hangingPunct="1"/>
              <a:r>
                <a:rPr lang="en-US"/>
                <a:t>time</a:t>
              </a:r>
              <a:endParaRPr lang="fr-FR"/>
            </a:p>
          </p:txBody>
        </p:sp>
        <p:sp>
          <p:nvSpPr>
            <p:cNvPr id="39011" name="Rectangle 21"/>
            <p:cNvSpPr>
              <a:spLocks noChangeArrowheads="1"/>
            </p:cNvSpPr>
            <p:nvPr/>
          </p:nvSpPr>
          <p:spPr bwMode="auto">
            <a:xfrm>
              <a:off x="1776" y="3168"/>
              <a:ext cx="2880" cy="57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</p:grpSp>
      <p:grpSp>
        <p:nvGrpSpPr>
          <p:cNvPr id="5" name="Group 22"/>
          <p:cNvGrpSpPr>
            <a:grpSpLocks/>
          </p:cNvGrpSpPr>
          <p:nvPr/>
        </p:nvGrpSpPr>
        <p:grpSpPr bwMode="auto">
          <a:xfrm>
            <a:off x="2743200" y="4740275"/>
            <a:ext cx="3886200" cy="914400"/>
            <a:chOff x="1776" y="3168"/>
            <a:chExt cx="2448" cy="576"/>
          </a:xfrm>
        </p:grpSpPr>
        <p:sp>
          <p:nvSpPr>
            <p:cNvPr id="39001" name="Rectangle 23"/>
            <p:cNvSpPr>
              <a:spLocks noChangeArrowheads="1"/>
            </p:cNvSpPr>
            <p:nvPr/>
          </p:nvSpPr>
          <p:spPr bwMode="auto">
            <a:xfrm>
              <a:off x="1776" y="3168"/>
              <a:ext cx="144" cy="576"/>
            </a:xfrm>
            <a:prstGeom prst="rect">
              <a:avLst/>
            </a:prstGeom>
            <a:solidFill>
              <a:srgbClr val="3366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39002" name="Rectangle 24"/>
            <p:cNvSpPr>
              <a:spLocks noChangeArrowheads="1"/>
            </p:cNvSpPr>
            <p:nvPr/>
          </p:nvSpPr>
          <p:spPr bwMode="auto">
            <a:xfrm>
              <a:off x="2352" y="3168"/>
              <a:ext cx="144" cy="576"/>
            </a:xfrm>
            <a:prstGeom prst="rect">
              <a:avLst/>
            </a:prstGeom>
            <a:solidFill>
              <a:srgbClr val="3366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39003" name="Rectangle 25"/>
            <p:cNvSpPr>
              <a:spLocks noChangeArrowheads="1"/>
            </p:cNvSpPr>
            <p:nvPr/>
          </p:nvSpPr>
          <p:spPr bwMode="auto">
            <a:xfrm>
              <a:off x="2928" y="3168"/>
              <a:ext cx="144" cy="576"/>
            </a:xfrm>
            <a:prstGeom prst="rect">
              <a:avLst/>
            </a:prstGeom>
            <a:solidFill>
              <a:srgbClr val="3366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39004" name="Rectangle 26"/>
            <p:cNvSpPr>
              <a:spLocks noChangeArrowheads="1"/>
            </p:cNvSpPr>
            <p:nvPr/>
          </p:nvSpPr>
          <p:spPr bwMode="auto">
            <a:xfrm>
              <a:off x="3504" y="3168"/>
              <a:ext cx="144" cy="576"/>
            </a:xfrm>
            <a:prstGeom prst="rect">
              <a:avLst/>
            </a:prstGeom>
            <a:solidFill>
              <a:srgbClr val="3366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39005" name="Rectangle 27"/>
            <p:cNvSpPr>
              <a:spLocks noChangeArrowheads="1"/>
            </p:cNvSpPr>
            <p:nvPr/>
          </p:nvSpPr>
          <p:spPr bwMode="auto">
            <a:xfrm>
              <a:off x="4080" y="3168"/>
              <a:ext cx="144" cy="576"/>
            </a:xfrm>
            <a:prstGeom prst="rect">
              <a:avLst/>
            </a:prstGeom>
            <a:solidFill>
              <a:srgbClr val="3366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</p:grpSp>
      <p:grpSp>
        <p:nvGrpSpPr>
          <p:cNvPr id="6" name="Group 28"/>
          <p:cNvGrpSpPr>
            <a:grpSpLocks/>
          </p:cNvGrpSpPr>
          <p:nvPr/>
        </p:nvGrpSpPr>
        <p:grpSpPr bwMode="auto">
          <a:xfrm>
            <a:off x="2971800" y="4740275"/>
            <a:ext cx="3886200" cy="914400"/>
            <a:chOff x="1920" y="3168"/>
            <a:chExt cx="2448" cy="576"/>
          </a:xfrm>
        </p:grpSpPr>
        <p:sp>
          <p:nvSpPr>
            <p:cNvPr id="38996" name="Rectangle 29"/>
            <p:cNvSpPr>
              <a:spLocks noChangeArrowheads="1"/>
            </p:cNvSpPr>
            <p:nvPr/>
          </p:nvSpPr>
          <p:spPr bwMode="auto">
            <a:xfrm>
              <a:off x="1920" y="3168"/>
              <a:ext cx="144" cy="576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38997" name="Rectangle 30"/>
            <p:cNvSpPr>
              <a:spLocks noChangeArrowheads="1"/>
            </p:cNvSpPr>
            <p:nvPr/>
          </p:nvSpPr>
          <p:spPr bwMode="auto">
            <a:xfrm>
              <a:off x="2496" y="3168"/>
              <a:ext cx="144" cy="576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38998" name="Rectangle 31"/>
            <p:cNvSpPr>
              <a:spLocks noChangeArrowheads="1"/>
            </p:cNvSpPr>
            <p:nvPr/>
          </p:nvSpPr>
          <p:spPr bwMode="auto">
            <a:xfrm>
              <a:off x="3072" y="3168"/>
              <a:ext cx="144" cy="576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38999" name="Rectangle 32"/>
            <p:cNvSpPr>
              <a:spLocks noChangeArrowheads="1"/>
            </p:cNvSpPr>
            <p:nvPr/>
          </p:nvSpPr>
          <p:spPr bwMode="auto">
            <a:xfrm>
              <a:off x="3648" y="3168"/>
              <a:ext cx="144" cy="576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39000" name="Rectangle 33"/>
            <p:cNvSpPr>
              <a:spLocks noChangeArrowheads="1"/>
            </p:cNvSpPr>
            <p:nvPr/>
          </p:nvSpPr>
          <p:spPr bwMode="auto">
            <a:xfrm>
              <a:off x="4224" y="3168"/>
              <a:ext cx="144" cy="576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</p:grpSp>
      <p:grpSp>
        <p:nvGrpSpPr>
          <p:cNvPr id="7" name="Group 34"/>
          <p:cNvGrpSpPr>
            <a:grpSpLocks/>
          </p:cNvGrpSpPr>
          <p:nvPr/>
        </p:nvGrpSpPr>
        <p:grpSpPr bwMode="auto">
          <a:xfrm>
            <a:off x="3200400" y="4740275"/>
            <a:ext cx="3886200" cy="914400"/>
            <a:chOff x="2064" y="3168"/>
            <a:chExt cx="2448" cy="576"/>
          </a:xfrm>
        </p:grpSpPr>
        <p:sp>
          <p:nvSpPr>
            <p:cNvPr id="38991" name="Rectangle 35"/>
            <p:cNvSpPr>
              <a:spLocks noChangeArrowheads="1"/>
            </p:cNvSpPr>
            <p:nvPr/>
          </p:nvSpPr>
          <p:spPr bwMode="auto">
            <a:xfrm>
              <a:off x="2064" y="3168"/>
              <a:ext cx="144" cy="576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38992" name="Rectangle 36"/>
            <p:cNvSpPr>
              <a:spLocks noChangeArrowheads="1"/>
            </p:cNvSpPr>
            <p:nvPr/>
          </p:nvSpPr>
          <p:spPr bwMode="auto">
            <a:xfrm>
              <a:off x="2640" y="3168"/>
              <a:ext cx="144" cy="576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38993" name="Rectangle 37"/>
            <p:cNvSpPr>
              <a:spLocks noChangeArrowheads="1"/>
            </p:cNvSpPr>
            <p:nvPr/>
          </p:nvSpPr>
          <p:spPr bwMode="auto">
            <a:xfrm>
              <a:off x="3216" y="3168"/>
              <a:ext cx="144" cy="576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38994" name="Rectangle 38"/>
            <p:cNvSpPr>
              <a:spLocks noChangeArrowheads="1"/>
            </p:cNvSpPr>
            <p:nvPr/>
          </p:nvSpPr>
          <p:spPr bwMode="auto">
            <a:xfrm>
              <a:off x="3792" y="3168"/>
              <a:ext cx="144" cy="576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38995" name="Rectangle 39"/>
            <p:cNvSpPr>
              <a:spLocks noChangeArrowheads="1"/>
            </p:cNvSpPr>
            <p:nvPr/>
          </p:nvSpPr>
          <p:spPr bwMode="auto">
            <a:xfrm>
              <a:off x="4368" y="3168"/>
              <a:ext cx="144" cy="576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</p:grpSp>
      <p:grpSp>
        <p:nvGrpSpPr>
          <p:cNvPr id="8" name="Group 40"/>
          <p:cNvGrpSpPr>
            <a:grpSpLocks/>
          </p:cNvGrpSpPr>
          <p:nvPr/>
        </p:nvGrpSpPr>
        <p:grpSpPr bwMode="auto">
          <a:xfrm>
            <a:off x="3429000" y="4740275"/>
            <a:ext cx="3886200" cy="914400"/>
            <a:chOff x="2208" y="3168"/>
            <a:chExt cx="2448" cy="576"/>
          </a:xfrm>
        </p:grpSpPr>
        <p:sp>
          <p:nvSpPr>
            <p:cNvPr id="38986" name="Rectangle 41"/>
            <p:cNvSpPr>
              <a:spLocks noChangeArrowheads="1"/>
            </p:cNvSpPr>
            <p:nvPr/>
          </p:nvSpPr>
          <p:spPr bwMode="auto">
            <a:xfrm>
              <a:off x="2208" y="3168"/>
              <a:ext cx="144" cy="576"/>
            </a:xfrm>
            <a:prstGeom prst="rect">
              <a:avLst/>
            </a:prstGeom>
            <a:solidFill>
              <a:srgbClr val="FF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38987" name="Rectangle 42"/>
            <p:cNvSpPr>
              <a:spLocks noChangeArrowheads="1"/>
            </p:cNvSpPr>
            <p:nvPr/>
          </p:nvSpPr>
          <p:spPr bwMode="auto">
            <a:xfrm>
              <a:off x="2784" y="3168"/>
              <a:ext cx="144" cy="576"/>
            </a:xfrm>
            <a:prstGeom prst="rect">
              <a:avLst/>
            </a:prstGeom>
            <a:solidFill>
              <a:srgbClr val="FF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38988" name="Rectangle 43"/>
            <p:cNvSpPr>
              <a:spLocks noChangeArrowheads="1"/>
            </p:cNvSpPr>
            <p:nvPr/>
          </p:nvSpPr>
          <p:spPr bwMode="auto">
            <a:xfrm>
              <a:off x="3360" y="3168"/>
              <a:ext cx="144" cy="576"/>
            </a:xfrm>
            <a:prstGeom prst="rect">
              <a:avLst/>
            </a:prstGeom>
            <a:solidFill>
              <a:srgbClr val="FF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38989" name="Rectangle 44"/>
            <p:cNvSpPr>
              <a:spLocks noChangeArrowheads="1"/>
            </p:cNvSpPr>
            <p:nvPr/>
          </p:nvSpPr>
          <p:spPr bwMode="auto">
            <a:xfrm>
              <a:off x="3936" y="3168"/>
              <a:ext cx="144" cy="576"/>
            </a:xfrm>
            <a:prstGeom prst="rect">
              <a:avLst/>
            </a:prstGeom>
            <a:solidFill>
              <a:srgbClr val="FF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38990" name="Rectangle 45"/>
            <p:cNvSpPr>
              <a:spLocks noChangeArrowheads="1"/>
            </p:cNvSpPr>
            <p:nvPr/>
          </p:nvSpPr>
          <p:spPr bwMode="auto">
            <a:xfrm>
              <a:off x="4512" y="3168"/>
              <a:ext cx="144" cy="576"/>
            </a:xfrm>
            <a:prstGeom prst="rect">
              <a:avLst/>
            </a:prstGeom>
            <a:solidFill>
              <a:srgbClr val="FF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</p:grpSp>
      <p:grpSp>
        <p:nvGrpSpPr>
          <p:cNvPr id="9" name="Group 46"/>
          <p:cNvGrpSpPr>
            <a:grpSpLocks/>
          </p:cNvGrpSpPr>
          <p:nvPr/>
        </p:nvGrpSpPr>
        <p:grpSpPr bwMode="auto">
          <a:xfrm>
            <a:off x="2743200" y="2743200"/>
            <a:ext cx="4572000" cy="457200"/>
            <a:chOff x="1776" y="1728"/>
            <a:chExt cx="2880" cy="288"/>
          </a:xfrm>
        </p:grpSpPr>
        <p:sp>
          <p:nvSpPr>
            <p:cNvPr id="38983" name="Line 47"/>
            <p:cNvSpPr>
              <a:spLocks noChangeShapeType="1"/>
            </p:cNvSpPr>
            <p:nvPr/>
          </p:nvSpPr>
          <p:spPr bwMode="auto">
            <a:xfrm flipV="1">
              <a:off x="1776" y="1728"/>
              <a:ext cx="28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984" name="Line 48"/>
            <p:cNvSpPr>
              <a:spLocks noChangeShapeType="1"/>
            </p:cNvSpPr>
            <p:nvPr/>
          </p:nvSpPr>
          <p:spPr bwMode="auto">
            <a:xfrm flipV="1">
              <a:off x="1776" y="1872"/>
              <a:ext cx="28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985" name="Line 49"/>
            <p:cNvSpPr>
              <a:spLocks noChangeShapeType="1"/>
            </p:cNvSpPr>
            <p:nvPr/>
          </p:nvSpPr>
          <p:spPr bwMode="auto">
            <a:xfrm flipV="1">
              <a:off x="1776" y="2016"/>
              <a:ext cx="28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" name="Group 50"/>
          <p:cNvGrpSpPr>
            <a:grpSpLocks/>
          </p:cNvGrpSpPr>
          <p:nvPr/>
        </p:nvGrpSpPr>
        <p:grpSpPr bwMode="auto">
          <a:xfrm>
            <a:off x="2971800" y="4740275"/>
            <a:ext cx="4114800" cy="914400"/>
            <a:chOff x="1920" y="3168"/>
            <a:chExt cx="2592" cy="576"/>
          </a:xfrm>
        </p:grpSpPr>
        <p:sp>
          <p:nvSpPr>
            <p:cNvPr id="38964" name="Line 51"/>
            <p:cNvSpPr>
              <a:spLocks noChangeShapeType="1"/>
            </p:cNvSpPr>
            <p:nvPr/>
          </p:nvSpPr>
          <p:spPr bwMode="auto">
            <a:xfrm>
              <a:off x="1920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965" name="Line 52"/>
            <p:cNvSpPr>
              <a:spLocks noChangeShapeType="1"/>
            </p:cNvSpPr>
            <p:nvPr/>
          </p:nvSpPr>
          <p:spPr bwMode="auto">
            <a:xfrm>
              <a:off x="2064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966" name="Line 53"/>
            <p:cNvSpPr>
              <a:spLocks noChangeShapeType="1"/>
            </p:cNvSpPr>
            <p:nvPr/>
          </p:nvSpPr>
          <p:spPr bwMode="auto">
            <a:xfrm>
              <a:off x="2208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967" name="Line 54"/>
            <p:cNvSpPr>
              <a:spLocks noChangeShapeType="1"/>
            </p:cNvSpPr>
            <p:nvPr/>
          </p:nvSpPr>
          <p:spPr bwMode="auto">
            <a:xfrm>
              <a:off x="2352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968" name="Line 55"/>
            <p:cNvSpPr>
              <a:spLocks noChangeShapeType="1"/>
            </p:cNvSpPr>
            <p:nvPr/>
          </p:nvSpPr>
          <p:spPr bwMode="auto">
            <a:xfrm>
              <a:off x="2496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969" name="Line 56"/>
            <p:cNvSpPr>
              <a:spLocks noChangeShapeType="1"/>
            </p:cNvSpPr>
            <p:nvPr/>
          </p:nvSpPr>
          <p:spPr bwMode="auto">
            <a:xfrm>
              <a:off x="2640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970" name="Line 57"/>
            <p:cNvSpPr>
              <a:spLocks noChangeShapeType="1"/>
            </p:cNvSpPr>
            <p:nvPr/>
          </p:nvSpPr>
          <p:spPr bwMode="auto">
            <a:xfrm>
              <a:off x="2784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971" name="Line 58"/>
            <p:cNvSpPr>
              <a:spLocks noChangeShapeType="1"/>
            </p:cNvSpPr>
            <p:nvPr/>
          </p:nvSpPr>
          <p:spPr bwMode="auto">
            <a:xfrm>
              <a:off x="2928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972" name="Line 59"/>
            <p:cNvSpPr>
              <a:spLocks noChangeShapeType="1"/>
            </p:cNvSpPr>
            <p:nvPr/>
          </p:nvSpPr>
          <p:spPr bwMode="auto">
            <a:xfrm>
              <a:off x="3072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973" name="Line 60"/>
            <p:cNvSpPr>
              <a:spLocks noChangeShapeType="1"/>
            </p:cNvSpPr>
            <p:nvPr/>
          </p:nvSpPr>
          <p:spPr bwMode="auto">
            <a:xfrm>
              <a:off x="3216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974" name="Line 61"/>
            <p:cNvSpPr>
              <a:spLocks noChangeShapeType="1"/>
            </p:cNvSpPr>
            <p:nvPr/>
          </p:nvSpPr>
          <p:spPr bwMode="auto">
            <a:xfrm>
              <a:off x="3360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975" name="Line 62"/>
            <p:cNvSpPr>
              <a:spLocks noChangeShapeType="1"/>
            </p:cNvSpPr>
            <p:nvPr/>
          </p:nvSpPr>
          <p:spPr bwMode="auto">
            <a:xfrm>
              <a:off x="3504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976" name="Line 63"/>
            <p:cNvSpPr>
              <a:spLocks noChangeShapeType="1"/>
            </p:cNvSpPr>
            <p:nvPr/>
          </p:nvSpPr>
          <p:spPr bwMode="auto">
            <a:xfrm>
              <a:off x="3648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977" name="Line 64"/>
            <p:cNvSpPr>
              <a:spLocks noChangeShapeType="1"/>
            </p:cNvSpPr>
            <p:nvPr/>
          </p:nvSpPr>
          <p:spPr bwMode="auto">
            <a:xfrm>
              <a:off x="3792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978" name="Line 65"/>
            <p:cNvSpPr>
              <a:spLocks noChangeShapeType="1"/>
            </p:cNvSpPr>
            <p:nvPr/>
          </p:nvSpPr>
          <p:spPr bwMode="auto">
            <a:xfrm>
              <a:off x="3936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979" name="Line 66"/>
            <p:cNvSpPr>
              <a:spLocks noChangeShapeType="1"/>
            </p:cNvSpPr>
            <p:nvPr/>
          </p:nvSpPr>
          <p:spPr bwMode="auto">
            <a:xfrm>
              <a:off x="4080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980" name="Line 67"/>
            <p:cNvSpPr>
              <a:spLocks noChangeShapeType="1"/>
            </p:cNvSpPr>
            <p:nvPr/>
          </p:nvSpPr>
          <p:spPr bwMode="auto">
            <a:xfrm>
              <a:off x="4224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981" name="Line 68"/>
            <p:cNvSpPr>
              <a:spLocks noChangeShapeType="1"/>
            </p:cNvSpPr>
            <p:nvPr/>
          </p:nvSpPr>
          <p:spPr bwMode="auto">
            <a:xfrm>
              <a:off x="4368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982" name="Line 69"/>
            <p:cNvSpPr>
              <a:spLocks noChangeShapeType="1"/>
            </p:cNvSpPr>
            <p:nvPr/>
          </p:nvSpPr>
          <p:spPr bwMode="auto">
            <a:xfrm>
              <a:off x="4512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" name="Group 70"/>
          <p:cNvGrpSpPr>
            <a:grpSpLocks/>
          </p:cNvGrpSpPr>
          <p:nvPr/>
        </p:nvGrpSpPr>
        <p:grpSpPr bwMode="auto">
          <a:xfrm>
            <a:off x="2743200" y="2628900"/>
            <a:ext cx="4572000" cy="685800"/>
            <a:chOff x="1776" y="1656"/>
            <a:chExt cx="2880" cy="432"/>
          </a:xfrm>
        </p:grpSpPr>
        <p:sp>
          <p:nvSpPr>
            <p:cNvPr id="38960" name="Line 71"/>
            <p:cNvSpPr>
              <a:spLocks noChangeShapeType="1"/>
            </p:cNvSpPr>
            <p:nvPr/>
          </p:nvSpPr>
          <p:spPr bwMode="auto">
            <a:xfrm>
              <a:off x="1776" y="1656"/>
              <a:ext cx="28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961" name="Line 72"/>
            <p:cNvSpPr>
              <a:spLocks noChangeShapeType="1"/>
            </p:cNvSpPr>
            <p:nvPr/>
          </p:nvSpPr>
          <p:spPr bwMode="auto">
            <a:xfrm>
              <a:off x="1776" y="1800"/>
              <a:ext cx="28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962" name="Line 73"/>
            <p:cNvSpPr>
              <a:spLocks noChangeShapeType="1"/>
            </p:cNvSpPr>
            <p:nvPr/>
          </p:nvSpPr>
          <p:spPr bwMode="auto">
            <a:xfrm>
              <a:off x="1776" y="1944"/>
              <a:ext cx="28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963" name="Line 74"/>
            <p:cNvSpPr>
              <a:spLocks noChangeShapeType="1"/>
            </p:cNvSpPr>
            <p:nvPr/>
          </p:nvSpPr>
          <p:spPr bwMode="auto">
            <a:xfrm>
              <a:off x="1776" y="2088"/>
              <a:ext cx="28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2" name="Group 75"/>
          <p:cNvGrpSpPr>
            <a:grpSpLocks/>
          </p:cNvGrpSpPr>
          <p:nvPr/>
        </p:nvGrpSpPr>
        <p:grpSpPr bwMode="auto">
          <a:xfrm>
            <a:off x="2857500" y="4740275"/>
            <a:ext cx="4343400" cy="914400"/>
            <a:chOff x="1848" y="3168"/>
            <a:chExt cx="2736" cy="576"/>
          </a:xfrm>
        </p:grpSpPr>
        <p:sp>
          <p:nvSpPr>
            <p:cNvPr id="38940" name="Line 76"/>
            <p:cNvSpPr>
              <a:spLocks noChangeShapeType="1"/>
            </p:cNvSpPr>
            <p:nvPr/>
          </p:nvSpPr>
          <p:spPr bwMode="auto">
            <a:xfrm>
              <a:off x="1848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941" name="Line 77"/>
            <p:cNvSpPr>
              <a:spLocks noChangeShapeType="1"/>
            </p:cNvSpPr>
            <p:nvPr/>
          </p:nvSpPr>
          <p:spPr bwMode="auto">
            <a:xfrm>
              <a:off x="1992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942" name="Line 78"/>
            <p:cNvSpPr>
              <a:spLocks noChangeShapeType="1"/>
            </p:cNvSpPr>
            <p:nvPr/>
          </p:nvSpPr>
          <p:spPr bwMode="auto">
            <a:xfrm>
              <a:off x="2136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943" name="Line 79"/>
            <p:cNvSpPr>
              <a:spLocks noChangeShapeType="1"/>
            </p:cNvSpPr>
            <p:nvPr/>
          </p:nvSpPr>
          <p:spPr bwMode="auto">
            <a:xfrm>
              <a:off x="2280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944" name="Line 80"/>
            <p:cNvSpPr>
              <a:spLocks noChangeShapeType="1"/>
            </p:cNvSpPr>
            <p:nvPr/>
          </p:nvSpPr>
          <p:spPr bwMode="auto">
            <a:xfrm>
              <a:off x="2424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945" name="Line 81"/>
            <p:cNvSpPr>
              <a:spLocks noChangeShapeType="1"/>
            </p:cNvSpPr>
            <p:nvPr/>
          </p:nvSpPr>
          <p:spPr bwMode="auto">
            <a:xfrm>
              <a:off x="2568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946" name="Line 82"/>
            <p:cNvSpPr>
              <a:spLocks noChangeShapeType="1"/>
            </p:cNvSpPr>
            <p:nvPr/>
          </p:nvSpPr>
          <p:spPr bwMode="auto">
            <a:xfrm>
              <a:off x="2712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947" name="Line 83"/>
            <p:cNvSpPr>
              <a:spLocks noChangeShapeType="1"/>
            </p:cNvSpPr>
            <p:nvPr/>
          </p:nvSpPr>
          <p:spPr bwMode="auto">
            <a:xfrm>
              <a:off x="2856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948" name="Line 84"/>
            <p:cNvSpPr>
              <a:spLocks noChangeShapeType="1"/>
            </p:cNvSpPr>
            <p:nvPr/>
          </p:nvSpPr>
          <p:spPr bwMode="auto">
            <a:xfrm>
              <a:off x="3000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949" name="Line 85"/>
            <p:cNvSpPr>
              <a:spLocks noChangeShapeType="1"/>
            </p:cNvSpPr>
            <p:nvPr/>
          </p:nvSpPr>
          <p:spPr bwMode="auto">
            <a:xfrm>
              <a:off x="3144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950" name="Line 86"/>
            <p:cNvSpPr>
              <a:spLocks noChangeShapeType="1"/>
            </p:cNvSpPr>
            <p:nvPr/>
          </p:nvSpPr>
          <p:spPr bwMode="auto">
            <a:xfrm>
              <a:off x="3288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951" name="Line 87"/>
            <p:cNvSpPr>
              <a:spLocks noChangeShapeType="1"/>
            </p:cNvSpPr>
            <p:nvPr/>
          </p:nvSpPr>
          <p:spPr bwMode="auto">
            <a:xfrm>
              <a:off x="3432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952" name="Line 88"/>
            <p:cNvSpPr>
              <a:spLocks noChangeShapeType="1"/>
            </p:cNvSpPr>
            <p:nvPr/>
          </p:nvSpPr>
          <p:spPr bwMode="auto">
            <a:xfrm>
              <a:off x="3576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953" name="Line 89"/>
            <p:cNvSpPr>
              <a:spLocks noChangeShapeType="1"/>
            </p:cNvSpPr>
            <p:nvPr/>
          </p:nvSpPr>
          <p:spPr bwMode="auto">
            <a:xfrm>
              <a:off x="3720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954" name="Line 90"/>
            <p:cNvSpPr>
              <a:spLocks noChangeShapeType="1"/>
            </p:cNvSpPr>
            <p:nvPr/>
          </p:nvSpPr>
          <p:spPr bwMode="auto">
            <a:xfrm>
              <a:off x="3864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955" name="Line 91"/>
            <p:cNvSpPr>
              <a:spLocks noChangeShapeType="1"/>
            </p:cNvSpPr>
            <p:nvPr/>
          </p:nvSpPr>
          <p:spPr bwMode="auto">
            <a:xfrm>
              <a:off x="4008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956" name="Line 92"/>
            <p:cNvSpPr>
              <a:spLocks noChangeShapeType="1"/>
            </p:cNvSpPr>
            <p:nvPr/>
          </p:nvSpPr>
          <p:spPr bwMode="auto">
            <a:xfrm>
              <a:off x="4152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957" name="Line 93"/>
            <p:cNvSpPr>
              <a:spLocks noChangeShapeType="1"/>
            </p:cNvSpPr>
            <p:nvPr/>
          </p:nvSpPr>
          <p:spPr bwMode="auto">
            <a:xfrm>
              <a:off x="4296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958" name="Line 94"/>
            <p:cNvSpPr>
              <a:spLocks noChangeShapeType="1"/>
            </p:cNvSpPr>
            <p:nvPr/>
          </p:nvSpPr>
          <p:spPr bwMode="auto">
            <a:xfrm>
              <a:off x="4440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959" name="Line 95"/>
            <p:cNvSpPr>
              <a:spLocks noChangeShapeType="1"/>
            </p:cNvSpPr>
            <p:nvPr/>
          </p:nvSpPr>
          <p:spPr bwMode="auto">
            <a:xfrm>
              <a:off x="4584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3" name="Group 99"/>
          <p:cNvGrpSpPr>
            <a:grpSpLocks/>
          </p:cNvGrpSpPr>
          <p:nvPr/>
        </p:nvGrpSpPr>
        <p:grpSpPr bwMode="auto">
          <a:xfrm>
            <a:off x="5368925" y="1257300"/>
            <a:ext cx="2709863" cy="952500"/>
            <a:chOff x="3477" y="216"/>
            <a:chExt cx="1707" cy="600"/>
          </a:xfrm>
        </p:grpSpPr>
        <p:grpSp>
          <p:nvGrpSpPr>
            <p:cNvPr id="38933" name="Group 100"/>
            <p:cNvGrpSpPr>
              <a:grpSpLocks/>
            </p:cNvGrpSpPr>
            <p:nvPr/>
          </p:nvGrpSpPr>
          <p:grpSpPr bwMode="auto">
            <a:xfrm>
              <a:off x="3477" y="528"/>
              <a:ext cx="1707" cy="288"/>
              <a:chOff x="3477" y="288"/>
              <a:chExt cx="1707" cy="288"/>
            </a:xfrm>
          </p:grpSpPr>
          <p:sp>
            <p:nvSpPr>
              <p:cNvPr id="38935" name="Text Box 101"/>
              <p:cNvSpPr txBox="1">
                <a:spLocks noChangeArrowheads="1"/>
              </p:cNvSpPr>
              <p:nvPr/>
            </p:nvSpPr>
            <p:spPr bwMode="auto">
              <a:xfrm>
                <a:off x="3477" y="288"/>
                <a:ext cx="746" cy="2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eaLnBrk="1" hangingPunct="1"/>
                <a:r>
                  <a:rPr lang="en-US"/>
                  <a:t>4 users</a:t>
                </a:r>
                <a:endParaRPr lang="fr-FR"/>
              </a:p>
            </p:txBody>
          </p:sp>
          <p:sp>
            <p:nvSpPr>
              <p:cNvPr id="38936" name="Rectangle 102"/>
              <p:cNvSpPr>
                <a:spLocks noChangeArrowheads="1"/>
              </p:cNvSpPr>
              <p:nvPr/>
            </p:nvSpPr>
            <p:spPr bwMode="auto">
              <a:xfrm>
                <a:off x="4464" y="352"/>
                <a:ext cx="144" cy="144"/>
              </a:xfrm>
              <a:prstGeom prst="rect">
                <a:avLst/>
              </a:prstGeom>
              <a:solidFill>
                <a:srgbClr val="3366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38937" name="Rectangle 103"/>
              <p:cNvSpPr>
                <a:spLocks noChangeArrowheads="1"/>
              </p:cNvSpPr>
              <p:nvPr/>
            </p:nvSpPr>
            <p:spPr bwMode="auto">
              <a:xfrm>
                <a:off x="4656" y="352"/>
                <a:ext cx="144" cy="144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38938" name="Rectangle 104"/>
              <p:cNvSpPr>
                <a:spLocks noChangeArrowheads="1"/>
              </p:cNvSpPr>
              <p:nvPr/>
            </p:nvSpPr>
            <p:spPr bwMode="auto">
              <a:xfrm>
                <a:off x="4848" y="352"/>
                <a:ext cx="144" cy="144"/>
              </a:xfrm>
              <a:prstGeom prst="rect">
                <a:avLst/>
              </a:prstGeom>
              <a:solidFill>
                <a:srgbClr val="FF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38939" name="Rectangle 105"/>
              <p:cNvSpPr>
                <a:spLocks noChangeArrowheads="1"/>
              </p:cNvSpPr>
              <p:nvPr/>
            </p:nvSpPr>
            <p:spPr bwMode="auto">
              <a:xfrm>
                <a:off x="5040" y="352"/>
                <a:ext cx="144" cy="144"/>
              </a:xfrm>
              <a:prstGeom prst="rect">
                <a:avLst/>
              </a:prstGeom>
              <a:solidFill>
                <a:srgbClr val="FF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</p:grpSp>
        <p:sp>
          <p:nvSpPr>
            <p:cNvPr id="38934" name="Text Box 106"/>
            <p:cNvSpPr txBox="1">
              <a:spLocks noChangeArrowheads="1"/>
            </p:cNvSpPr>
            <p:nvPr/>
          </p:nvSpPr>
          <p:spPr bwMode="auto">
            <a:xfrm>
              <a:off x="3480" y="216"/>
              <a:ext cx="917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1" hangingPunct="1"/>
              <a:r>
                <a:rPr lang="en-US"/>
                <a:t>Example:</a:t>
              </a:r>
              <a:endParaRPr lang="fr-FR"/>
            </a:p>
          </p:txBody>
        </p:sp>
      </p:grpSp>
      <p:sp>
        <p:nvSpPr>
          <p:cNvPr id="38932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r>
              <a:rPr lang="en-US"/>
              <a:t>1-</a:t>
            </a:r>
            <a:fld id="{80EBFAD9-A1DC-46D1-8215-2B1D53D4885A}" type="slidenum">
              <a:rPr lang="en-US" smtClean="0"/>
              <a:pPr/>
              <a:t>28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55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55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55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55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5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5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 nodeType="clickPar">
                      <p:stCondLst>
                        <p:cond delay="indefinite"/>
                      </p:stCondLst>
                      <p:childTnLst>
                        <p:par>
                          <p:cTn id="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307" grpId="0" animBg="1"/>
      <p:bldP spid="55308" grpId="0" animBg="1"/>
      <p:bldP spid="55309" grpId="0" animBg="1"/>
      <p:bldP spid="55310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Introduction</a:t>
            </a:r>
          </a:p>
        </p:txBody>
      </p:sp>
      <p:sp>
        <p:nvSpPr>
          <p:cNvPr id="39939" name="Slide Number Placeholder 2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r>
              <a:rPr lang="en-US"/>
              <a:t>1-</a:t>
            </a:r>
            <a:fld id="{D0916EBD-B9E0-4FE6-88C7-E70EBFC8FC2F}" type="slidenum">
              <a:rPr lang="en-US" smtClean="0"/>
              <a:pPr/>
              <a:t>29</a:t>
            </a:fld>
            <a:endParaRPr lang="en-US"/>
          </a:p>
        </p:txBody>
      </p:sp>
      <p:grpSp>
        <p:nvGrpSpPr>
          <p:cNvPr id="39940" name="Group 228"/>
          <p:cNvGrpSpPr>
            <a:grpSpLocks/>
          </p:cNvGrpSpPr>
          <p:nvPr/>
        </p:nvGrpSpPr>
        <p:grpSpPr bwMode="auto">
          <a:xfrm>
            <a:off x="2332831" y="3079279"/>
            <a:ext cx="1187450" cy="554037"/>
            <a:chOff x="4650" y="1129"/>
            <a:chExt cx="246" cy="95"/>
          </a:xfrm>
        </p:grpSpPr>
        <p:sp>
          <p:nvSpPr>
            <p:cNvPr id="39982" name="Oval 407"/>
            <p:cNvSpPr>
              <a:spLocks noChangeArrowheads="1"/>
            </p:cNvSpPr>
            <p:nvPr/>
          </p:nvSpPr>
          <p:spPr bwMode="auto">
            <a:xfrm>
              <a:off x="4651" y="1171"/>
              <a:ext cx="244" cy="53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39983" name="Rectangle 410"/>
            <p:cNvSpPr>
              <a:spLocks noChangeArrowheads="1"/>
            </p:cNvSpPr>
            <p:nvPr/>
          </p:nvSpPr>
          <p:spPr bwMode="auto">
            <a:xfrm>
              <a:off x="4651" y="1165"/>
              <a:ext cx="245" cy="33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>
                <a:latin typeface="Times New Roman" pitchFamily="18" charset="0"/>
              </a:endParaRPr>
            </a:p>
          </p:txBody>
        </p:sp>
        <p:sp>
          <p:nvSpPr>
            <p:cNvPr id="39984" name="Oval 411"/>
            <p:cNvSpPr>
              <a:spLocks noChangeArrowheads="1"/>
            </p:cNvSpPr>
            <p:nvPr/>
          </p:nvSpPr>
          <p:spPr bwMode="auto">
            <a:xfrm>
              <a:off x="4650" y="1129"/>
              <a:ext cx="244" cy="62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grpSp>
          <p:nvGrpSpPr>
            <p:cNvPr id="39985" name="Group 232"/>
            <p:cNvGrpSpPr>
              <a:grpSpLocks/>
            </p:cNvGrpSpPr>
            <p:nvPr/>
          </p:nvGrpSpPr>
          <p:grpSpPr bwMode="auto">
            <a:xfrm>
              <a:off x="4699" y="1145"/>
              <a:ext cx="138" cy="29"/>
              <a:chOff x="2468" y="1332"/>
              <a:chExt cx="310" cy="60"/>
            </a:xfrm>
          </p:grpSpPr>
          <p:sp>
            <p:nvSpPr>
              <p:cNvPr id="39988" name="Freeform 233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12700" cmpd="sng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989" name="Freeform 234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12700" cmpd="sng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9986" name="Line 235"/>
            <p:cNvSpPr>
              <a:spLocks noChangeShapeType="1"/>
            </p:cNvSpPr>
            <p:nvPr/>
          </p:nvSpPr>
          <p:spPr bwMode="auto">
            <a:xfrm>
              <a:off x="4651" y="1158"/>
              <a:ext cx="0" cy="4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9987" name="Line 236"/>
            <p:cNvSpPr>
              <a:spLocks noChangeShapeType="1"/>
            </p:cNvSpPr>
            <p:nvPr/>
          </p:nvSpPr>
          <p:spPr bwMode="auto">
            <a:xfrm>
              <a:off x="4894" y="1160"/>
              <a:ext cx="0" cy="4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9941" name="Line 230"/>
          <p:cNvSpPr>
            <a:spLocks noChangeShapeType="1"/>
          </p:cNvSpPr>
          <p:nvPr/>
        </p:nvSpPr>
        <p:spPr bwMode="auto">
          <a:xfrm>
            <a:off x="3496468" y="3292004"/>
            <a:ext cx="0" cy="228600"/>
          </a:xfrm>
          <a:prstGeom prst="line">
            <a:avLst/>
          </a:prstGeom>
          <a:noFill/>
          <a:ln w="12700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9942" name="Line 276"/>
          <p:cNvSpPr>
            <a:spLocks noChangeShapeType="1"/>
          </p:cNvSpPr>
          <p:nvPr/>
        </p:nvSpPr>
        <p:spPr bwMode="auto">
          <a:xfrm>
            <a:off x="1994693" y="2603029"/>
            <a:ext cx="369888" cy="7429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9943" name="Line 277"/>
          <p:cNvSpPr>
            <a:spLocks noChangeShapeType="1"/>
          </p:cNvSpPr>
          <p:nvPr/>
        </p:nvSpPr>
        <p:spPr bwMode="auto">
          <a:xfrm flipV="1">
            <a:off x="1764506" y="3445991"/>
            <a:ext cx="577850" cy="50482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9944" name="Line 278"/>
          <p:cNvSpPr>
            <a:spLocks noChangeShapeType="1"/>
          </p:cNvSpPr>
          <p:nvPr/>
        </p:nvSpPr>
        <p:spPr bwMode="auto">
          <a:xfrm>
            <a:off x="3461543" y="3387254"/>
            <a:ext cx="2016125" cy="158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9945" name="Rectangle 287"/>
          <p:cNvSpPr>
            <a:spLocks noChangeArrowheads="1"/>
          </p:cNvSpPr>
          <p:nvPr/>
        </p:nvSpPr>
        <p:spPr bwMode="auto">
          <a:xfrm>
            <a:off x="3659981" y="3174529"/>
            <a:ext cx="147637" cy="200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9946" name="Rectangle 288"/>
          <p:cNvSpPr>
            <a:spLocks noChangeArrowheads="1"/>
          </p:cNvSpPr>
          <p:nvPr/>
        </p:nvSpPr>
        <p:spPr bwMode="auto">
          <a:xfrm>
            <a:off x="3821906" y="3174529"/>
            <a:ext cx="147637" cy="200025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9947" name="Rectangle 289"/>
          <p:cNvSpPr>
            <a:spLocks noChangeArrowheads="1"/>
          </p:cNvSpPr>
          <p:nvPr/>
        </p:nvSpPr>
        <p:spPr bwMode="auto">
          <a:xfrm>
            <a:off x="3983831" y="3174529"/>
            <a:ext cx="147637" cy="200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9948" name="Rectangle 290"/>
          <p:cNvSpPr>
            <a:spLocks noChangeArrowheads="1"/>
          </p:cNvSpPr>
          <p:nvPr/>
        </p:nvSpPr>
        <p:spPr bwMode="auto">
          <a:xfrm>
            <a:off x="4145756" y="3174529"/>
            <a:ext cx="147637" cy="200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9949" name="Rectangle 291"/>
          <p:cNvSpPr>
            <a:spLocks noChangeArrowheads="1"/>
          </p:cNvSpPr>
          <p:nvPr/>
        </p:nvSpPr>
        <p:spPr bwMode="auto">
          <a:xfrm>
            <a:off x="4307681" y="3174529"/>
            <a:ext cx="147637" cy="200025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9950" name="Rectangle 292"/>
          <p:cNvSpPr>
            <a:spLocks noChangeArrowheads="1"/>
          </p:cNvSpPr>
          <p:nvPr/>
        </p:nvSpPr>
        <p:spPr bwMode="auto">
          <a:xfrm>
            <a:off x="4679156" y="3174529"/>
            <a:ext cx="147637" cy="200025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9951" name="Rectangle 293"/>
          <p:cNvSpPr>
            <a:spLocks noChangeArrowheads="1"/>
          </p:cNvSpPr>
          <p:nvPr/>
        </p:nvSpPr>
        <p:spPr bwMode="auto">
          <a:xfrm>
            <a:off x="5117306" y="3169766"/>
            <a:ext cx="147637" cy="200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39952" name="Group 311"/>
          <p:cNvGrpSpPr>
            <a:grpSpLocks/>
          </p:cNvGrpSpPr>
          <p:nvPr/>
        </p:nvGrpSpPr>
        <p:grpSpPr bwMode="auto">
          <a:xfrm>
            <a:off x="2815431" y="3250729"/>
            <a:ext cx="633412" cy="200025"/>
            <a:chOff x="1800" y="1425"/>
            <a:chExt cx="399" cy="126"/>
          </a:xfrm>
        </p:grpSpPr>
        <p:sp>
          <p:nvSpPr>
            <p:cNvPr id="39978" name="Rectangle 294"/>
            <p:cNvSpPr>
              <a:spLocks noChangeArrowheads="1"/>
            </p:cNvSpPr>
            <p:nvPr/>
          </p:nvSpPr>
          <p:spPr bwMode="auto">
            <a:xfrm>
              <a:off x="1800" y="1425"/>
              <a:ext cx="93" cy="12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979" name="Rectangle 295"/>
            <p:cNvSpPr>
              <a:spLocks noChangeArrowheads="1"/>
            </p:cNvSpPr>
            <p:nvPr/>
          </p:nvSpPr>
          <p:spPr bwMode="auto">
            <a:xfrm>
              <a:off x="1902" y="1425"/>
              <a:ext cx="93" cy="126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980" name="Rectangle 296"/>
            <p:cNvSpPr>
              <a:spLocks noChangeArrowheads="1"/>
            </p:cNvSpPr>
            <p:nvPr/>
          </p:nvSpPr>
          <p:spPr bwMode="auto">
            <a:xfrm>
              <a:off x="2004" y="1425"/>
              <a:ext cx="93" cy="12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981" name="Rectangle 297"/>
            <p:cNvSpPr>
              <a:spLocks noChangeArrowheads="1"/>
            </p:cNvSpPr>
            <p:nvPr/>
          </p:nvSpPr>
          <p:spPr bwMode="auto">
            <a:xfrm>
              <a:off x="2106" y="1425"/>
              <a:ext cx="93" cy="12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9953" name="Rectangle 298"/>
          <p:cNvSpPr>
            <a:spLocks noChangeArrowheads="1"/>
          </p:cNvSpPr>
          <p:nvPr/>
        </p:nvSpPr>
        <p:spPr bwMode="auto">
          <a:xfrm>
            <a:off x="2031206" y="2790354"/>
            <a:ext cx="147637" cy="200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9954" name="Rectangle 299"/>
          <p:cNvSpPr>
            <a:spLocks noChangeArrowheads="1"/>
          </p:cNvSpPr>
          <p:nvPr/>
        </p:nvSpPr>
        <p:spPr bwMode="auto">
          <a:xfrm>
            <a:off x="1939131" y="3722216"/>
            <a:ext cx="147637" cy="200025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9955" name="Line 301"/>
          <p:cNvSpPr>
            <a:spLocks noChangeShapeType="1"/>
          </p:cNvSpPr>
          <p:nvPr/>
        </p:nvSpPr>
        <p:spPr bwMode="auto">
          <a:xfrm flipV="1">
            <a:off x="2121693" y="3571404"/>
            <a:ext cx="174625" cy="1809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9956" name="Line 302"/>
          <p:cNvSpPr>
            <a:spLocks noChangeShapeType="1"/>
          </p:cNvSpPr>
          <p:nvPr/>
        </p:nvSpPr>
        <p:spPr bwMode="auto">
          <a:xfrm>
            <a:off x="4040981" y="3064991"/>
            <a:ext cx="106203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9957" name="Text Box 303"/>
          <p:cNvSpPr txBox="1">
            <a:spLocks noChangeArrowheads="1"/>
          </p:cNvSpPr>
          <p:nvPr/>
        </p:nvSpPr>
        <p:spPr bwMode="auto">
          <a:xfrm>
            <a:off x="1158081" y="2028354"/>
            <a:ext cx="3873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rgbClr val="006600"/>
                </a:solidFill>
              </a:rPr>
              <a:t>A</a:t>
            </a:r>
          </a:p>
        </p:txBody>
      </p:sp>
      <p:sp>
        <p:nvSpPr>
          <p:cNvPr id="39958" name="Text Box 304"/>
          <p:cNvSpPr txBox="1">
            <a:spLocks noChangeArrowheads="1"/>
          </p:cNvSpPr>
          <p:nvPr/>
        </p:nvSpPr>
        <p:spPr bwMode="auto">
          <a:xfrm>
            <a:off x="918368" y="3596804"/>
            <a:ext cx="3873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rgbClr val="000099"/>
                </a:solidFill>
              </a:rPr>
              <a:t>B</a:t>
            </a:r>
          </a:p>
        </p:txBody>
      </p:sp>
      <p:sp>
        <p:nvSpPr>
          <p:cNvPr id="39959" name="Text Box 310"/>
          <p:cNvSpPr txBox="1">
            <a:spLocks noChangeArrowheads="1"/>
          </p:cNvSpPr>
          <p:nvPr/>
        </p:nvSpPr>
        <p:spPr bwMode="auto">
          <a:xfrm>
            <a:off x="6052343" y="3982566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en-US">
              <a:solidFill>
                <a:schemeClr val="accent1"/>
              </a:solidFill>
            </a:endParaRPr>
          </a:p>
        </p:txBody>
      </p:sp>
      <p:grpSp>
        <p:nvGrpSpPr>
          <p:cNvPr id="39960" name="Group 96"/>
          <p:cNvGrpSpPr>
            <a:grpSpLocks/>
          </p:cNvGrpSpPr>
          <p:nvPr/>
        </p:nvGrpSpPr>
        <p:grpSpPr bwMode="auto">
          <a:xfrm>
            <a:off x="1424781" y="1958504"/>
            <a:ext cx="779462" cy="679450"/>
            <a:chOff x="-44" y="1473"/>
            <a:chExt cx="981" cy="1105"/>
          </a:xfrm>
        </p:grpSpPr>
        <p:pic>
          <p:nvPicPr>
            <p:cNvPr id="39976" name="Picture 97" descr="desktop_computer_stylized_medium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9977" name="Freeform 98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336349 w 356"/>
                <a:gd name="T3" fmla="*/ 29469 h 368"/>
                <a:gd name="T4" fmla="*/ 399007 w 356"/>
                <a:gd name="T5" fmla="*/ 614167 h 368"/>
                <a:gd name="T6" fmla="*/ 87935 w 356"/>
                <a:gd name="T7" fmla="*/ 768083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 w="9525" cap="flat" cmpd="sng">
              <a:noFill/>
              <a:prstDash val="solid"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39961" name="Group 99"/>
          <p:cNvGrpSpPr>
            <a:grpSpLocks/>
          </p:cNvGrpSpPr>
          <p:nvPr/>
        </p:nvGrpSpPr>
        <p:grpSpPr bwMode="auto">
          <a:xfrm>
            <a:off x="1115218" y="3614266"/>
            <a:ext cx="779463" cy="679450"/>
            <a:chOff x="-44" y="1473"/>
            <a:chExt cx="981" cy="1105"/>
          </a:xfrm>
        </p:grpSpPr>
        <p:pic>
          <p:nvPicPr>
            <p:cNvPr id="39974" name="Picture 100" descr="desktop_computer_stylized_medium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9975" name="Freeform 101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336349 w 356"/>
                <a:gd name="T3" fmla="*/ 29469 h 368"/>
                <a:gd name="T4" fmla="*/ 399007 w 356"/>
                <a:gd name="T5" fmla="*/ 614167 h 368"/>
                <a:gd name="T6" fmla="*/ 87935 w 356"/>
                <a:gd name="T7" fmla="*/ 768083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 w="9525" cap="flat" cmpd="sng">
              <a:noFill/>
              <a:prstDash val="solid"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39962" name="Group 228"/>
          <p:cNvGrpSpPr>
            <a:grpSpLocks/>
          </p:cNvGrpSpPr>
          <p:nvPr/>
        </p:nvGrpSpPr>
        <p:grpSpPr bwMode="auto">
          <a:xfrm>
            <a:off x="5420518" y="3149129"/>
            <a:ext cx="1128713" cy="439737"/>
            <a:chOff x="4650" y="1129"/>
            <a:chExt cx="246" cy="95"/>
          </a:xfrm>
        </p:grpSpPr>
        <p:sp>
          <p:nvSpPr>
            <p:cNvPr id="39966" name="Oval 407"/>
            <p:cNvSpPr>
              <a:spLocks noChangeArrowheads="1"/>
            </p:cNvSpPr>
            <p:nvPr/>
          </p:nvSpPr>
          <p:spPr bwMode="auto">
            <a:xfrm>
              <a:off x="4651" y="1171"/>
              <a:ext cx="244" cy="53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39967" name="Rectangle 410"/>
            <p:cNvSpPr>
              <a:spLocks noChangeArrowheads="1"/>
            </p:cNvSpPr>
            <p:nvPr/>
          </p:nvSpPr>
          <p:spPr bwMode="auto">
            <a:xfrm>
              <a:off x="4651" y="1165"/>
              <a:ext cx="245" cy="33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>
                <a:latin typeface="Times New Roman" pitchFamily="18" charset="0"/>
              </a:endParaRPr>
            </a:p>
          </p:txBody>
        </p:sp>
        <p:sp>
          <p:nvSpPr>
            <p:cNvPr id="39968" name="Oval 411"/>
            <p:cNvSpPr>
              <a:spLocks noChangeArrowheads="1"/>
            </p:cNvSpPr>
            <p:nvPr/>
          </p:nvSpPr>
          <p:spPr bwMode="auto">
            <a:xfrm>
              <a:off x="4650" y="1129"/>
              <a:ext cx="244" cy="62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grpSp>
          <p:nvGrpSpPr>
            <p:cNvPr id="39969" name="Group 232"/>
            <p:cNvGrpSpPr>
              <a:grpSpLocks/>
            </p:cNvGrpSpPr>
            <p:nvPr/>
          </p:nvGrpSpPr>
          <p:grpSpPr bwMode="auto">
            <a:xfrm>
              <a:off x="4699" y="1145"/>
              <a:ext cx="138" cy="29"/>
              <a:chOff x="2468" y="1332"/>
              <a:chExt cx="310" cy="60"/>
            </a:xfrm>
          </p:grpSpPr>
          <p:sp>
            <p:nvSpPr>
              <p:cNvPr id="39972" name="Freeform 233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12700" cmpd="sng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973" name="Freeform 234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12700" cmpd="sng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9970" name="Line 235"/>
            <p:cNvSpPr>
              <a:spLocks noChangeShapeType="1"/>
            </p:cNvSpPr>
            <p:nvPr/>
          </p:nvSpPr>
          <p:spPr bwMode="auto">
            <a:xfrm>
              <a:off x="4651" y="1158"/>
              <a:ext cx="0" cy="4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9971" name="Line 236"/>
            <p:cNvSpPr>
              <a:spLocks noChangeShapeType="1"/>
            </p:cNvSpPr>
            <p:nvPr/>
          </p:nvSpPr>
          <p:spPr bwMode="auto">
            <a:xfrm>
              <a:off x="4894" y="1160"/>
              <a:ext cx="0" cy="4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9963" name="Text Box 303"/>
          <p:cNvSpPr txBox="1">
            <a:spLocks noChangeArrowheads="1"/>
          </p:cNvSpPr>
          <p:nvPr/>
        </p:nvSpPr>
        <p:spPr bwMode="auto">
          <a:xfrm>
            <a:off x="1494631" y="2350616"/>
            <a:ext cx="295275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3600">
                <a:solidFill>
                  <a:srgbClr val="006600"/>
                </a:solidFill>
              </a:rPr>
              <a:t>.</a:t>
            </a:r>
          </a:p>
        </p:txBody>
      </p:sp>
      <p:sp>
        <p:nvSpPr>
          <p:cNvPr id="39964" name="Text Box 303"/>
          <p:cNvSpPr txBox="1">
            <a:spLocks noChangeArrowheads="1"/>
          </p:cNvSpPr>
          <p:nvPr/>
        </p:nvSpPr>
        <p:spPr bwMode="auto">
          <a:xfrm>
            <a:off x="1462881" y="2630016"/>
            <a:ext cx="295275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3600">
                <a:solidFill>
                  <a:srgbClr val="006600"/>
                </a:solidFill>
              </a:rPr>
              <a:t>.</a:t>
            </a:r>
          </a:p>
        </p:txBody>
      </p:sp>
      <p:sp>
        <p:nvSpPr>
          <p:cNvPr id="39965" name="Text Box 303"/>
          <p:cNvSpPr txBox="1">
            <a:spLocks noChangeArrowheads="1"/>
          </p:cNvSpPr>
          <p:nvPr/>
        </p:nvSpPr>
        <p:spPr bwMode="auto">
          <a:xfrm>
            <a:off x="1431131" y="2904654"/>
            <a:ext cx="293687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3600">
                <a:solidFill>
                  <a:srgbClr val="006600"/>
                </a:solidFill>
              </a:rPr>
              <a:t>.</a:t>
            </a:r>
          </a:p>
        </p:txBody>
      </p:sp>
      <p:sp>
        <p:nvSpPr>
          <p:cNvPr id="3" name="Rectangle 1026">
            <a:extLst>
              <a:ext uri="{FF2B5EF4-FFF2-40B4-BE49-F238E27FC236}">
                <a16:creationId xmlns:a16="http://schemas.microsoft.com/office/drawing/2014/main" id="{C7C84B35-061A-C342-C688-942CD7C209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5138" y="274638"/>
            <a:ext cx="7772400" cy="719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+mj-lt"/>
                <a:ea typeface="ＭＳ Ｐゴシック" charset="0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ea typeface="ＭＳ Ｐゴシック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ea typeface="ＭＳ Ｐゴシック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ea typeface="ＭＳ Ｐゴシック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ea typeface="ＭＳ Ｐゴシック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cs typeface="Arial" charset="0"/>
              </a:defRPr>
            </a:lvl9pPr>
          </a:lstStyle>
          <a:p>
            <a:pPr eaLnBrk="1" hangingPunct="1"/>
            <a:r>
              <a:rPr lang="en-US" sz="4000" kern="0" dirty="0">
                <a:ea typeface="ＭＳ Ｐゴシック" pitchFamily="34" charset="-128"/>
              </a:rPr>
              <a:t>packet switching</a:t>
            </a:r>
            <a:endParaRPr lang="en-US" kern="0" dirty="0">
              <a:ea typeface="ＭＳ Ｐゴシック" pitchFamily="34" charset="-128"/>
            </a:endParaRPr>
          </a:p>
        </p:txBody>
      </p:sp>
      <p:pic>
        <p:nvPicPr>
          <p:cNvPr id="4" name="Picture 691" descr="underline_base">
            <a:extLst>
              <a:ext uri="{FF2B5EF4-FFF2-40B4-BE49-F238E27FC236}">
                <a16:creationId xmlns:a16="http://schemas.microsoft.com/office/drawing/2014/main" id="{3669BA82-A2DA-6B83-A083-9521F1D9B18A}"/>
              </a:ext>
            </a:extLst>
          </p:cNvPr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4350" y="852488"/>
            <a:ext cx="6856413" cy="173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EDFC9C6-F0D5-4F29-8FD9-125AC4F26B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Introduction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5D585E3-1379-4A6F-8B54-A4C560DE2E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1-</a:t>
            </a:r>
            <a:fld id="{23704C81-181E-4211-8029-276FA22B4E4B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pic>
        <p:nvPicPr>
          <p:cNvPr id="4" name="Picture 3" descr="http://www.investintech.com/images/content_articles/history.png">
            <a:extLst>
              <a:ext uri="{FF2B5EF4-FFF2-40B4-BE49-F238E27FC236}">
                <a16:creationId xmlns:a16="http://schemas.microsoft.com/office/drawing/2014/main" id="{036DD9C4-3C3D-4F4C-A386-9DB01E2C42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0"/>
            <a:ext cx="9144001" cy="6858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554714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Footer Placeholder 2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>
                <a:ea typeface="ＭＳ Ｐゴシック" pitchFamily="34" charset="-128"/>
              </a:rPr>
              <a:t>Introduction</a:t>
            </a:r>
          </a:p>
        </p:txBody>
      </p:sp>
      <p:pic>
        <p:nvPicPr>
          <p:cNvPr id="40963" name="Picture 36" descr="underline_base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4175" y="752475"/>
            <a:ext cx="7769225" cy="173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40964" name="Group 49"/>
          <p:cNvGrpSpPr>
            <a:grpSpLocks/>
          </p:cNvGrpSpPr>
          <p:nvPr/>
        </p:nvGrpSpPr>
        <p:grpSpPr bwMode="auto">
          <a:xfrm>
            <a:off x="6438900" y="2770188"/>
            <a:ext cx="1155700" cy="620712"/>
            <a:chOff x="3600" y="219"/>
            <a:chExt cx="360" cy="175"/>
          </a:xfrm>
        </p:grpSpPr>
        <p:sp>
          <p:nvSpPr>
            <p:cNvPr id="40984" name="Oval 50"/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40985" name="Line 51"/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986" name="Line 52"/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987" name="Rectangle 53"/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chemeClr val="hlink"/>
            </a:soli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>
                <a:latin typeface="Times New Roman" pitchFamily="18" charset="0"/>
              </a:endParaRPr>
            </a:p>
          </p:txBody>
        </p:sp>
        <p:sp>
          <p:nvSpPr>
            <p:cNvPr id="40988" name="Oval 54"/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grpSp>
          <p:nvGrpSpPr>
            <p:cNvPr id="40989" name="Group 55"/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40994" name="Line 56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0995" name="Line 57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0996" name="Line 58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40990" name="Group 59"/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40991" name="Line 60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0992" name="Line 61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0993" name="Line 62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40965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25438" y="177800"/>
            <a:ext cx="8001000" cy="768350"/>
          </a:xfrm>
        </p:spPr>
        <p:txBody>
          <a:bodyPr/>
          <a:lstStyle/>
          <a:p>
            <a:pPr eaLnBrk="1" hangingPunct="1"/>
            <a:r>
              <a:rPr lang="en-US" sz="3600">
                <a:ea typeface="ＭＳ Ｐゴシック" pitchFamily="34" charset="-128"/>
              </a:rPr>
              <a:t>Packet switching versus circuit switching</a:t>
            </a:r>
            <a:endParaRPr lang="en-US">
              <a:ea typeface="ＭＳ Ｐゴシック" pitchFamily="34" charset="-128"/>
            </a:endParaRPr>
          </a:p>
        </p:txBody>
      </p:sp>
      <p:sp>
        <p:nvSpPr>
          <p:cNvPr id="40966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533400" y="1981200"/>
            <a:ext cx="3810000" cy="4648200"/>
          </a:xfrm>
        </p:spPr>
        <p:txBody>
          <a:bodyPr/>
          <a:lstStyle/>
          <a:p>
            <a:pPr marL="231775" indent="-231775" eaLnBrk="1" hangingPunct="1">
              <a:buSzPct val="75000"/>
              <a:buFont typeface="Wingdings" pitchFamily="2" charset="2"/>
              <a:buNone/>
              <a:tabLst>
                <a:tab pos="566738" algn="l"/>
              </a:tabLst>
            </a:pPr>
            <a:r>
              <a:rPr lang="en-US" sz="2400">
                <a:solidFill>
                  <a:srgbClr val="000099"/>
                </a:solidFill>
                <a:ea typeface="ＭＳ Ｐゴシック" pitchFamily="34" charset="-128"/>
              </a:rPr>
              <a:t>example:</a:t>
            </a:r>
          </a:p>
          <a:p>
            <a:pPr marL="231775" indent="-231775" eaLnBrk="1" hangingPunct="1">
              <a:buSzTx/>
              <a:buFont typeface="Wingdings" pitchFamily="2" charset="2"/>
              <a:buChar char="§"/>
              <a:tabLst>
                <a:tab pos="566738" algn="l"/>
              </a:tabLst>
            </a:pPr>
            <a:r>
              <a:rPr lang="en-US" sz="2400">
                <a:ea typeface="ＭＳ Ｐゴシック" pitchFamily="34" charset="-128"/>
              </a:rPr>
              <a:t>1 Mb/s link</a:t>
            </a:r>
          </a:p>
          <a:p>
            <a:pPr marL="231775" indent="-231775" eaLnBrk="1" hangingPunct="1">
              <a:buSzTx/>
              <a:buFont typeface="Wingdings" pitchFamily="2" charset="2"/>
              <a:buChar char="§"/>
              <a:tabLst>
                <a:tab pos="566738" algn="l"/>
              </a:tabLst>
            </a:pPr>
            <a:r>
              <a:rPr lang="en-US" sz="2400">
                <a:ea typeface="ＭＳ Ｐゴシック" pitchFamily="34" charset="-128"/>
              </a:rPr>
              <a:t>each user: </a:t>
            </a:r>
          </a:p>
          <a:p>
            <a:pPr marL="566738" lvl="1" indent="-219075" eaLnBrk="1" hangingPunct="1">
              <a:buClr>
                <a:schemeClr val="tx1"/>
              </a:buClr>
              <a:buFontTx/>
              <a:buChar char="•"/>
              <a:tabLst>
                <a:tab pos="566738" algn="l"/>
              </a:tabLst>
            </a:pPr>
            <a:r>
              <a:rPr lang="en-US" sz="2000"/>
              <a:t>100 kb/s when </a:t>
            </a:r>
            <a:r>
              <a:rPr lang="ja-JP" altLang="en-US" sz="2000">
                <a:ea typeface="ＭＳ Ｐゴシック" pitchFamily="34" charset="-128"/>
              </a:rPr>
              <a:t>“</a:t>
            </a:r>
            <a:r>
              <a:rPr lang="en-US" altLang="ja-JP" sz="2000">
                <a:ea typeface="ＭＳ Ｐゴシック" pitchFamily="34" charset="-128"/>
              </a:rPr>
              <a:t>active</a:t>
            </a:r>
            <a:r>
              <a:rPr lang="ja-JP" altLang="en-US" sz="2000">
                <a:ea typeface="ＭＳ Ｐゴシック" pitchFamily="34" charset="-128"/>
              </a:rPr>
              <a:t>”</a:t>
            </a:r>
            <a:endParaRPr lang="en-US" altLang="ja-JP" sz="2000">
              <a:ea typeface="ＭＳ Ｐゴシック" pitchFamily="34" charset="-128"/>
            </a:endParaRPr>
          </a:p>
          <a:p>
            <a:pPr marL="566738" lvl="1" indent="-219075" eaLnBrk="1" hangingPunct="1">
              <a:buClr>
                <a:schemeClr val="tx1"/>
              </a:buClr>
              <a:buFontTx/>
              <a:buChar char="•"/>
              <a:tabLst>
                <a:tab pos="566738" algn="l"/>
              </a:tabLst>
            </a:pPr>
            <a:r>
              <a:rPr lang="en-US" sz="2000"/>
              <a:t>active 10% of time</a:t>
            </a:r>
          </a:p>
          <a:p>
            <a:pPr marL="566738" lvl="1" indent="-219075" eaLnBrk="1" hangingPunct="1">
              <a:tabLst>
                <a:tab pos="566738" algn="l"/>
              </a:tabLst>
            </a:pPr>
            <a:endParaRPr lang="en-US" sz="2000"/>
          </a:p>
          <a:p>
            <a:pPr marL="231775" indent="-231775" eaLnBrk="1" hangingPunct="1">
              <a:buSzPct val="75000"/>
              <a:tabLst>
                <a:tab pos="566738" algn="l"/>
              </a:tabLst>
            </a:pPr>
            <a:r>
              <a:rPr lang="en-US" sz="2400" i="1">
                <a:solidFill>
                  <a:srgbClr val="CC0000"/>
                </a:solidFill>
                <a:ea typeface="ＭＳ Ｐゴシック" pitchFamily="34" charset="-128"/>
              </a:rPr>
              <a:t>circuit-switching:</a:t>
            </a:r>
            <a:r>
              <a:rPr lang="en-US" sz="2400">
                <a:ea typeface="ＭＳ Ｐゴシック" pitchFamily="34" charset="-128"/>
              </a:rPr>
              <a:t> </a:t>
            </a:r>
          </a:p>
          <a:p>
            <a:pPr marL="566738" lvl="1" indent="-219075" eaLnBrk="1" hangingPunct="1">
              <a:tabLst>
                <a:tab pos="566738" algn="l"/>
              </a:tabLst>
            </a:pPr>
            <a:r>
              <a:rPr lang="en-US" sz="2000"/>
              <a:t>10 users</a:t>
            </a:r>
          </a:p>
          <a:p>
            <a:pPr marL="231775" indent="-231775" eaLnBrk="1" hangingPunct="1">
              <a:buSzPct val="75000"/>
              <a:tabLst>
                <a:tab pos="566738" algn="l"/>
              </a:tabLst>
            </a:pPr>
            <a:r>
              <a:rPr lang="en-US" sz="2400" i="1">
                <a:solidFill>
                  <a:srgbClr val="CC0000"/>
                </a:solidFill>
                <a:ea typeface="ＭＳ Ｐゴシック" pitchFamily="34" charset="-128"/>
              </a:rPr>
              <a:t>packet switching:</a:t>
            </a:r>
            <a:r>
              <a:rPr lang="en-US" sz="2400">
                <a:ea typeface="ＭＳ Ｐゴシック" pitchFamily="34" charset="-128"/>
              </a:rPr>
              <a:t> </a:t>
            </a:r>
          </a:p>
          <a:p>
            <a:pPr marL="566738" lvl="1" indent="-219075" eaLnBrk="1" hangingPunct="1">
              <a:tabLst>
                <a:tab pos="566738" algn="l"/>
              </a:tabLst>
            </a:pPr>
            <a:r>
              <a:rPr lang="en-US" sz="2000"/>
              <a:t>?</a:t>
            </a:r>
          </a:p>
          <a:p>
            <a:pPr marL="231775" indent="-231775" eaLnBrk="1" hangingPunct="1">
              <a:tabLst>
                <a:tab pos="566738" algn="l"/>
              </a:tabLst>
            </a:pPr>
            <a:endParaRPr lang="en-US" sz="2400">
              <a:ea typeface="ＭＳ Ｐゴシック" pitchFamily="34" charset="-128"/>
            </a:endParaRPr>
          </a:p>
        </p:txBody>
      </p:sp>
      <p:sp>
        <p:nvSpPr>
          <p:cNvPr id="40967" name="Rectangle 4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368300" y="1122363"/>
            <a:ext cx="8715375" cy="609600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en-US" i="1">
                <a:solidFill>
                  <a:srgbClr val="CC0000"/>
                </a:solidFill>
                <a:ea typeface="ＭＳ Ｐゴシック" pitchFamily="34" charset="-128"/>
              </a:rPr>
              <a:t>packet switching allows more users to use network!</a:t>
            </a:r>
          </a:p>
        </p:txBody>
      </p:sp>
      <p:sp>
        <p:nvSpPr>
          <p:cNvPr id="40968" name="Line 15"/>
          <p:cNvSpPr>
            <a:spLocks noChangeShapeType="1"/>
          </p:cNvSpPr>
          <p:nvPr/>
        </p:nvSpPr>
        <p:spPr bwMode="auto">
          <a:xfrm>
            <a:off x="5380038" y="2562225"/>
            <a:ext cx="838200" cy="457200"/>
          </a:xfrm>
          <a:prstGeom prst="line">
            <a:avLst/>
          </a:prstGeom>
          <a:noFill/>
          <a:ln w="28575">
            <a:solidFill>
              <a:srgbClr val="000099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0969" name="Line 16"/>
          <p:cNvSpPr>
            <a:spLocks noChangeShapeType="1"/>
          </p:cNvSpPr>
          <p:nvPr/>
        </p:nvSpPr>
        <p:spPr bwMode="auto">
          <a:xfrm>
            <a:off x="6218238" y="3019425"/>
            <a:ext cx="2038350" cy="0"/>
          </a:xfrm>
          <a:prstGeom prst="line">
            <a:avLst/>
          </a:prstGeom>
          <a:noFill/>
          <a:ln w="28575">
            <a:solidFill>
              <a:srgbClr val="000099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0970" name="Line 17"/>
          <p:cNvSpPr>
            <a:spLocks noChangeShapeType="1"/>
          </p:cNvSpPr>
          <p:nvPr/>
        </p:nvSpPr>
        <p:spPr bwMode="auto">
          <a:xfrm>
            <a:off x="6218238" y="3171825"/>
            <a:ext cx="2038350" cy="0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0971" name="Line 18"/>
          <p:cNvSpPr>
            <a:spLocks noChangeShapeType="1"/>
          </p:cNvSpPr>
          <p:nvPr/>
        </p:nvSpPr>
        <p:spPr bwMode="auto">
          <a:xfrm flipV="1">
            <a:off x="5456238" y="3171825"/>
            <a:ext cx="762000" cy="609600"/>
          </a:xfrm>
          <a:prstGeom prst="line">
            <a:avLst/>
          </a:prstGeom>
          <a:noFill/>
          <a:ln w="28575">
            <a:solidFill>
              <a:srgbClr val="000099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0972" name="Text Box 19"/>
          <p:cNvSpPr txBox="1">
            <a:spLocks noChangeArrowheads="1"/>
          </p:cNvSpPr>
          <p:nvPr/>
        </p:nvSpPr>
        <p:spPr bwMode="auto">
          <a:xfrm>
            <a:off x="5145088" y="2740025"/>
            <a:ext cx="730250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2000" i="1">
                <a:solidFill>
                  <a:srgbClr val="000099"/>
                </a:solidFill>
                <a:latin typeface="Gill Sans MT" pitchFamily="34" charset="0"/>
              </a:rPr>
              <a:t>N</a:t>
            </a:r>
            <a:r>
              <a:rPr lang="en-US" sz="2000">
                <a:solidFill>
                  <a:srgbClr val="000099"/>
                </a:solidFill>
                <a:latin typeface="Gill Sans MT" pitchFamily="34" charset="0"/>
              </a:rPr>
              <a:t> </a:t>
            </a:r>
          </a:p>
          <a:p>
            <a:pPr algn="ctr">
              <a:lnSpc>
                <a:spcPct val="80000"/>
              </a:lnSpc>
            </a:pPr>
            <a:r>
              <a:rPr lang="en-US" sz="2000">
                <a:solidFill>
                  <a:srgbClr val="000099"/>
                </a:solidFill>
                <a:latin typeface="Gill Sans MT" pitchFamily="34" charset="0"/>
              </a:rPr>
              <a:t>users</a:t>
            </a:r>
          </a:p>
        </p:txBody>
      </p:sp>
      <p:sp>
        <p:nvSpPr>
          <p:cNvPr id="40973" name="Text Box 20"/>
          <p:cNvSpPr txBox="1">
            <a:spLocks noChangeArrowheads="1"/>
          </p:cNvSpPr>
          <p:nvPr/>
        </p:nvSpPr>
        <p:spPr bwMode="auto">
          <a:xfrm>
            <a:off x="7542213" y="3303588"/>
            <a:ext cx="146843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1 Mbps link</a:t>
            </a:r>
          </a:p>
        </p:txBody>
      </p:sp>
      <p:sp>
        <p:nvSpPr>
          <p:cNvPr id="40974" name="Line 47"/>
          <p:cNvSpPr>
            <a:spLocks noChangeShapeType="1"/>
          </p:cNvSpPr>
          <p:nvPr/>
        </p:nvSpPr>
        <p:spPr bwMode="auto">
          <a:xfrm>
            <a:off x="7586663" y="3086100"/>
            <a:ext cx="14097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0975" name="Text Box 34"/>
          <p:cNvSpPr txBox="1">
            <a:spLocks noChangeArrowheads="1"/>
          </p:cNvSpPr>
          <p:nvPr/>
        </p:nvSpPr>
        <p:spPr bwMode="auto">
          <a:xfrm rot="5273514">
            <a:off x="4791869" y="2780507"/>
            <a:ext cx="7366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b="1"/>
              <a:t>…..</a:t>
            </a:r>
          </a:p>
        </p:txBody>
      </p:sp>
      <p:grpSp>
        <p:nvGrpSpPr>
          <p:cNvPr id="40976" name="Group 37"/>
          <p:cNvGrpSpPr>
            <a:grpSpLocks/>
          </p:cNvGrpSpPr>
          <p:nvPr/>
        </p:nvGrpSpPr>
        <p:grpSpPr bwMode="auto">
          <a:xfrm>
            <a:off x="4646613" y="2066925"/>
            <a:ext cx="779462" cy="679450"/>
            <a:chOff x="-44" y="1473"/>
            <a:chExt cx="981" cy="1105"/>
          </a:xfrm>
        </p:grpSpPr>
        <p:pic>
          <p:nvPicPr>
            <p:cNvPr id="40982" name="Picture 38" descr="desktop_computer_stylized_medium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0983" name="Freeform 39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7350 w 356"/>
                <a:gd name="T3" fmla="*/ 15587 h 368"/>
                <a:gd name="T4" fmla="*/ 222251 w 356"/>
                <a:gd name="T5" fmla="*/ 324849 h 368"/>
                <a:gd name="T6" fmla="*/ 48981 w 356"/>
                <a:gd name="T7" fmla="*/ 40625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 w="9525" cap="flat" cmpd="sng">
              <a:noFill/>
              <a:prstDash val="solid"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40977" name="Group 40"/>
          <p:cNvGrpSpPr>
            <a:grpSpLocks/>
          </p:cNvGrpSpPr>
          <p:nvPr/>
        </p:nvGrpSpPr>
        <p:grpSpPr bwMode="auto">
          <a:xfrm>
            <a:off x="4651375" y="3392488"/>
            <a:ext cx="779463" cy="679450"/>
            <a:chOff x="-44" y="1473"/>
            <a:chExt cx="981" cy="1105"/>
          </a:xfrm>
        </p:grpSpPr>
        <p:pic>
          <p:nvPicPr>
            <p:cNvPr id="40980" name="Picture 41" descr="desktop_computer_stylized_medium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0981" name="Freeform 42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7350 w 356"/>
                <a:gd name="T3" fmla="*/ 15587 h 368"/>
                <a:gd name="T4" fmla="*/ 222251 w 356"/>
                <a:gd name="T5" fmla="*/ 324849 h 368"/>
                <a:gd name="T6" fmla="*/ 48981 w 356"/>
                <a:gd name="T7" fmla="*/ 40625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 w="9525" cap="flat" cmpd="sng">
              <a:noFill/>
              <a:prstDash val="solid"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4097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r>
              <a:rPr lang="en-US"/>
              <a:t>1-</a:t>
            </a:r>
            <a:fld id="{1BBC6A6A-55F7-48A0-8B68-FFDAB043A9B2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40979" name="TextBox 1"/>
          <p:cNvSpPr txBox="1">
            <a:spLocks noChangeArrowheads="1"/>
          </p:cNvSpPr>
          <p:nvPr/>
        </p:nvSpPr>
        <p:spPr bwMode="auto">
          <a:xfrm>
            <a:off x="647700" y="6462713"/>
            <a:ext cx="5154613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/>
              <a:t>* Check out the online interactive exercises for more examples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Footer Placeholder 2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>
                <a:solidFill>
                  <a:srgbClr val="000000"/>
                </a:solidFill>
                <a:ea typeface="ＭＳ Ｐゴシック" pitchFamily="34" charset="-128"/>
              </a:rPr>
              <a:t>Introduction</a:t>
            </a:r>
          </a:p>
        </p:txBody>
      </p:sp>
      <p:pic>
        <p:nvPicPr>
          <p:cNvPr id="34819" name="Picture 48" descr="underline_base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2100" y="912813"/>
            <a:ext cx="7769225" cy="173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482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41300" y="280988"/>
            <a:ext cx="8193088" cy="833437"/>
          </a:xfrm>
        </p:spPr>
        <p:txBody>
          <a:bodyPr/>
          <a:lstStyle/>
          <a:p>
            <a:pPr eaLnBrk="1" hangingPunct="1"/>
            <a:r>
              <a:rPr lang="en-US" sz="4000">
                <a:ea typeface="ＭＳ Ｐゴシック" pitchFamily="34" charset="-128"/>
              </a:rPr>
              <a:t>Packet-switching: store-and-forward</a:t>
            </a:r>
          </a:p>
        </p:txBody>
      </p:sp>
      <p:sp>
        <p:nvSpPr>
          <p:cNvPr id="34821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579438" y="3486150"/>
            <a:ext cx="4143375" cy="3262313"/>
          </a:xfrm>
        </p:spPr>
        <p:txBody>
          <a:bodyPr/>
          <a:lstStyle/>
          <a:p>
            <a:pPr eaLnBrk="1" hangingPunct="1">
              <a:buSzPct val="75000"/>
            </a:pPr>
            <a:r>
              <a:rPr lang="en-US" sz="2400">
                <a:ea typeface="ＭＳ Ｐゴシック" pitchFamily="34" charset="-128"/>
              </a:rPr>
              <a:t>takes </a:t>
            </a:r>
            <a:r>
              <a:rPr lang="en-US" sz="2400" i="1">
                <a:ea typeface="ＭＳ Ｐゴシック" pitchFamily="34" charset="-128"/>
              </a:rPr>
              <a:t>L</a:t>
            </a:r>
            <a:r>
              <a:rPr lang="en-US" sz="2400">
                <a:ea typeface="ＭＳ Ｐゴシック" pitchFamily="34" charset="-128"/>
              </a:rPr>
              <a:t>/</a:t>
            </a:r>
            <a:r>
              <a:rPr lang="en-US" sz="2400" i="1">
                <a:ea typeface="ＭＳ Ｐゴシック" pitchFamily="34" charset="-128"/>
              </a:rPr>
              <a:t>R</a:t>
            </a:r>
            <a:r>
              <a:rPr lang="en-US" sz="2400">
                <a:ea typeface="ＭＳ Ｐゴシック" pitchFamily="34" charset="-128"/>
              </a:rPr>
              <a:t> seconds to transmit (push out) </a:t>
            </a:r>
            <a:r>
              <a:rPr lang="en-US" sz="2400" i="1">
                <a:ea typeface="ＭＳ Ｐゴシック" pitchFamily="34" charset="-128"/>
              </a:rPr>
              <a:t>L</a:t>
            </a:r>
            <a:r>
              <a:rPr lang="en-US" sz="2400">
                <a:ea typeface="ＭＳ Ｐゴシック" pitchFamily="34" charset="-128"/>
              </a:rPr>
              <a:t>-bit packet into link at </a:t>
            </a:r>
            <a:r>
              <a:rPr lang="en-US" sz="2400" i="1">
                <a:ea typeface="ＭＳ Ｐゴシック" pitchFamily="34" charset="-128"/>
              </a:rPr>
              <a:t>R</a:t>
            </a:r>
            <a:r>
              <a:rPr lang="en-US" sz="2400">
                <a:ea typeface="ＭＳ Ｐゴシック" pitchFamily="34" charset="-128"/>
              </a:rPr>
              <a:t> bps</a:t>
            </a:r>
          </a:p>
          <a:p>
            <a:pPr eaLnBrk="1" hangingPunct="1">
              <a:buSzPct val="75000"/>
            </a:pPr>
            <a:r>
              <a:rPr lang="en-US" sz="2400" i="1">
                <a:solidFill>
                  <a:srgbClr val="CC0000"/>
                </a:solidFill>
                <a:ea typeface="ＭＳ Ｐゴシック" pitchFamily="34" charset="-128"/>
              </a:rPr>
              <a:t>store and forward:</a:t>
            </a:r>
            <a:r>
              <a:rPr lang="en-US" sz="2400" i="1">
                <a:solidFill>
                  <a:srgbClr val="FF0000"/>
                </a:solidFill>
                <a:ea typeface="ＭＳ Ｐゴシック" pitchFamily="34" charset="-128"/>
              </a:rPr>
              <a:t> </a:t>
            </a:r>
            <a:r>
              <a:rPr lang="en-US" sz="2400">
                <a:ea typeface="ＭＳ Ｐゴシック" pitchFamily="34" charset="-128"/>
              </a:rPr>
              <a:t>entire packet must  arrive at router before it can be transmitted on next link</a:t>
            </a:r>
          </a:p>
        </p:txBody>
      </p:sp>
      <p:sp>
        <p:nvSpPr>
          <p:cNvPr id="34822" name="Rectangle 4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5456238" y="3602038"/>
            <a:ext cx="3514725" cy="2232025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sz="2400" i="1">
                <a:solidFill>
                  <a:srgbClr val="000099"/>
                </a:solidFill>
                <a:ea typeface="ＭＳ Ｐゴシック" pitchFamily="34" charset="-128"/>
              </a:rPr>
              <a:t>one-hop numerical example:</a:t>
            </a:r>
          </a:p>
          <a:p>
            <a:pPr eaLnBrk="1" hangingPunct="1">
              <a:lnSpc>
                <a:spcPct val="90000"/>
              </a:lnSpc>
              <a:buSzTx/>
              <a:buFont typeface="Wingdings" pitchFamily="2" charset="2"/>
              <a:buChar char="§"/>
            </a:pPr>
            <a:r>
              <a:rPr lang="en-US" sz="2400" i="1">
                <a:ea typeface="ＭＳ Ｐゴシック" pitchFamily="34" charset="-128"/>
              </a:rPr>
              <a:t>L</a:t>
            </a:r>
            <a:r>
              <a:rPr lang="en-US" sz="2400">
                <a:ea typeface="ＭＳ Ｐゴシック" pitchFamily="34" charset="-128"/>
              </a:rPr>
              <a:t> = 7.5 Mbits</a:t>
            </a:r>
          </a:p>
          <a:p>
            <a:pPr eaLnBrk="1" hangingPunct="1">
              <a:lnSpc>
                <a:spcPct val="90000"/>
              </a:lnSpc>
              <a:buSzTx/>
              <a:buFont typeface="Wingdings" pitchFamily="2" charset="2"/>
              <a:buChar char="§"/>
            </a:pPr>
            <a:r>
              <a:rPr lang="en-US" sz="2400" i="1">
                <a:ea typeface="ＭＳ Ｐゴシック" pitchFamily="34" charset="-128"/>
              </a:rPr>
              <a:t>R</a:t>
            </a:r>
            <a:r>
              <a:rPr lang="en-US" sz="2400">
                <a:ea typeface="ＭＳ Ｐゴシック" pitchFamily="34" charset="-128"/>
              </a:rPr>
              <a:t> = 1.5 Mbps</a:t>
            </a:r>
          </a:p>
          <a:p>
            <a:pPr eaLnBrk="1" hangingPunct="1">
              <a:lnSpc>
                <a:spcPct val="90000"/>
              </a:lnSpc>
              <a:buSzTx/>
              <a:buFont typeface="Wingdings" pitchFamily="2" charset="2"/>
              <a:buChar char="§"/>
            </a:pPr>
            <a:r>
              <a:rPr lang="en-US" sz="2400">
                <a:ea typeface="ＭＳ Ｐゴシック" pitchFamily="34" charset="-128"/>
              </a:rPr>
              <a:t>one-hop transmission delay = 5 sec</a:t>
            </a:r>
          </a:p>
        </p:txBody>
      </p:sp>
      <p:sp>
        <p:nvSpPr>
          <p:cNvPr id="34823" name="AutoShape 42"/>
          <p:cNvSpPr>
            <a:spLocks/>
          </p:cNvSpPr>
          <p:nvPr/>
        </p:nvSpPr>
        <p:spPr bwMode="auto">
          <a:xfrm>
            <a:off x="4975225" y="5695950"/>
            <a:ext cx="152400" cy="728663"/>
          </a:xfrm>
          <a:prstGeom prst="rightBrace">
            <a:avLst>
              <a:gd name="adj1" fmla="val 50115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34824" name="Text Box 43"/>
          <p:cNvSpPr txBox="1">
            <a:spLocks noChangeArrowheads="1"/>
          </p:cNvSpPr>
          <p:nvPr/>
        </p:nvSpPr>
        <p:spPr bwMode="auto">
          <a:xfrm>
            <a:off x="5121275" y="5999163"/>
            <a:ext cx="2797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rgbClr val="000000"/>
                </a:solidFill>
                <a:latin typeface="Gill Sans MT" pitchFamily="34" charset="0"/>
              </a:rPr>
              <a:t>more on delay shortly …</a:t>
            </a:r>
          </a:p>
        </p:txBody>
      </p:sp>
      <p:sp>
        <p:nvSpPr>
          <p:cNvPr id="34825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1-</a:t>
            </a:r>
            <a:fld id="{096B0D53-964B-4A22-8D83-663F18F56EB7}" type="slidenum">
              <a:rPr lang="en-US" smtClean="0">
                <a:solidFill>
                  <a:srgbClr val="000000"/>
                </a:solidFill>
              </a:rPr>
              <a:pPr/>
              <a:t>31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882650" y="2679700"/>
            <a:ext cx="658813" cy="3079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kern="0" dirty="0">
                <a:solidFill>
                  <a:prstClr val="black"/>
                </a:solidFill>
                <a:latin typeface="Calibri"/>
                <a:ea typeface="+mn-ea"/>
              </a:rPr>
              <a:t>source</a:t>
            </a:r>
          </a:p>
        </p:txBody>
      </p:sp>
      <p:grpSp>
        <p:nvGrpSpPr>
          <p:cNvPr id="34827" name="Group 41"/>
          <p:cNvGrpSpPr>
            <a:grpSpLocks/>
          </p:cNvGrpSpPr>
          <p:nvPr/>
        </p:nvGrpSpPr>
        <p:grpSpPr bwMode="auto">
          <a:xfrm>
            <a:off x="1630363" y="2768600"/>
            <a:ext cx="1057275" cy="420688"/>
            <a:chOff x="1816230" y="6118900"/>
            <a:chExt cx="1843339" cy="739100"/>
          </a:xfrm>
        </p:grpSpPr>
        <p:pic>
          <p:nvPicPr>
            <p:cNvPr id="34888" name="Picture 8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816230" y="6144002"/>
              <a:ext cx="1843339" cy="7139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1" name="Rectangle 100"/>
            <p:cNvSpPr/>
            <p:nvPr/>
          </p:nvSpPr>
          <p:spPr>
            <a:xfrm rot="1049095">
              <a:off x="1947488" y="6118900"/>
              <a:ext cx="1650399" cy="462656"/>
            </a:xfrm>
            <a:prstGeom prst="rect">
              <a:avLst/>
            </a:prstGeom>
            <a:gradFill>
              <a:gsLst>
                <a:gs pos="0">
                  <a:sysClr val="window" lastClr="FFFFFF"/>
                </a:gs>
                <a:gs pos="50000">
                  <a:sysClr val="window" lastClr="FFFFFF">
                    <a:alpha val="48000"/>
                  </a:sysClr>
                </a:gs>
                <a:gs pos="100000">
                  <a:sysClr val="window" lastClr="FFFFFF">
                    <a:alpha val="0"/>
                  </a:sysClr>
                </a:gs>
              </a:gsLst>
              <a:lin ang="54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eaLnBrk="1" hangingPunct="1">
                <a:defRPr/>
              </a:pPr>
              <a:endParaRPr lang="en-US" sz="1800">
                <a:solidFill>
                  <a:srgbClr val="FFFFFF"/>
                </a:solidFill>
                <a:latin typeface="Calibri" pitchFamily="34" charset="0"/>
              </a:endParaRPr>
            </a:p>
          </p:txBody>
        </p:sp>
      </p:grpSp>
      <p:cxnSp>
        <p:nvCxnSpPr>
          <p:cNvPr id="34828" name="Straight Connector 42"/>
          <p:cNvCxnSpPr>
            <a:cxnSpLocks noChangeShapeType="1"/>
          </p:cNvCxnSpPr>
          <p:nvPr/>
        </p:nvCxnSpPr>
        <p:spPr bwMode="auto">
          <a:xfrm flipV="1">
            <a:off x="2576513" y="2874963"/>
            <a:ext cx="1738312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</p:spPr>
      </p:cxnSp>
      <p:grpSp>
        <p:nvGrpSpPr>
          <p:cNvPr id="34829" name="Group 43"/>
          <p:cNvGrpSpPr>
            <a:grpSpLocks/>
          </p:cNvGrpSpPr>
          <p:nvPr/>
        </p:nvGrpSpPr>
        <p:grpSpPr bwMode="auto">
          <a:xfrm>
            <a:off x="3922713" y="2687638"/>
            <a:ext cx="1058862" cy="384175"/>
            <a:chOff x="5142253" y="5649029"/>
            <a:chExt cx="1304545" cy="695633"/>
          </a:xfrm>
        </p:grpSpPr>
        <p:grpSp>
          <p:nvGrpSpPr>
            <p:cNvPr id="34881" name="Group 92"/>
            <p:cNvGrpSpPr>
              <a:grpSpLocks/>
            </p:cNvGrpSpPr>
            <p:nvPr/>
          </p:nvGrpSpPr>
          <p:grpSpPr bwMode="auto">
            <a:xfrm>
              <a:off x="5147271" y="5649029"/>
              <a:ext cx="1276350" cy="695633"/>
              <a:chOff x="4981575" y="5851547"/>
              <a:chExt cx="1276350" cy="695633"/>
            </a:xfrm>
          </p:grpSpPr>
          <p:pic>
            <p:nvPicPr>
              <p:cNvPr id="34884" name="Picture 95"/>
              <p:cNvPicPr>
                <a:picLocks noChangeAspect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4981575" y="5944151"/>
                <a:ext cx="1276350" cy="60302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34885" name="Rectangle 96"/>
              <p:cNvSpPr>
                <a:spLocks noChangeArrowheads="1"/>
              </p:cNvSpPr>
              <p:nvPr/>
            </p:nvSpPr>
            <p:spPr bwMode="auto">
              <a:xfrm>
                <a:off x="6065959" y="6205112"/>
                <a:ext cx="44985" cy="224212"/>
              </a:xfrm>
              <a:prstGeom prst="rect">
                <a:avLst/>
              </a:prstGeom>
              <a:solidFill>
                <a:srgbClr val="BFBFBF"/>
              </a:solidFill>
              <a:ln w="25400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 eaLnBrk="1" hangingPunct="1"/>
                <a:endParaRPr lang="en-US" sz="1800">
                  <a:solidFill>
                    <a:srgbClr val="FFFFFF"/>
                  </a:solidFill>
                  <a:latin typeface="Calibri" pitchFamily="34" charset="0"/>
                </a:endParaRPr>
              </a:p>
            </p:txBody>
          </p:sp>
          <p:sp>
            <p:nvSpPr>
              <p:cNvPr id="34886" name="Rectangle 97"/>
              <p:cNvSpPr>
                <a:spLocks noChangeArrowheads="1"/>
              </p:cNvSpPr>
              <p:nvPr/>
            </p:nvSpPr>
            <p:spPr bwMode="auto">
              <a:xfrm>
                <a:off x="5178008" y="6228108"/>
                <a:ext cx="62587" cy="224212"/>
              </a:xfrm>
              <a:prstGeom prst="rect">
                <a:avLst/>
              </a:prstGeom>
              <a:solidFill>
                <a:srgbClr val="BFBFBF"/>
              </a:solidFill>
              <a:ln w="25400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 eaLnBrk="1" hangingPunct="1"/>
                <a:endParaRPr lang="en-US" sz="1800">
                  <a:solidFill>
                    <a:srgbClr val="FFFFFF"/>
                  </a:solidFill>
                  <a:latin typeface="Calibri" pitchFamily="34" charset="0"/>
                </a:endParaRPr>
              </a:p>
            </p:txBody>
          </p:sp>
          <p:sp>
            <p:nvSpPr>
              <p:cNvPr id="34887" name="Oval 98"/>
              <p:cNvSpPr>
                <a:spLocks noChangeArrowheads="1"/>
              </p:cNvSpPr>
              <p:nvPr/>
            </p:nvSpPr>
            <p:spPr bwMode="auto">
              <a:xfrm>
                <a:off x="5023497" y="5851547"/>
                <a:ext cx="1196974" cy="494417"/>
              </a:xfrm>
              <a:prstGeom prst="ellipse">
                <a:avLst/>
              </a:prstGeom>
              <a:solidFill>
                <a:srgbClr val="EAEAEA"/>
              </a:solidFill>
              <a:ln w="25400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 eaLnBrk="1" hangingPunct="1"/>
                <a:endParaRPr lang="en-US" sz="1800">
                  <a:solidFill>
                    <a:srgbClr val="FFFFFF"/>
                  </a:solidFill>
                  <a:latin typeface="Calibri" pitchFamily="34" charset="0"/>
                </a:endParaRPr>
              </a:p>
            </p:txBody>
          </p:sp>
        </p:grpSp>
        <p:sp>
          <p:nvSpPr>
            <p:cNvPr id="34882" name="Rectangle 93"/>
            <p:cNvSpPr>
              <a:spLocks noChangeArrowheads="1"/>
            </p:cNvSpPr>
            <p:nvPr/>
          </p:nvSpPr>
          <p:spPr bwMode="auto">
            <a:xfrm>
              <a:off x="6360741" y="5695021"/>
              <a:ext cx="86057" cy="126479"/>
            </a:xfrm>
            <a:prstGeom prst="rect">
              <a:avLst/>
            </a:prstGeom>
            <a:solidFill>
              <a:srgbClr val="FFFFFF"/>
            </a:solidFill>
            <a:ln w="25400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 eaLnBrk="1" hangingPunct="1"/>
              <a:endParaRPr lang="en-US" sz="1800">
                <a:solidFill>
                  <a:srgbClr val="FFFFFF"/>
                </a:solidFill>
                <a:latin typeface="Calibri" pitchFamily="34" charset="0"/>
              </a:endParaRPr>
            </a:p>
          </p:txBody>
        </p:sp>
        <p:sp>
          <p:nvSpPr>
            <p:cNvPr id="34883" name="Rectangle 94"/>
            <p:cNvSpPr>
              <a:spLocks noChangeArrowheads="1"/>
            </p:cNvSpPr>
            <p:nvPr/>
          </p:nvSpPr>
          <p:spPr bwMode="auto">
            <a:xfrm>
              <a:off x="5142253" y="5700770"/>
              <a:ext cx="86057" cy="126479"/>
            </a:xfrm>
            <a:prstGeom prst="rect">
              <a:avLst/>
            </a:prstGeom>
            <a:solidFill>
              <a:srgbClr val="FFFFFF"/>
            </a:solidFill>
            <a:ln w="25400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 eaLnBrk="1" hangingPunct="1"/>
              <a:endParaRPr lang="en-US" sz="1800">
                <a:solidFill>
                  <a:srgbClr val="FFFFFF"/>
                </a:solidFill>
                <a:latin typeface="Calibri" pitchFamily="34" charset="0"/>
              </a:endParaRPr>
            </a:p>
          </p:txBody>
        </p:sp>
      </p:grpSp>
      <p:grpSp>
        <p:nvGrpSpPr>
          <p:cNvPr id="34830" name="Group 44"/>
          <p:cNvGrpSpPr>
            <a:grpSpLocks/>
          </p:cNvGrpSpPr>
          <p:nvPr/>
        </p:nvGrpSpPr>
        <p:grpSpPr bwMode="auto">
          <a:xfrm>
            <a:off x="3876675" y="1608138"/>
            <a:ext cx="1092200" cy="303212"/>
            <a:chOff x="5128542" y="4838701"/>
            <a:chExt cx="1300833" cy="530211"/>
          </a:xfrm>
        </p:grpSpPr>
        <p:pic>
          <p:nvPicPr>
            <p:cNvPr id="34878" name="Picture 2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5128542" y="4838701"/>
              <a:ext cx="1300833" cy="4913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4879" name="Rectangle 90"/>
            <p:cNvSpPr>
              <a:spLocks noChangeArrowheads="1"/>
            </p:cNvSpPr>
            <p:nvPr/>
          </p:nvSpPr>
          <p:spPr bwMode="auto">
            <a:xfrm>
              <a:off x="6327275" y="5219009"/>
              <a:ext cx="86974" cy="127695"/>
            </a:xfrm>
            <a:prstGeom prst="rect">
              <a:avLst/>
            </a:prstGeom>
            <a:solidFill>
              <a:srgbClr val="FFFFFF"/>
            </a:solidFill>
            <a:ln w="25400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 eaLnBrk="1" hangingPunct="1"/>
              <a:endParaRPr lang="en-US" sz="1800">
                <a:solidFill>
                  <a:srgbClr val="FFFFFF"/>
                </a:solidFill>
                <a:latin typeface="Calibri" pitchFamily="34" charset="0"/>
              </a:endParaRPr>
            </a:p>
          </p:txBody>
        </p:sp>
        <p:sp>
          <p:nvSpPr>
            <p:cNvPr id="34880" name="Rectangle 91"/>
            <p:cNvSpPr>
              <a:spLocks noChangeArrowheads="1"/>
            </p:cNvSpPr>
            <p:nvPr/>
          </p:nvSpPr>
          <p:spPr bwMode="auto">
            <a:xfrm>
              <a:off x="5158794" y="5241217"/>
              <a:ext cx="86974" cy="127695"/>
            </a:xfrm>
            <a:prstGeom prst="rect">
              <a:avLst/>
            </a:prstGeom>
            <a:solidFill>
              <a:srgbClr val="FFFFFF"/>
            </a:solidFill>
            <a:ln w="25400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 eaLnBrk="1" hangingPunct="1"/>
              <a:endParaRPr lang="en-US" sz="1800">
                <a:solidFill>
                  <a:srgbClr val="FFFFFF"/>
                </a:solidFill>
                <a:latin typeface="Calibri" pitchFamily="34" charset="0"/>
              </a:endParaRPr>
            </a:p>
          </p:txBody>
        </p:sp>
      </p:grpSp>
      <p:grpSp>
        <p:nvGrpSpPr>
          <p:cNvPr id="34831" name="Group 45"/>
          <p:cNvGrpSpPr>
            <a:grpSpLocks/>
          </p:cNvGrpSpPr>
          <p:nvPr/>
        </p:nvGrpSpPr>
        <p:grpSpPr bwMode="auto">
          <a:xfrm>
            <a:off x="1735138" y="1196975"/>
            <a:ext cx="1150937" cy="730250"/>
            <a:chOff x="2387973" y="4309243"/>
            <a:chExt cx="1771787" cy="1282262"/>
          </a:xfrm>
        </p:grpSpPr>
        <p:pic>
          <p:nvPicPr>
            <p:cNvPr id="34874" name="Picture 9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2583481" y="4309243"/>
              <a:ext cx="1285463" cy="12822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9" name="Rectangle 88"/>
            <p:cNvSpPr/>
            <p:nvPr/>
          </p:nvSpPr>
          <p:spPr>
            <a:xfrm rot="11601822">
              <a:off x="2387973" y="5128665"/>
              <a:ext cx="1771787" cy="422704"/>
            </a:xfrm>
            <a:prstGeom prst="rect">
              <a:avLst/>
            </a:prstGeom>
            <a:gradFill>
              <a:gsLst>
                <a:gs pos="0">
                  <a:sysClr val="window" lastClr="FFFFFF"/>
                </a:gs>
                <a:gs pos="50000">
                  <a:sysClr val="window" lastClr="FFFFFF">
                    <a:alpha val="48000"/>
                  </a:sysClr>
                </a:gs>
                <a:gs pos="100000">
                  <a:sysClr val="window" lastClr="FFFFFF">
                    <a:alpha val="0"/>
                  </a:sysClr>
                </a:gs>
              </a:gsLst>
              <a:lin ang="54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eaLnBrk="1" hangingPunct="1">
                <a:defRPr/>
              </a:pPr>
              <a:endParaRPr lang="en-US" sz="1800">
                <a:solidFill>
                  <a:srgbClr val="FFFFFF"/>
                </a:solidFill>
                <a:latin typeface="Calibri" pitchFamily="34" charset="0"/>
              </a:endParaRPr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2935288" y="2908300"/>
            <a:ext cx="566737" cy="3063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i="1" kern="0" dirty="0">
                <a:solidFill>
                  <a:prstClr val="black"/>
                </a:solidFill>
                <a:latin typeface="Calibri"/>
                <a:ea typeface="+mn-ea"/>
              </a:rPr>
              <a:t>R</a:t>
            </a:r>
            <a:r>
              <a:rPr lang="en-US" sz="1800" kern="0" dirty="0">
                <a:solidFill>
                  <a:prstClr val="black"/>
                </a:solidFill>
                <a:latin typeface="Calibri"/>
                <a:ea typeface="+mn-ea"/>
              </a:rPr>
              <a:t> bps</a:t>
            </a:r>
          </a:p>
        </p:txBody>
      </p:sp>
      <p:cxnSp>
        <p:nvCxnSpPr>
          <p:cNvPr id="34833" name="Straight Connector 47"/>
          <p:cNvCxnSpPr>
            <a:cxnSpLocks noChangeShapeType="1"/>
          </p:cNvCxnSpPr>
          <p:nvPr/>
        </p:nvCxnSpPr>
        <p:spPr bwMode="auto">
          <a:xfrm flipV="1">
            <a:off x="4967288" y="2879725"/>
            <a:ext cx="1738312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</p:spPr>
      </p:cxnSp>
      <p:grpSp>
        <p:nvGrpSpPr>
          <p:cNvPr id="34834" name="Group 100"/>
          <p:cNvGrpSpPr>
            <a:grpSpLocks/>
          </p:cNvGrpSpPr>
          <p:nvPr/>
        </p:nvGrpSpPr>
        <p:grpSpPr bwMode="auto">
          <a:xfrm>
            <a:off x="5945188" y="2071688"/>
            <a:ext cx="1477962" cy="1284287"/>
            <a:chOff x="-44" y="1473"/>
            <a:chExt cx="981" cy="1105"/>
          </a:xfrm>
        </p:grpSpPr>
        <p:pic>
          <p:nvPicPr>
            <p:cNvPr id="34872" name="Picture 101" descr="desktop_computer_stylized_medium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7" name="Freeform 102"/>
            <p:cNvSpPr>
              <a:spLocks/>
            </p:cNvSpPr>
            <p:nvPr/>
          </p:nvSpPr>
          <p:spPr bwMode="auto">
            <a:xfrm flipH="1">
              <a:off x="374" y="1580"/>
              <a:ext cx="474" cy="505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ysClr val="window" lastClr="FFFFFF"/>
                </a:gs>
              </a:gsLst>
              <a:lin ang="2700000" scaled="1"/>
            </a:gradFill>
            <a:ln w="9525" cap="flat" cmpd="sng">
              <a:noFill/>
              <a:prstDash val="solid"/>
              <a:round/>
              <a:headEnd/>
              <a:tailEnd/>
            </a:ln>
          </p:spPr>
          <p:txBody>
            <a:bodyPr wrap="none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kern="0">
                <a:solidFill>
                  <a:prstClr val="black"/>
                </a:solidFill>
                <a:latin typeface="Calibri"/>
                <a:ea typeface="+mn-ea"/>
              </a:endParaRPr>
            </a:p>
          </p:txBody>
        </p:sp>
      </p:grpSp>
      <p:sp>
        <p:nvSpPr>
          <p:cNvPr id="50" name="TextBox 49"/>
          <p:cNvSpPr txBox="1"/>
          <p:nvPr/>
        </p:nvSpPr>
        <p:spPr>
          <a:xfrm>
            <a:off x="7427913" y="2778125"/>
            <a:ext cx="1012825" cy="3063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kern="0" dirty="0">
                <a:solidFill>
                  <a:prstClr val="black"/>
                </a:solidFill>
                <a:latin typeface="Calibri"/>
                <a:ea typeface="+mn-ea"/>
              </a:rPr>
              <a:t>destination</a:t>
            </a:r>
          </a:p>
        </p:txBody>
      </p:sp>
      <p:sp>
        <p:nvSpPr>
          <p:cNvPr id="34836" name="TextBox 52"/>
          <p:cNvSpPr txBox="1">
            <a:spLocks noChangeArrowheads="1"/>
          </p:cNvSpPr>
          <p:nvPr/>
        </p:nvSpPr>
        <p:spPr bwMode="auto">
          <a:xfrm>
            <a:off x="2395538" y="2574925"/>
            <a:ext cx="234950" cy="280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sz="1600">
                <a:solidFill>
                  <a:srgbClr val="000000"/>
                </a:solidFill>
                <a:latin typeface="Calibri" pitchFamily="34" charset="0"/>
              </a:rPr>
              <a:t>1</a:t>
            </a:r>
          </a:p>
        </p:txBody>
      </p:sp>
      <p:sp>
        <p:nvSpPr>
          <p:cNvPr id="34837" name="TextBox 53"/>
          <p:cNvSpPr txBox="1">
            <a:spLocks noChangeArrowheads="1"/>
          </p:cNvSpPr>
          <p:nvPr/>
        </p:nvSpPr>
        <p:spPr bwMode="auto">
          <a:xfrm>
            <a:off x="2198688" y="2581275"/>
            <a:ext cx="234950" cy="280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sz="1600">
                <a:solidFill>
                  <a:srgbClr val="000000"/>
                </a:solidFill>
                <a:latin typeface="Calibri" pitchFamily="34" charset="0"/>
              </a:rPr>
              <a:t>2</a:t>
            </a:r>
          </a:p>
        </p:txBody>
      </p:sp>
      <p:sp>
        <p:nvSpPr>
          <p:cNvPr id="34838" name="TextBox 54"/>
          <p:cNvSpPr txBox="1">
            <a:spLocks noChangeArrowheads="1"/>
          </p:cNvSpPr>
          <p:nvPr/>
        </p:nvSpPr>
        <p:spPr bwMode="auto">
          <a:xfrm>
            <a:off x="2011363" y="2578100"/>
            <a:ext cx="234950" cy="280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sz="1600">
                <a:solidFill>
                  <a:srgbClr val="000000"/>
                </a:solidFill>
                <a:latin typeface="Calibri" pitchFamily="34" charset="0"/>
              </a:rPr>
              <a:t>3</a:t>
            </a:r>
          </a:p>
        </p:txBody>
      </p:sp>
      <p:grpSp>
        <p:nvGrpSpPr>
          <p:cNvPr id="34839" name="Group 55"/>
          <p:cNvGrpSpPr>
            <a:grpSpLocks/>
          </p:cNvGrpSpPr>
          <p:nvPr/>
        </p:nvGrpSpPr>
        <p:grpSpPr bwMode="auto">
          <a:xfrm>
            <a:off x="1744663" y="1873250"/>
            <a:ext cx="2935287" cy="841375"/>
            <a:chOff x="593766" y="5264055"/>
            <a:chExt cx="3597129" cy="1011695"/>
          </a:xfrm>
        </p:grpSpPr>
        <p:grpSp>
          <p:nvGrpSpPr>
            <p:cNvPr id="34843" name="Group 56"/>
            <p:cNvGrpSpPr>
              <a:grpSpLocks/>
            </p:cNvGrpSpPr>
            <p:nvPr/>
          </p:nvGrpSpPr>
          <p:grpSpPr bwMode="auto">
            <a:xfrm>
              <a:off x="3527077" y="5264055"/>
              <a:ext cx="617671" cy="927313"/>
              <a:chOff x="2105936" y="5387204"/>
              <a:chExt cx="617671" cy="927313"/>
            </a:xfrm>
          </p:grpSpPr>
          <p:sp>
            <p:nvSpPr>
              <p:cNvPr id="34864" name="Rectangle 77"/>
              <p:cNvSpPr>
                <a:spLocks noChangeArrowheads="1"/>
              </p:cNvSpPr>
              <p:nvPr/>
            </p:nvSpPr>
            <p:spPr bwMode="auto">
              <a:xfrm>
                <a:off x="2577155" y="6049578"/>
                <a:ext cx="140072" cy="265331"/>
              </a:xfrm>
              <a:prstGeom prst="rect">
                <a:avLst/>
              </a:prstGeom>
              <a:solidFill>
                <a:srgbClr val="33CCFF"/>
              </a:solidFill>
              <a:ln w="25400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 eaLnBrk="1" hangingPunct="1"/>
                <a:endParaRPr lang="en-US" sz="1800">
                  <a:solidFill>
                    <a:srgbClr val="FFFFFF"/>
                  </a:solidFill>
                  <a:latin typeface="Calibri" pitchFamily="34" charset="0"/>
                </a:endParaRPr>
              </a:p>
            </p:txBody>
          </p:sp>
          <p:sp>
            <p:nvSpPr>
              <p:cNvPr id="79" name="Freeform 78"/>
              <p:cNvSpPr/>
              <p:nvPr/>
            </p:nvSpPr>
            <p:spPr>
              <a:xfrm>
                <a:off x="2110248" y="5705984"/>
                <a:ext cx="466907" cy="608925"/>
              </a:xfrm>
              <a:custGeom>
                <a:avLst/>
                <a:gdLst>
                  <a:gd name="connsiteX0" fmla="*/ 0 w 966787"/>
                  <a:gd name="connsiteY0" fmla="*/ 0 h 2138362"/>
                  <a:gd name="connsiteX1" fmla="*/ 0 w 966787"/>
                  <a:gd name="connsiteY1" fmla="*/ 1190625 h 2138362"/>
                  <a:gd name="connsiteX2" fmla="*/ 966787 w 966787"/>
                  <a:gd name="connsiteY2" fmla="*/ 2138362 h 2138362"/>
                  <a:gd name="connsiteX3" fmla="*/ 962025 w 966787"/>
                  <a:gd name="connsiteY3" fmla="*/ 742950 h 2138362"/>
                  <a:gd name="connsiteX4" fmla="*/ 0 w 966787"/>
                  <a:gd name="connsiteY4" fmla="*/ 0 h 2138362"/>
                  <a:gd name="connsiteX0" fmla="*/ 0 w 967997"/>
                  <a:gd name="connsiteY0" fmla="*/ 0 h 2138362"/>
                  <a:gd name="connsiteX1" fmla="*/ 0 w 967997"/>
                  <a:gd name="connsiteY1" fmla="*/ 1190625 h 2138362"/>
                  <a:gd name="connsiteX2" fmla="*/ 966787 w 967997"/>
                  <a:gd name="connsiteY2" fmla="*/ 2138362 h 2138362"/>
                  <a:gd name="connsiteX3" fmla="*/ 967618 w 967997"/>
                  <a:gd name="connsiteY3" fmla="*/ 1495143 h 2138362"/>
                  <a:gd name="connsiteX4" fmla="*/ 0 w 967997"/>
                  <a:gd name="connsiteY4" fmla="*/ 0 h 2138362"/>
                  <a:gd name="connsiteX0" fmla="*/ 0 w 967997"/>
                  <a:gd name="connsiteY0" fmla="*/ 0 h 1424095"/>
                  <a:gd name="connsiteX1" fmla="*/ 0 w 967997"/>
                  <a:gd name="connsiteY1" fmla="*/ 476358 h 1424095"/>
                  <a:gd name="connsiteX2" fmla="*/ 966787 w 967997"/>
                  <a:gd name="connsiteY2" fmla="*/ 1424095 h 1424095"/>
                  <a:gd name="connsiteX3" fmla="*/ 967618 w 967997"/>
                  <a:gd name="connsiteY3" fmla="*/ 780876 h 1424095"/>
                  <a:gd name="connsiteX4" fmla="*/ 0 w 967997"/>
                  <a:gd name="connsiteY4" fmla="*/ 0 h 14240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67997" h="1424095">
                    <a:moveTo>
                      <a:pt x="0" y="0"/>
                    </a:moveTo>
                    <a:lnTo>
                      <a:pt x="0" y="476358"/>
                    </a:lnTo>
                    <a:lnTo>
                      <a:pt x="966787" y="1424095"/>
                    </a:lnTo>
                    <a:cubicBezTo>
                      <a:pt x="965200" y="958958"/>
                      <a:pt x="969205" y="1246013"/>
                      <a:pt x="967618" y="780876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F81BD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kern="0">
                  <a:solidFill>
                    <a:sysClr val="window" lastClr="FFFFFF"/>
                  </a:solidFill>
                  <a:latin typeface="Calibri"/>
                  <a:ea typeface="+mn-ea"/>
                </a:endParaRPr>
              </a:p>
            </p:txBody>
          </p:sp>
          <p:sp>
            <p:nvSpPr>
              <p:cNvPr id="80" name="Freeform 79"/>
              <p:cNvSpPr/>
              <p:nvPr/>
            </p:nvSpPr>
            <p:spPr>
              <a:xfrm>
                <a:off x="2106358" y="5688804"/>
                <a:ext cx="616705" cy="355048"/>
              </a:xfrm>
              <a:custGeom>
                <a:avLst/>
                <a:gdLst>
                  <a:gd name="connsiteX0" fmla="*/ 0 w 966787"/>
                  <a:gd name="connsiteY0" fmla="*/ 0 h 2138362"/>
                  <a:gd name="connsiteX1" fmla="*/ 0 w 966787"/>
                  <a:gd name="connsiteY1" fmla="*/ 1190625 h 2138362"/>
                  <a:gd name="connsiteX2" fmla="*/ 966787 w 966787"/>
                  <a:gd name="connsiteY2" fmla="*/ 2138362 h 2138362"/>
                  <a:gd name="connsiteX3" fmla="*/ 962025 w 966787"/>
                  <a:gd name="connsiteY3" fmla="*/ 742950 h 2138362"/>
                  <a:gd name="connsiteX4" fmla="*/ 0 w 966787"/>
                  <a:gd name="connsiteY4" fmla="*/ 0 h 2138362"/>
                  <a:gd name="connsiteX0" fmla="*/ 928688 w 1895475"/>
                  <a:gd name="connsiteY0" fmla="*/ 0 h 2138362"/>
                  <a:gd name="connsiteX1" fmla="*/ 0 w 1895475"/>
                  <a:gd name="connsiteY1" fmla="*/ 461963 h 2138362"/>
                  <a:gd name="connsiteX2" fmla="*/ 1895475 w 1895475"/>
                  <a:gd name="connsiteY2" fmla="*/ 2138362 h 2138362"/>
                  <a:gd name="connsiteX3" fmla="*/ 1890713 w 1895475"/>
                  <a:gd name="connsiteY3" fmla="*/ 742950 h 2138362"/>
                  <a:gd name="connsiteX4" fmla="*/ 928688 w 1895475"/>
                  <a:gd name="connsiteY4" fmla="*/ 0 h 213836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890713 w 1895475"/>
                  <a:gd name="connsiteY3" fmla="*/ 342900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143000 w 1895475"/>
                  <a:gd name="connsiteY3" fmla="*/ 7762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143000 w 1895475"/>
                  <a:gd name="connsiteY3" fmla="*/ 7762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238250 w 1895475"/>
                  <a:gd name="connsiteY3" fmla="*/ 8143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238250 w 1895475"/>
                  <a:gd name="connsiteY3" fmla="*/ 814388 h 1738312"/>
                  <a:gd name="connsiteX4" fmla="*/ 247650 w 1895475"/>
                  <a:gd name="connsiteY4" fmla="*/ 0 h 1738312"/>
                  <a:gd name="connsiteX0" fmla="*/ 247650 w 1238250"/>
                  <a:gd name="connsiteY0" fmla="*/ 0 h 862012"/>
                  <a:gd name="connsiteX1" fmla="*/ 0 w 1238250"/>
                  <a:gd name="connsiteY1" fmla="*/ 61913 h 862012"/>
                  <a:gd name="connsiteX2" fmla="*/ 947738 w 1238250"/>
                  <a:gd name="connsiteY2" fmla="*/ 862012 h 862012"/>
                  <a:gd name="connsiteX3" fmla="*/ 1238250 w 1238250"/>
                  <a:gd name="connsiteY3" fmla="*/ 814388 h 862012"/>
                  <a:gd name="connsiteX4" fmla="*/ 247650 w 1238250"/>
                  <a:gd name="connsiteY4" fmla="*/ 0 h 862012"/>
                  <a:gd name="connsiteX0" fmla="*/ 247650 w 1238250"/>
                  <a:gd name="connsiteY0" fmla="*/ 0 h 823912"/>
                  <a:gd name="connsiteX1" fmla="*/ 0 w 1238250"/>
                  <a:gd name="connsiteY1" fmla="*/ 61913 h 823912"/>
                  <a:gd name="connsiteX2" fmla="*/ 952500 w 1238250"/>
                  <a:gd name="connsiteY2" fmla="*/ 823912 h 823912"/>
                  <a:gd name="connsiteX3" fmla="*/ 1238250 w 1238250"/>
                  <a:gd name="connsiteY3" fmla="*/ 814388 h 823912"/>
                  <a:gd name="connsiteX4" fmla="*/ 247650 w 1238250"/>
                  <a:gd name="connsiteY4" fmla="*/ 0 h 823912"/>
                  <a:gd name="connsiteX0" fmla="*/ 247650 w 1238250"/>
                  <a:gd name="connsiteY0" fmla="*/ 0 h 823912"/>
                  <a:gd name="connsiteX1" fmla="*/ 0 w 1238250"/>
                  <a:gd name="connsiteY1" fmla="*/ 61913 h 823912"/>
                  <a:gd name="connsiteX2" fmla="*/ 952500 w 1238250"/>
                  <a:gd name="connsiteY2" fmla="*/ 823912 h 823912"/>
                  <a:gd name="connsiteX3" fmla="*/ 1238250 w 1238250"/>
                  <a:gd name="connsiteY3" fmla="*/ 814388 h 823912"/>
                  <a:gd name="connsiteX4" fmla="*/ 247650 w 1238250"/>
                  <a:gd name="connsiteY4" fmla="*/ 0 h 823912"/>
                  <a:gd name="connsiteX0" fmla="*/ 233363 w 1238250"/>
                  <a:gd name="connsiteY0" fmla="*/ 0 h 766762"/>
                  <a:gd name="connsiteX1" fmla="*/ 0 w 1238250"/>
                  <a:gd name="connsiteY1" fmla="*/ 4763 h 766762"/>
                  <a:gd name="connsiteX2" fmla="*/ 952500 w 1238250"/>
                  <a:gd name="connsiteY2" fmla="*/ 766762 h 766762"/>
                  <a:gd name="connsiteX3" fmla="*/ 1238250 w 1238250"/>
                  <a:gd name="connsiteY3" fmla="*/ 757238 h 766762"/>
                  <a:gd name="connsiteX4" fmla="*/ 233363 w 1238250"/>
                  <a:gd name="connsiteY4" fmla="*/ 0 h 766762"/>
                  <a:gd name="connsiteX0" fmla="*/ 233363 w 1238250"/>
                  <a:gd name="connsiteY0" fmla="*/ 0 h 773376"/>
                  <a:gd name="connsiteX1" fmla="*/ 0 w 1238250"/>
                  <a:gd name="connsiteY1" fmla="*/ 4763 h 773376"/>
                  <a:gd name="connsiteX2" fmla="*/ 952500 w 1238250"/>
                  <a:gd name="connsiteY2" fmla="*/ 766762 h 773376"/>
                  <a:gd name="connsiteX3" fmla="*/ 1238250 w 1238250"/>
                  <a:gd name="connsiteY3" fmla="*/ 771525 h 773376"/>
                  <a:gd name="connsiteX4" fmla="*/ 233363 w 1238250"/>
                  <a:gd name="connsiteY4" fmla="*/ 0 h 773376"/>
                  <a:gd name="connsiteX0" fmla="*/ 233363 w 1238250"/>
                  <a:gd name="connsiteY0" fmla="*/ 0 h 766762"/>
                  <a:gd name="connsiteX1" fmla="*/ 0 w 1238250"/>
                  <a:gd name="connsiteY1" fmla="*/ 4763 h 766762"/>
                  <a:gd name="connsiteX2" fmla="*/ 952500 w 1238250"/>
                  <a:gd name="connsiteY2" fmla="*/ 766762 h 766762"/>
                  <a:gd name="connsiteX3" fmla="*/ 1238250 w 1238250"/>
                  <a:gd name="connsiteY3" fmla="*/ 757236 h 766762"/>
                  <a:gd name="connsiteX4" fmla="*/ 233363 w 1238250"/>
                  <a:gd name="connsiteY4" fmla="*/ 0 h 766762"/>
                  <a:gd name="connsiteX0" fmla="*/ 233363 w 1238250"/>
                  <a:gd name="connsiteY0" fmla="*/ 0 h 773375"/>
                  <a:gd name="connsiteX1" fmla="*/ 0 w 1238250"/>
                  <a:gd name="connsiteY1" fmla="*/ 4763 h 773375"/>
                  <a:gd name="connsiteX2" fmla="*/ 952500 w 1238250"/>
                  <a:gd name="connsiteY2" fmla="*/ 766762 h 773375"/>
                  <a:gd name="connsiteX3" fmla="*/ 1238250 w 1238250"/>
                  <a:gd name="connsiteY3" fmla="*/ 771523 h 773375"/>
                  <a:gd name="connsiteX4" fmla="*/ 233363 w 1238250"/>
                  <a:gd name="connsiteY4" fmla="*/ 0 h 773375"/>
                  <a:gd name="connsiteX0" fmla="*/ 233363 w 1238250"/>
                  <a:gd name="connsiteY0" fmla="*/ 0 h 771523"/>
                  <a:gd name="connsiteX1" fmla="*/ 0 w 1238250"/>
                  <a:gd name="connsiteY1" fmla="*/ 4763 h 771523"/>
                  <a:gd name="connsiteX2" fmla="*/ 952500 w 1238250"/>
                  <a:gd name="connsiteY2" fmla="*/ 766762 h 771523"/>
                  <a:gd name="connsiteX3" fmla="*/ 1238250 w 1238250"/>
                  <a:gd name="connsiteY3" fmla="*/ 771523 h 771523"/>
                  <a:gd name="connsiteX4" fmla="*/ 233363 w 1238250"/>
                  <a:gd name="connsiteY4" fmla="*/ 0 h 771523"/>
                  <a:gd name="connsiteX0" fmla="*/ 233363 w 1238250"/>
                  <a:gd name="connsiteY0" fmla="*/ 0 h 771523"/>
                  <a:gd name="connsiteX1" fmla="*/ 0 w 1238250"/>
                  <a:gd name="connsiteY1" fmla="*/ 23466 h 771523"/>
                  <a:gd name="connsiteX2" fmla="*/ 952500 w 1238250"/>
                  <a:gd name="connsiteY2" fmla="*/ 766762 h 771523"/>
                  <a:gd name="connsiteX3" fmla="*/ 1238250 w 1238250"/>
                  <a:gd name="connsiteY3" fmla="*/ 771523 h 771523"/>
                  <a:gd name="connsiteX4" fmla="*/ 233363 w 1238250"/>
                  <a:gd name="connsiteY4" fmla="*/ 0 h 771523"/>
                  <a:gd name="connsiteX0" fmla="*/ 233363 w 1238250"/>
                  <a:gd name="connsiteY0" fmla="*/ 0 h 757496"/>
                  <a:gd name="connsiteX1" fmla="*/ 0 w 1238250"/>
                  <a:gd name="connsiteY1" fmla="*/ 9439 h 757496"/>
                  <a:gd name="connsiteX2" fmla="*/ 952500 w 1238250"/>
                  <a:gd name="connsiteY2" fmla="*/ 752735 h 757496"/>
                  <a:gd name="connsiteX3" fmla="*/ 1238250 w 1238250"/>
                  <a:gd name="connsiteY3" fmla="*/ 757496 h 757496"/>
                  <a:gd name="connsiteX4" fmla="*/ 233363 w 1238250"/>
                  <a:gd name="connsiteY4" fmla="*/ 0 h 757496"/>
                  <a:gd name="connsiteX0" fmla="*/ 233363 w 1277416"/>
                  <a:gd name="connsiteY0" fmla="*/ 0 h 813350"/>
                  <a:gd name="connsiteX1" fmla="*/ 0 w 1277416"/>
                  <a:gd name="connsiteY1" fmla="*/ 9439 h 813350"/>
                  <a:gd name="connsiteX2" fmla="*/ 952500 w 1277416"/>
                  <a:gd name="connsiteY2" fmla="*/ 752735 h 813350"/>
                  <a:gd name="connsiteX3" fmla="*/ 1277416 w 1277416"/>
                  <a:gd name="connsiteY3" fmla="*/ 813350 h 813350"/>
                  <a:gd name="connsiteX4" fmla="*/ 233363 w 1277416"/>
                  <a:gd name="connsiteY4" fmla="*/ 0 h 813350"/>
                  <a:gd name="connsiteX0" fmla="*/ 233363 w 1277416"/>
                  <a:gd name="connsiteY0" fmla="*/ 0 h 814795"/>
                  <a:gd name="connsiteX1" fmla="*/ 0 w 1277416"/>
                  <a:gd name="connsiteY1" fmla="*/ 9439 h 814795"/>
                  <a:gd name="connsiteX2" fmla="*/ 980474 w 1277416"/>
                  <a:gd name="connsiteY2" fmla="*/ 814795 h 814795"/>
                  <a:gd name="connsiteX3" fmla="*/ 1277416 w 1277416"/>
                  <a:gd name="connsiteY3" fmla="*/ 813350 h 814795"/>
                  <a:gd name="connsiteX4" fmla="*/ 233363 w 1277416"/>
                  <a:gd name="connsiteY4" fmla="*/ 0 h 8147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77416" h="814795">
                    <a:moveTo>
                      <a:pt x="233363" y="0"/>
                    </a:moveTo>
                    <a:lnTo>
                      <a:pt x="0" y="9439"/>
                    </a:lnTo>
                    <a:lnTo>
                      <a:pt x="980474" y="814795"/>
                    </a:lnTo>
                    <a:cubicBezTo>
                      <a:pt x="1088424" y="806858"/>
                      <a:pt x="1074215" y="806999"/>
                      <a:pt x="1277416" y="813350"/>
                    </a:cubicBezTo>
                    <a:lnTo>
                      <a:pt x="233363" y="0"/>
                    </a:lnTo>
                    <a:close/>
                  </a:path>
                </a:pathLst>
              </a:custGeom>
              <a:solidFill>
                <a:srgbClr val="0099CC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kern="0">
                  <a:solidFill>
                    <a:sysClr val="window" lastClr="FFFFFF"/>
                  </a:solidFill>
                  <a:latin typeface="Calibri"/>
                  <a:ea typeface="+mn-ea"/>
                </a:endParaRPr>
              </a:p>
            </p:txBody>
          </p:sp>
          <p:sp>
            <p:nvSpPr>
              <p:cNvPr id="81" name="Freeform 80"/>
              <p:cNvSpPr/>
              <p:nvPr/>
            </p:nvSpPr>
            <p:spPr>
              <a:xfrm>
                <a:off x="2114139" y="5396749"/>
                <a:ext cx="595306" cy="647102"/>
              </a:xfrm>
              <a:custGeom>
                <a:avLst/>
                <a:gdLst>
                  <a:gd name="connsiteX0" fmla="*/ 5411 w 597877"/>
                  <a:gd name="connsiteY0" fmla="*/ 13527 h 646573"/>
                  <a:gd name="connsiteX1" fmla="*/ 0 w 597877"/>
                  <a:gd name="connsiteY1" fmla="*/ 305702 h 646573"/>
                  <a:gd name="connsiteX2" fmla="*/ 457200 w 597877"/>
                  <a:gd name="connsiteY2" fmla="*/ 646573 h 646573"/>
                  <a:gd name="connsiteX3" fmla="*/ 597877 w 597877"/>
                  <a:gd name="connsiteY3" fmla="*/ 646573 h 646573"/>
                  <a:gd name="connsiteX4" fmla="*/ 595172 w 597877"/>
                  <a:gd name="connsiteY4" fmla="*/ 321934 h 646573"/>
                  <a:gd name="connsiteX5" fmla="*/ 110919 w 597877"/>
                  <a:gd name="connsiteY5" fmla="*/ 0 h 646573"/>
                  <a:gd name="connsiteX6" fmla="*/ 5411 w 597877"/>
                  <a:gd name="connsiteY6" fmla="*/ 13527 h 6465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97877" h="646573">
                    <a:moveTo>
                      <a:pt x="5411" y="13527"/>
                    </a:moveTo>
                    <a:lnTo>
                      <a:pt x="0" y="305702"/>
                    </a:lnTo>
                    <a:lnTo>
                      <a:pt x="457200" y="646573"/>
                    </a:lnTo>
                    <a:lnTo>
                      <a:pt x="597877" y="646573"/>
                    </a:lnTo>
                    <a:cubicBezTo>
                      <a:pt x="596975" y="538360"/>
                      <a:pt x="596074" y="430147"/>
                      <a:pt x="595172" y="321934"/>
                    </a:cubicBezTo>
                    <a:lnTo>
                      <a:pt x="110919" y="0"/>
                    </a:lnTo>
                    <a:lnTo>
                      <a:pt x="5411" y="13527"/>
                    </a:lnTo>
                    <a:close/>
                  </a:path>
                </a:pathLst>
              </a:custGeom>
              <a:noFill/>
              <a:ln w="12700" cap="flat" cmpd="sng" algn="ctr">
                <a:solidFill>
                  <a:sysClr val="windowText" lastClr="000000"/>
                </a:solidFill>
                <a:prstDash val="sysDash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kern="0">
                  <a:solidFill>
                    <a:sysClr val="window" lastClr="FFFFFF"/>
                  </a:solidFill>
                  <a:latin typeface="Calibri"/>
                  <a:ea typeface="+mn-ea"/>
                </a:endParaRPr>
              </a:p>
            </p:txBody>
          </p:sp>
          <p:cxnSp>
            <p:nvCxnSpPr>
              <p:cNvPr id="34868" name="Straight Connector 81"/>
              <p:cNvCxnSpPr>
                <a:cxnSpLocks noChangeShapeType="1"/>
                <a:stCxn id="81" idx="0"/>
              </p:cNvCxnSpPr>
              <p:nvPr/>
            </p:nvCxnSpPr>
            <p:spPr bwMode="auto">
              <a:xfrm>
                <a:off x="2118270" y="5410651"/>
                <a:ext cx="446379" cy="311112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ysDash"/>
                <a:round/>
                <a:headEnd/>
                <a:tailEnd/>
              </a:ln>
            </p:spPr>
          </p:cxnSp>
          <p:cxnSp>
            <p:nvCxnSpPr>
              <p:cNvPr id="34869" name="Straight Connector 82"/>
              <p:cNvCxnSpPr>
                <a:cxnSpLocks noChangeShapeType="1"/>
                <a:endCxn id="81" idx="4"/>
              </p:cNvCxnSpPr>
              <p:nvPr/>
            </p:nvCxnSpPr>
            <p:spPr bwMode="auto">
              <a:xfrm flipV="1">
                <a:off x="2567354" y="5719058"/>
                <a:ext cx="140677" cy="2705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ysDash"/>
                <a:round/>
                <a:headEnd/>
                <a:tailEnd/>
              </a:ln>
            </p:spPr>
          </p:cxnSp>
          <p:cxnSp>
            <p:nvCxnSpPr>
              <p:cNvPr id="34870" name="Straight Connector 83"/>
              <p:cNvCxnSpPr>
                <a:cxnSpLocks noChangeShapeType="1"/>
                <a:endCxn id="81" idx="2"/>
              </p:cNvCxnSpPr>
              <p:nvPr/>
            </p:nvCxnSpPr>
            <p:spPr bwMode="auto">
              <a:xfrm flipH="1">
                <a:off x="2570059" y="5721763"/>
                <a:ext cx="2705" cy="321934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ysDash"/>
                <a:round/>
                <a:headEnd/>
                <a:tailEnd/>
              </a:ln>
            </p:spPr>
          </p:cxnSp>
          <p:cxnSp>
            <p:nvCxnSpPr>
              <p:cNvPr id="34871" name="Straight Connector 84"/>
              <p:cNvCxnSpPr>
                <a:cxnSpLocks noChangeShapeType="1"/>
              </p:cNvCxnSpPr>
              <p:nvPr/>
            </p:nvCxnSpPr>
            <p:spPr bwMode="auto">
              <a:xfrm flipH="1">
                <a:off x="2221974" y="5387204"/>
                <a:ext cx="2705" cy="321934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ysDash"/>
                <a:round/>
                <a:headEnd/>
                <a:tailEnd/>
              </a:ln>
            </p:spPr>
          </p:cxnSp>
        </p:grpSp>
        <p:grpSp>
          <p:nvGrpSpPr>
            <p:cNvPr id="34844" name="Group 57"/>
            <p:cNvGrpSpPr>
              <a:grpSpLocks/>
            </p:cNvGrpSpPr>
            <p:nvPr/>
          </p:nvGrpSpPr>
          <p:grpSpPr bwMode="auto">
            <a:xfrm>
              <a:off x="1326802" y="5273580"/>
              <a:ext cx="617671" cy="927313"/>
              <a:chOff x="2105936" y="5387204"/>
              <a:chExt cx="617671" cy="927313"/>
            </a:xfrm>
          </p:grpSpPr>
          <p:sp>
            <p:nvSpPr>
              <p:cNvPr id="70" name="Freeform 69"/>
              <p:cNvSpPr/>
              <p:nvPr/>
            </p:nvSpPr>
            <p:spPr>
              <a:xfrm>
                <a:off x="2110224" y="5706003"/>
                <a:ext cx="466907" cy="608926"/>
              </a:xfrm>
              <a:custGeom>
                <a:avLst/>
                <a:gdLst>
                  <a:gd name="connsiteX0" fmla="*/ 0 w 966787"/>
                  <a:gd name="connsiteY0" fmla="*/ 0 h 2138362"/>
                  <a:gd name="connsiteX1" fmla="*/ 0 w 966787"/>
                  <a:gd name="connsiteY1" fmla="*/ 1190625 h 2138362"/>
                  <a:gd name="connsiteX2" fmla="*/ 966787 w 966787"/>
                  <a:gd name="connsiteY2" fmla="*/ 2138362 h 2138362"/>
                  <a:gd name="connsiteX3" fmla="*/ 962025 w 966787"/>
                  <a:gd name="connsiteY3" fmla="*/ 742950 h 2138362"/>
                  <a:gd name="connsiteX4" fmla="*/ 0 w 966787"/>
                  <a:gd name="connsiteY4" fmla="*/ 0 h 2138362"/>
                  <a:gd name="connsiteX0" fmla="*/ 0 w 967997"/>
                  <a:gd name="connsiteY0" fmla="*/ 0 h 2138362"/>
                  <a:gd name="connsiteX1" fmla="*/ 0 w 967997"/>
                  <a:gd name="connsiteY1" fmla="*/ 1190625 h 2138362"/>
                  <a:gd name="connsiteX2" fmla="*/ 966787 w 967997"/>
                  <a:gd name="connsiteY2" fmla="*/ 2138362 h 2138362"/>
                  <a:gd name="connsiteX3" fmla="*/ 967618 w 967997"/>
                  <a:gd name="connsiteY3" fmla="*/ 1495143 h 2138362"/>
                  <a:gd name="connsiteX4" fmla="*/ 0 w 967997"/>
                  <a:gd name="connsiteY4" fmla="*/ 0 h 2138362"/>
                  <a:gd name="connsiteX0" fmla="*/ 0 w 967997"/>
                  <a:gd name="connsiteY0" fmla="*/ 0 h 1424095"/>
                  <a:gd name="connsiteX1" fmla="*/ 0 w 967997"/>
                  <a:gd name="connsiteY1" fmla="*/ 476358 h 1424095"/>
                  <a:gd name="connsiteX2" fmla="*/ 966787 w 967997"/>
                  <a:gd name="connsiteY2" fmla="*/ 1424095 h 1424095"/>
                  <a:gd name="connsiteX3" fmla="*/ 967618 w 967997"/>
                  <a:gd name="connsiteY3" fmla="*/ 780876 h 1424095"/>
                  <a:gd name="connsiteX4" fmla="*/ 0 w 967997"/>
                  <a:gd name="connsiteY4" fmla="*/ 0 h 14240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67997" h="1424095">
                    <a:moveTo>
                      <a:pt x="0" y="0"/>
                    </a:moveTo>
                    <a:lnTo>
                      <a:pt x="0" y="476358"/>
                    </a:lnTo>
                    <a:lnTo>
                      <a:pt x="966787" y="1424095"/>
                    </a:lnTo>
                    <a:cubicBezTo>
                      <a:pt x="965200" y="958958"/>
                      <a:pt x="969205" y="1246013"/>
                      <a:pt x="967618" y="780876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F81BD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kern="0">
                  <a:solidFill>
                    <a:sysClr val="window" lastClr="FFFFFF"/>
                  </a:solidFill>
                  <a:latin typeface="Calibri"/>
                  <a:ea typeface="+mn-ea"/>
                </a:endParaRPr>
              </a:p>
            </p:txBody>
          </p:sp>
          <p:sp>
            <p:nvSpPr>
              <p:cNvPr id="71" name="Freeform 70"/>
              <p:cNvSpPr/>
              <p:nvPr/>
            </p:nvSpPr>
            <p:spPr>
              <a:xfrm>
                <a:off x="2106333" y="5688824"/>
                <a:ext cx="616707" cy="355048"/>
              </a:xfrm>
              <a:custGeom>
                <a:avLst/>
                <a:gdLst>
                  <a:gd name="connsiteX0" fmla="*/ 0 w 966787"/>
                  <a:gd name="connsiteY0" fmla="*/ 0 h 2138362"/>
                  <a:gd name="connsiteX1" fmla="*/ 0 w 966787"/>
                  <a:gd name="connsiteY1" fmla="*/ 1190625 h 2138362"/>
                  <a:gd name="connsiteX2" fmla="*/ 966787 w 966787"/>
                  <a:gd name="connsiteY2" fmla="*/ 2138362 h 2138362"/>
                  <a:gd name="connsiteX3" fmla="*/ 962025 w 966787"/>
                  <a:gd name="connsiteY3" fmla="*/ 742950 h 2138362"/>
                  <a:gd name="connsiteX4" fmla="*/ 0 w 966787"/>
                  <a:gd name="connsiteY4" fmla="*/ 0 h 2138362"/>
                  <a:gd name="connsiteX0" fmla="*/ 928688 w 1895475"/>
                  <a:gd name="connsiteY0" fmla="*/ 0 h 2138362"/>
                  <a:gd name="connsiteX1" fmla="*/ 0 w 1895475"/>
                  <a:gd name="connsiteY1" fmla="*/ 461963 h 2138362"/>
                  <a:gd name="connsiteX2" fmla="*/ 1895475 w 1895475"/>
                  <a:gd name="connsiteY2" fmla="*/ 2138362 h 2138362"/>
                  <a:gd name="connsiteX3" fmla="*/ 1890713 w 1895475"/>
                  <a:gd name="connsiteY3" fmla="*/ 742950 h 2138362"/>
                  <a:gd name="connsiteX4" fmla="*/ 928688 w 1895475"/>
                  <a:gd name="connsiteY4" fmla="*/ 0 h 213836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890713 w 1895475"/>
                  <a:gd name="connsiteY3" fmla="*/ 342900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143000 w 1895475"/>
                  <a:gd name="connsiteY3" fmla="*/ 7762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143000 w 1895475"/>
                  <a:gd name="connsiteY3" fmla="*/ 7762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238250 w 1895475"/>
                  <a:gd name="connsiteY3" fmla="*/ 8143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238250 w 1895475"/>
                  <a:gd name="connsiteY3" fmla="*/ 814388 h 1738312"/>
                  <a:gd name="connsiteX4" fmla="*/ 247650 w 1895475"/>
                  <a:gd name="connsiteY4" fmla="*/ 0 h 1738312"/>
                  <a:gd name="connsiteX0" fmla="*/ 247650 w 1238250"/>
                  <a:gd name="connsiteY0" fmla="*/ 0 h 862012"/>
                  <a:gd name="connsiteX1" fmla="*/ 0 w 1238250"/>
                  <a:gd name="connsiteY1" fmla="*/ 61913 h 862012"/>
                  <a:gd name="connsiteX2" fmla="*/ 947738 w 1238250"/>
                  <a:gd name="connsiteY2" fmla="*/ 862012 h 862012"/>
                  <a:gd name="connsiteX3" fmla="*/ 1238250 w 1238250"/>
                  <a:gd name="connsiteY3" fmla="*/ 814388 h 862012"/>
                  <a:gd name="connsiteX4" fmla="*/ 247650 w 1238250"/>
                  <a:gd name="connsiteY4" fmla="*/ 0 h 862012"/>
                  <a:gd name="connsiteX0" fmla="*/ 247650 w 1238250"/>
                  <a:gd name="connsiteY0" fmla="*/ 0 h 823912"/>
                  <a:gd name="connsiteX1" fmla="*/ 0 w 1238250"/>
                  <a:gd name="connsiteY1" fmla="*/ 61913 h 823912"/>
                  <a:gd name="connsiteX2" fmla="*/ 952500 w 1238250"/>
                  <a:gd name="connsiteY2" fmla="*/ 823912 h 823912"/>
                  <a:gd name="connsiteX3" fmla="*/ 1238250 w 1238250"/>
                  <a:gd name="connsiteY3" fmla="*/ 814388 h 823912"/>
                  <a:gd name="connsiteX4" fmla="*/ 247650 w 1238250"/>
                  <a:gd name="connsiteY4" fmla="*/ 0 h 823912"/>
                  <a:gd name="connsiteX0" fmla="*/ 247650 w 1238250"/>
                  <a:gd name="connsiteY0" fmla="*/ 0 h 823912"/>
                  <a:gd name="connsiteX1" fmla="*/ 0 w 1238250"/>
                  <a:gd name="connsiteY1" fmla="*/ 61913 h 823912"/>
                  <a:gd name="connsiteX2" fmla="*/ 952500 w 1238250"/>
                  <a:gd name="connsiteY2" fmla="*/ 823912 h 823912"/>
                  <a:gd name="connsiteX3" fmla="*/ 1238250 w 1238250"/>
                  <a:gd name="connsiteY3" fmla="*/ 814388 h 823912"/>
                  <a:gd name="connsiteX4" fmla="*/ 247650 w 1238250"/>
                  <a:gd name="connsiteY4" fmla="*/ 0 h 823912"/>
                  <a:gd name="connsiteX0" fmla="*/ 233363 w 1238250"/>
                  <a:gd name="connsiteY0" fmla="*/ 0 h 766762"/>
                  <a:gd name="connsiteX1" fmla="*/ 0 w 1238250"/>
                  <a:gd name="connsiteY1" fmla="*/ 4763 h 766762"/>
                  <a:gd name="connsiteX2" fmla="*/ 952500 w 1238250"/>
                  <a:gd name="connsiteY2" fmla="*/ 766762 h 766762"/>
                  <a:gd name="connsiteX3" fmla="*/ 1238250 w 1238250"/>
                  <a:gd name="connsiteY3" fmla="*/ 757238 h 766762"/>
                  <a:gd name="connsiteX4" fmla="*/ 233363 w 1238250"/>
                  <a:gd name="connsiteY4" fmla="*/ 0 h 766762"/>
                  <a:gd name="connsiteX0" fmla="*/ 233363 w 1238250"/>
                  <a:gd name="connsiteY0" fmla="*/ 0 h 773376"/>
                  <a:gd name="connsiteX1" fmla="*/ 0 w 1238250"/>
                  <a:gd name="connsiteY1" fmla="*/ 4763 h 773376"/>
                  <a:gd name="connsiteX2" fmla="*/ 952500 w 1238250"/>
                  <a:gd name="connsiteY2" fmla="*/ 766762 h 773376"/>
                  <a:gd name="connsiteX3" fmla="*/ 1238250 w 1238250"/>
                  <a:gd name="connsiteY3" fmla="*/ 771525 h 773376"/>
                  <a:gd name="connsiteX4" fmla="*/ 233363 w 1238250"/>
                  <a:gd name="connsiteY4" fmla="*/ 0 h 773376"/>
                  <a:gd name="connsiteX0" fmla="*/ 233363 w 1238250"/>
                  <a:gd name="connsiteY0" fmla="*/ 0 h 766762"/>
                  <a:gd name="connsiteX1" fmla="*/ 0 w 1238250"/>
                  <a:gd name="connsiteY1" fmla="*/ 4763 h 766762"/>
                  <a:gd name="connsiteX2" fmla="*/ 952500 w 1238250"/>
                  <a:gd name="connsiteY2" fmla="*/ 766762 h 766762"/>
                  <a:gd name="connsiteX3" fmla="*/ 1238250 w 1238250"/>
                  <a:gd name="connsiteY3" fmla="*/ 757236 h 766762"/>
                  <a:gd name="connsiteX4" fmla="*/ 233363 w 1238250"/>
                  <a:gd name="connsiteY4" fmla="*/ 0 h 766762"/>
                  <a:gd name="connsiteX0" fmla="*/ 233363 w 1238250"/>
                  <a:gd name="connsiteY0" fmla="*/ 0 h 773375"/>
                  <a:gd name="connsiteX1" fmla="*/ 0 w 1238250"/>
                  <a:gd name="connsiteY1" fmla="*/ 4763 h 773375"/>
                  <a:gd name="connsiteX2" fmla="*/ 952500 w 1238250"/>
                  <a:gd name="connsiteY2" fmla="*/ 766762 h 773375"/>
                  <a:gd name="connsiteX3" fmla="*/ 1238250 w 1238250"/>
                  <a:gd name="connsiteY3" fmla="*/ 771523 h 773375"/>
                  <a:gd name="connsiteX4" fmla="*/ 233363 w 1238250"/>
                  <a:gd name="connsiteY4" fmla="*/ 0 h 773375"/>
                  <a:gd name="connsiteX0" fmla="*/ 233363 w 1238250"/>
                  <a:gd name="connsiteY0" fmla="*/ 0 h 771523"/>
                  <a:gd name="connsiteX1" fmla="*/ 0 w 1238250"/>
                  <a:gd name="connsiteY1" fmla="*/ 4763 h 771523"/>
                  <a:gd name="connsiteX2" fmla="*/ 952500 w 1238250"/>
                  <a:gd name="connsiteY2" fmla="*/ 766762 h 771523"/>
                  <a:gd name="connsiteX3" fmla="*/ 1238250 w 1238250"/>
                  <a:gd name="connsiteY3" fmla="*/ 771523 h 771523"/>
                  <a:gd name="connsiteX4" fmla="*/ 233363 w 1238250"/>
                  <a:gd name="connsiteY4" fmla="*/ 0 h 771523"/>
                  <a:gd name="connsiteX0" fmla="*/ 233363 w 1238250"/>
                  <a:gd name="connsiteY0" fmla="*/ 0 h 771523"/>
                  <a:gd name="connsiteX1" fmla="*/ 0 w 1238250"/>
                  <a:gd name="connsiteY1" fmla="*/ 23466 h 771523"/>
                  <a:gd name="connsiteX2" fmla="*/ 952500 w 1238250"/>
                  <a:gd name="connsiteY2" fmla="*/ 766762 h 771523"/>
                  <a:gd name="connsiteX3" fmla="*/ 1238250 w 1238250"/>
                  <a:gd name="connsiteY3" fmla="*/ 771523 h 771523"/>
                  <a:gd name="connsiteX4" fmla="*/ 233363 w 1238250"/>
                  <a:gd name="connsiteY4" fmla="*/ 0 h 771523"/>
                  <a:gd name="connsiteX0" fmla="*/ 233363 w 1238250"/>
                  <a:gd name="connsiteY0" fmla="*/ 0 h 757496"/>
                  <a:gd name="connsiteX1" fmla="*/ 0 w 1238250"/>
                  <a:gd name="connsiteY1" fmla="*/ 9439 h 757496"/>
                  <a:gd name="connsiteX2" fmla="*/ 952500 w 1238250"/>
                  <a:gd name="connsiteY2" fmla="*/ 752735 h 757496"/>
                  <a:gd name="connsiteX3" fmla="*/ 1238250 w 1238250"/>
                  <a:gd name="connsiteY3" fmla="*/ 757496 h 757496"/>
                  <a:gd name="connsiteX4" fmla="*/ 233363 w 1238250"/>
                  <a:gd name="connsiteY4" fmla="*/ 0 h 757496"/>
                  <a:gd name="connsiteX0" fmla="*/ 233363 w 1277416"/>
                  <a:gd name="connsiteY0" fmla="*/ 0 h 813350"/>
                  <a:gd name="connsiteX1" fmla="*/ 0 w 1277416"/>
                  <a:gd name="connsiteY1" fmla="*/ 9439 h 813350"/>
                  <a:gd name="connsiteX2" fmla="*/ 952500 w 1277416"/>
                  <a:gd name="connsiteY2" fmla="*/ 752735 h 813350"/>
                  <a:gd name="connsiteX3" fmla="*/ 1277416 w 1277416"/>
                  <a:gd name="connsiteY3" fmla="*/ 813350 h 813350"/>
                  <a:gd name="connsiteX4" fmla="*/ 233363 w 1277416"/>
                  <a:gd name="connsiteY4" fmla="*/ 0 h 813350"/>
                  <a:gd name="connsiteX0" fmla="*/ 233363 w 1277416"/>
                  <a:gd name="connsiteY0" fmla="*/ 0 h 814795"/>
                  <a:gd name="connsiteX1" fmla="*/ 0 w 1277416"/>
                  <a:gd name="connsiteY1" fmla="*/ 9439 h 814795"/>
                  <a:gd name="connsiteX2" fmla="*/ 980474 w 1277416"/>
                  <a:gd name="connsiteY2" fmla="*/ 814795 h 814795"/>
                  <a:gd name="connsiteX3" fmla="*/ 1277416 w 1277416"/>
                  <a:gd name="connsiteY3" fmla="*/ 813350 h 814795"/>
                  <a:gd name="connsiteX4" fmla="*/ 233363 w 1277416"/>
                  <a:gd name="connsiteY4" fmla="*/ 0 h 8147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77416" h="814795">
                    <a:moveTo>
                      <a:pt x="233363" y="0"/>
                    </a:moveTo>
                    <a:lnTo>
                      <a:pt x="0" y="9439"/>
                    </a:lnTo>
                    <a:lnTo>
                      <a:pt x="980474" y="814795"/>
                    </a:lnTo>
                    <a:cubicBezTo>
                      <a:pt x="1088424" y="806858"/>
                      <a:pt x="1074215" y="806999"/>
                      <a:pt x="1277416" y="813350"/>
                    </a:cubicBezTo>
                    <a:lnTo>
                      <a:pt x="233363" y="0"/>
                    </a:lnTo>
                    <a:close/>
                  </a:path>
                </a:pathLst>
              </a:custGeom>
              <a:solidFill>
                <a:srgbClr val="0099CC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kern="0">
                  <a:solidFill>
                    <a:sysClr val="window" lastClr="FFFFFF"/>
                  </a:solidFill>
                  <a:latin typeface="Calibri"/>
                  <a:ea typeface="+mn-ea"/>
                </a:endParaRPr>
              </a:p>
            </p:txBody>
          </p:sp>
          <p:sp>
            <p:nvSpPr>
              <p:cNvPr id="34858" name="Rectangle 71"/>
              <p:cNvSpPr>
                <a:spLocks noChangeArrowheads="1"/>
              </p:cNvSpPr>
              <p:nvPr/>
            </p:nvSpPr>
            <p:spPr bwMode="auto">
              <a:xfrm>
                <a:off x="2577131" y="6049598"/>
                <a:ext cx="140072" cy="265332"/>
              </a:xfrm>
              <a:prstGeom prst="rect">
                <a:avLst/>
              </a:prstGeom>
              <a:solidFill>
                <a:srgbClr val="33CCFF"/>
              </a:solidFill>
              <a:ln w="25400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 eaLnBrk="1" hangingPunct="1"/>
                <a:endParaRPr lang="en-US" sz="1800">
                  <a:solidFill>
                    <a:srgbClr val="FFFFFF"/>
                  </a:solidFill>
                  <a:latin typeface="Calibri" pitchFamily="34" charset="0"/>
                </a:endParaRPr>
              </a:p>
            </p:txBody>
          </p:sp>
          <p:sp>
            <p:nvSpPr>
              <p:cNvPr id="73" name="Freeform 72"/>
              <p:cNvSpPr/>
              <p:nvPr/>
            </p:nvSpPr>
            <p:spPr>
              <a:xfrm>
                <a:off x="2114115" y="5396768"/>
                <a:ext cx="595306" cy="647103"/>
              </a:xfrm>
              <a:custGeom>
                <a:avLst/>
                <a:gdLst>
                  <a:gd name="connsiteX0" fmla="*/ 5411 w 597877"/>
                  <a:gd name="connsiteY0" fmla="*/ 13527 h 646573"/>
                  <a:gd name="connsiteX1" fmla="*/ 0 w 597877"/>
                  <a:gd name="connsiteY1" fmla="*/ 305702 h 646573"/>
                  <a:gd name="connsiteX2" fmla="*/ 457200 w 597877"/>
                  <a:gd name="connsiteY2" fmla="*/ 646573 h 646573"/>
                  <a:gd name="connsiteX3" fmla="*/ 597877 w 597877"/>
                  <a:gd name="connsiteY3" fmla="*/ 646573 h 646573"/>
                  <a:gd name="connsiteX4" fmla="*/ 595172 w 597877"/>
                  <a:gd name="connsiteY4" fmla="*/ 321934 h 646573"/>
                  <a:gd name="connsiteX5" fmla="*/ 110919 w 597877"/>
                  <a:gd name="connsiteY5" fmla="*/ 0 h 646573"/>
                  <a:gd name="connsiteX6" fmla="*/ 5411 w 597877"/>
                  <a:gd name="connsiteY6" fmla="*/ 13527 h 6465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97877" h="646573">
                    <a:moveTo>
                      <a:pt x="5411" y="13527"/>
                    </a:moveTo>
                    <a:lnTo>
                      <a:pt x="0" y="305702"/>
                    </a:lnTo>
                    <a:lnTo>
                      <a:pt x="457200" y="646573"/>
                    </a:lnTo>
                    <a:lnTo>
                      <a:pt x="597877" y="646573"/>
                    </a:lnTo>
                    <a:cubicBezTo>
                      <a:pt x="596975" y="538360"/>
                      <a:pt x="596074" y="430147"/>
                      <a:pt x="595172" y="321934"/>
                    </a:cubicBezTo>
                    <a:lnTo>
                      <a:pt x="110919" y="0"/>
                    </a:lnTo>
                    <a:lnTo>
                      <a:pt x="5411" y="13527"/>
                    </a:lnTo>
                    <a:close/>
                  </a:path>
                </a:pathLst>
              </a:custGeom>
              <a:noFill/>
              <a:ln w="12700" cap="flat" cmpd="sng" algn="ctr">
                <a:solidFill>
                  <a:sysClr val="windowText" lastClr="000000"/>
                </a:solidFill>
                <a:prstDash val="sysDash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kern="0">
                  <a:solidFill>
                    <a:sysClr val="window" lastClr="FFFFFF"/>
                  </a:solidFill>
                  <a:latin typeface="Calibri"/>
                  <a:ea typeface="+mn-ea"/>
                </a:endParaRPr>
              </a:p>
            </p:txBody>
          </p:sp>
          <p:cxnSp>
            <p:nvCxnSpPr>
              <p:cNvPr id="34860" name="Straight Connector 73"/>
              <p:cNvCxnSpPr>
                <a:cxnSpLocks noChangeShapeType="1"/>
                <a:stCxn id="73" idx="0"/>
              </p:cNvCxnSpPr>
              <p:nvPr/>
            </p:nvCxnSpPr>
            <p:spPr bwMode="auto">
              <a:xfrm>
                <a:off x="2118270" y="5410651"/>
                <a:ext cx="446379" cy="311112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ysDash"/>
                <a:round/>
                <a:headEnd/>
                <a:tailEnd/>
              </a:ln>
            </p:spPr>
          </p:cxnSp>
          <p:cxnSp>
            <p:nvCxnSpPr>
              <p:cNvPr id="34861" name="Straight Connector 74"/>
              <p:cNvCxnSpPr>
                <a:cxnSpLocks noChangeShapeType="1"/>
                <a:endCxn id="73" idx="4"/>
              </p:cNvCxnSpPr>
              <p:nvPr/>
            </p:nvCxnSpPr>
            <p:spPr bwMode="auto">
              <a:xfrm flipV="1">
                <a:off x="2567354" y="5719058"/>
                <a:ext cx="140677" cy="2705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ysDash"/>
                <a:round/>
                <a:headEnd/>
                <a:tailEnd/>
              </a:ln>
            </p:spPr>
          </p:cxnSp>
          <p:cxnSp>
            <p:nvCxnSpPr>
              <p:cNvPr id="34862" name="Straight Connector 75"/>
              <p:cNvCxnSpPr>
                <a:cxnSpLocks noChangeShapeType="1"/>
                <a:endCxn id="73" idx="2"/>
              </p:cNvCxnSpPr>
              <p:nvPr/>
            </p:nvCxnSpPr>
            <p:spPr bwMode="auto">
              <a:xfrm flipH="1">
                <a:off x="2570059" y="5721763"/>
                <a:ext cx="2705" cy="321934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ysDash"/>
                <a:round/>
                <a:headEnd/>
                <a:tailEnd/>
              </a:ln>
            </p:spPr>
          </p:cxnSp>
          <p:cxnSp>
            <p:nvCxnSpPr>
              <p:cNvPr id="34863" name="Straight Connector 76"/>
              <p:cNvCxnSpPr>
                <a:cxnSpLocks noChangeShapeType="1"/>
              </p:cNvCxnSpPr>
              <p:nvPr/>
            </p:nvCxnSpPr>
            <p:spPr bwMode="auto">
              <a:xfrm flipH="1">
                <a:off x="2221974" y="5387204"/>
                <a:ext cx="2705" cy="321934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ysDash"/>
                <a:round/>
                <a:headEnd/>
                <a:tailEnd/>
              </a:ln>
            </p:spPr>
          </p:cxnSp>
        </p:grpSp>
        <p:grpSp>
          <p:nvGrpSpPr>
            <p:cNvPr id="34845" name="Group 58"/>
            <p:cNvGrpSpPr>
              <a:grpSpLocks/>
            </p:cNvGrpSpPr>
            <p:nvPr/>
          </p:nvGrpSpPr>
          <p:grpSpPr bwMode="auto">
            <a:xfrm>
              <a:off x="971797" y="5294415"/>
              <a:ext cx="605641" cy="915203"/>
              <a:chOff x="335231" y="4405745"/>
              <a:chExt cx="1252537" cy="2138362"/>
            </a:xfrm>
          </p:grpSpPr>
          <p:sp>
            <p:nvSpPr>
              <p:cNvPr id="67" name="Freeform 66"/>
              <p:cNvSpPr/>
              <p:nvPr/>
            </p:nvSpPr>
            <p:spPr>
              <a:xfrm>
                <a:off x="333961" y="4406169"/>
                <a:ext cx="969641" cy="2136353"/>
              </a:xfrm>
              <a:custGeom>
                <a:avLst/>
                <a:gdLst>
                  <a:gd name="connsiteX0" fmla="*/ 0 w 966787"/>
                  <a:gd name="connsiteY0" fmla="*/ 0 h 2138362"/>
                  <a:gd name="connsiteX1" fmla="*/ 0 w 966787"/>
                  <a:gd name="connsiteY1" fmla="*/ 1190625 h 2138362"/>
                  <a:gd name="connsiteX2" fmla="*/ 966787 w 966787"/>
                  <a:gd name="connsiteY2" fmla="*/ 2138362 h 2138362"/>
                  <a:gd name="connsiteX3" fmla="*/ 962025 w 966787"/>
                  <a:gd name="connsiteY3" fmla="*/ 742950 h 2138362"/>
                  <a:gd name="connsiteX4" fmla="*/ 0 w 966787"/>
                  <a:gd name="connsiteY4" fmla="*/ 0 h 21383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66787" h="2138362">
                    <a:moveTo>
                      <a:pt x="0" y="0"/>
                    </a:moveTo>
                    <a:lnTo>
                      <a:pt x="0" y="1190625"/>
                    </a:lnTo>
                    <a:lnTo>
                      <a:pt x="966787" y="2138362"/>
                    </a:lnTo>
                    <a:cubicBezTo>
                      <a:pt x="965200" y="1673225"/>
                      <a:pt x="963612" y="1208087"/>
                      <a:pt x="962025" y="74295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F81BD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kern="0">
                  <a:solidFill>
                    <a:sysClr val="window" lastClr="FFFFFF"/>
                  </a:solidFill>
                  <a:latin typeface="Calibri"/>
                  <a:ea typeface="+mn-ea"/>
                </a:endParaRPr>
              </a:p>
            </p:txBody>
          </p:sp>
          <p:sp>
            <p:nvSpPr>
              <p:cNvPr id="68" name="Freeform 67"/>
              <p:cNvSpPr/>
              <p:nvPr/>
            </p:nvSpPr>
            <p:spPr>
              <a:xfrm>
                <a:off x="350055" y="4410631"/>
                <a:ext cx="1239211" cy="771583"/>
              </a:xfrm>
              <a:custGeom>
                <a:avLst/>
                <a:gdLst>
                  <a:gd name="connsiteX0" fmla="*/ 0 w 966787"/>
                  <a:gd name="connsiteY0" fmla="*/ 0 h 2138362"/>
                  <a:gd name="connsiteX1" fmla="*/ 0 w 966787"/>
                  <a:gd name="connsiteY1" fmla="*/ 1190625 h 2138362"/>
                  <a:gd name="connsiteX2" fmla="*/ 966787 w 966787"/>
                  <a:gd name="connsiteY2" fmla="*/ 2138362 h 2138362"/>
                  <a:gd name="connsiteX3" fmla="*/ 962025 w 966787"/>
                  <a:gd name="connsiteY3" fmla="*/ 742950 h 2138362"/>
                  <a:gd name="connsiteX4" fmla="*/ 0 w 966787"/>
                  <a:gd name="connsiteY4" fmla="*/ 0 h 2138362"/>
                  <a:gd name="connsiteX0" fmla="*/ 928688 w 1895475"/>
                  <a:gd name="connsiteY0" fmla="*/ 0 h 2138362"/>
                  <a:gd name="connsiteX1" fmla="*/ 0 w 1895475"/>
                  <a:gd name="connsiteY1" fmla="*/ 461963 h 2138362"/>
                  <a:gd name="connsiteX2" fmla="*/ 1895475 w 1895475"/>
                  <a:gd name="connsiteY2" fmla="*/ 2138362 h 2138362"/>
                  <a:gd name="connsiteX3" fmla="*/ 1890713 w 1895475"/>
                  <a:gd name="connsiteY3" fmla="*/ 742950 h 2138362"/>
                  <a:gd name="connsiteX4" fmla="*/ 928688 w 1895475"/>
                  <a:gd name="connsiteY4" fmla="*/ 0 h 213836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890713 w 1895475"/>
                  <a:gd name="connsiteY3" fmla="*/ 342900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143000 w 1895475"/>
                  <a:gd name="connsiteY3" fmla="*/ 7762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143000 w 1895475"/>
                  <a:gd name="connsiteY3" fmla="*/ 7762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238250 w 1895475"/>
                  <a:gd name="connsiteY3" fmla="*/ 8143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238250 w 1895475"/>
                  <a:gd name="connsiteY3" fmla="*/ 814388 h 1738312"/>
                  <a:gd name="connsiteX4" fmla="*/ 247650 w 1895475"/>
                  <a:gd name="connsiteY4" fmla="*/ 0 h 1738312"/>
                  <a:gd name="connsiteX0" fmla="*/ 247650 w 1238250"/>
                  <a:gd name="connsiteY0" fmla="*/ 0 h 862012"/>
                  <a:gd name="connsiteX1" fmla="*/ 0 w 1238250"/>
                  <a:gd name="connsiteY1" fmla="*/ 61913 h 862012"/>
                  <a:gd name="connsiteX2" fmla="*/ 947738 w 1238250"/>
                  <a:gd name="connsiteY2" fmla="*/ 862012 h 862012"/>
                  <a:gd name="connsiteX3" fmla="*/ 1238250 w 1238250"/>
                  <a:gd name="connsiteY3" fmla="*/ 814388 h 862012"/>
                  <a:gd name="connsiteX4" fmla="*/ 247650 w 1238250"/>
                  <a:gd name="connsiteY4" fmla="*/ 0 h 862012"/>
                  <a:gd name="connsiteX0" fmla="*/ 247650 w 1238250"/>
                  <a:gd name="connsiteY0" fmla="*/ 0 h 823912"/>
                  <a:gd name="connsiteX1" fmla="*/ 0 w 1238250"/>
                  <a:gd name="connsiteY1" fmla="*/ 61913 h 823912"/>
                  <a:gd name="connsiteX2" fmla="*/ 952500 w 1238250"/>
                  <a:gd name="connsiteY2" fmla="*/ 823912 h 823912"/>
                  <a:gd name="connsiteX3" fmla="*/ 1238250 w 1238250"/>
                  <a:gd name="connsiteY3" fmla="*/ 814388 h 823912"/>
                  <a:gd name="connsiteX4" fmla="*/ 247650 w 1238250"/>
                  <a:gd name="connsiteY4" fmla="*/ 0 h 823912"/>
                  <a:gd name="connsiteX0" fmla="*/ 247650 w 1238250"/>
                  <a:gd name="connsiteY0" fmla="*/ 0 h 823912"/>
                  <a:gd name="connsiteX1" fmla="*/ 0 w 1238250"/>
                  <a:gd name="connsiteY1" fmla="*/ 61913 h 823912"/>
                  <a:gd name="connsiteX2" fmla="*/ 952500 w 1238250"/>
                  <a:gd name="connsiteY2" fmla="*/ 823912 h 823912"/>
                  <a:gd name="connsiteX3" fmla="*/ 1238250 w 1238250"/>
                  <a:gd name="connsiteY3" fmla="*/ 814388 h 823912"/>
                  <a:gd name="connsiteX4" fmla="*/ 247650 w 1238250"/>
                  <a:gd name="connsiteY4" fmla="*/ 0 h 823912"/>
                  <a:gd name="connsiteX0" fmla="*/ 233363 w 1238250"/>
                  <a:gd name="connsiteY0" fmla="*/ 0 h 766762"/>
                  <a:gd name="connsiteX1" fmla="*/ 0 w 1238250"/>
                  <a:gd name="connsiteY1" fmla="*/ 4763 h 766762"/>
                  <a:gd name="connsiteX2" fmla="*/ 952500 w 1238250"/>
                  <a:gd name="connsiteY2" fmla="*/ 766762 h 766762"/>
                  <a:gd name="connsiteX3" fmla="*/ 1238250 w 1238250"/>
                  <a:gd name="connsiteY3" fmla="*/ 757238 h 766762"/>
                  <a:gd name="connsiteX4" fmla="*/ 233363 w 1238250"/>
                  <a:gd name="connsiteY4" fmla="*/ 0 h 766762"/>
                  <a:gd name="connsiteX0" fmla="*/ 233363 w 1238250"/>
                  <a:gd name="connsiteY0" fmla="*/ 0 h 773376"/>
                  <a:gd name="connsiteX1" fmla="*/ 0 w 1238250"/>
                  <a:gd name="connsiteY1" fmla="*/ 4763 h 773376"/>
                  <a:gd name="connsiteX2" fmla="*/ 952500 w 1238250"/>
                  <a:gd name="connsiteY2" fmla="*/ 766762 h 773376"/>
                  <a:gd name="connsiteX3" fmla="*/ 1238250 w 1238250"/>
                  <a:gd name="connsiteY3" fmla="*/ 771525 h 773376"/>
                  <a:gd name="connsiteX4" fmla="*/ 233363 w 1238250"/>
                  <a:gd name="connsiteY4" fmla="*/ 0 h 773376"/>
                  <a:gd name="connsiteX0" fmla="*/ 233363 w 1238250"/>
                  <a:gd name="connsiteY0" fmla="*/ 0 h 766762"/>
                  <a:gd name="connsiteX1" fmla="*/ 0 w 1238250"/>
                  <a:gd name="connsiteY1" fmla="*/ 4763 h 766762"/>
                  <a:gd name="connsiteX2" fmla="*/ 952500 w 1238250"/>
                  <a:gd name="connsiteY2" fmla="*/ 766762 h 766762"/>
                  <a:gd name="connsiteX3" fmla="*/ 1238250 w 1238250"/>
                  <a:gd name="connsiteY3" fmla="*/ 757236 h 766762"/>
                  <a:gd name="connsiteX4" fmla="*/ 233363 w 1238250"/>
                  <a:gd name="connsiteY4" fmla="*/ 0 h 766762"/>
                  <a:gd name="connsiteX0" fmla="*/ 233363 w 1238250"/>
                  <a:gd name="connsiteY0" fmla="*/ 0 h 773375"/>
                  <a:gd name="connsiteX1" fmla="*/ 0 w 1238250"/>
                  <a:gd name="connsiteY1" fmla="*/ 4763 h 773375"/>
                  <a:gd name="connsiteX2" fmla="*/ 952500 w 1238250"/>
                  <a:gd name="connsiteY2" fmla="*/ 766762 h 773375"/>
                  <a:gd name="connsiteX3" fmla="*/ 1238250 w 1238250"/>
                  <a:gd name="connsiteY3" fmla="*/ 771523 h 773375"/>
                  <a:gd name="connsiteX4" fmla="*/ 233363 w 1238250"/>
                  <a:gd name="connsiteY4" fmla="*/ 0 h 773375"/>
                  <a:gd name="connsiteX0" fmla="*/ 233363 w 1238250"/>
                  <a:gd name="connsiteY0" fmla="*/ 0 h 771523"/>
                  <a:gd name="connsiteX1" fmla="*/ 0 w 1238250"/>
                  <a:gd name="connsiteY1" fmla="*/ 4763 h 771523"/>
                  <a:gd name="connsiteX2" fmla="*/ 952500 w 1238250"/>
                  <a:gd name="connsiteY2" fmla="*/ 766762 h 771523"/>
                  <a:gd name="connsiteX3" fmla="*/ 1238250 w 1238250"/>
                  <a:gd name="connsiteY3" fmla="*/ 771523 h 771523"/>
                  <a:gd name="connsiteX4" fmla="*/ 233363 w 1238250"/>
                  <a:gd name="connsiteY4" fmla="*/ 0 h 771523"/>
                  <a:gd name="connsiteX0" fmla="*/ 233363 w 1238250"/>
                  <a:gd name="connsiteY0" fmla="*/ 0 h 771523"/>
                  <a:gd name="connsiteX1" fmla="*/ 0 w 1238250"/>
                  <a:gd name="connsiteY1" fmla="*/ 23466 h 771523"/>
                  <a:gd name="connsiteX2" fmla="*/ 952500 w 1238250"/>
                  <a:gd name="connsiteY2" fmla="*/ 766762 h 771523"/>
                  <a:gd name="connsiteX3" fmla="*/ 1238250 w 1238250"/>
                  <a:gd name="connsiteY3" fmla="*/ 771523 h 771523"/>
                  <a:gd name="connsiteX4" fmla="*/ 233363 w 1238250"/>
                  <a:gd name="connsiteY4" fmla="*/ 0 h 771523"/>
                  <a:gd name="connsiteX0" fmla="*/ 233363 w 1238250"/>
                  <a:gd name="connsiteY0" fmla="*/ 0 h 757496"/>
                  <a:gd name="connsiteX1" fmla="*/ 0 w 1238250"/>
                  <a:gd name="connsiteY1" fmla="*/ 9439 h 757496"/>
                  <a:gd name="connsiteX2" fmla="*/ 952500 w 1238250"/>
                  <a:gd name="connsiteY2" fmla="*/ 752735 h 757496"/>
                  <a:gd name="connsiteX3" fmla="*/ 1238250 w 1238250"/>
                  <a:gd name="connsiteY3" fmla="*/ 757496 h 757496"/>
                  <a:gd name="connsiteX4" fmla="*/ 233363 w 1238250"/>
                  <a:gd name="connsiteY4" fmla="*/ 0 h 757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8250" h="757496">
                    <a:moveTo>
                      <a:pt x="233363" y="0"/>
                    </a:moveTo>
                    <a:lnTo>
                      <a:pt x="0" y="9439"/>
                    </a:lnTo>
                    <a:lnTo>
                      <a:pt x="952500" y="752735"/>
                    </a:lnTo>
                    <a:cubicBezTo>
                      <a:pt x="1060450" y="744798"/>
                      <a:pt x="1035049" y="751145"/>
                      <a:pt x="1238250" y="757496"/>
                    </a:cubicBezTo>
                    <a:lnTo>
                      <a:pt x="233363" y="0"/>
                    </a:lnTo>
                    <a:close/>
                  </a:path>
                </a:pathLst>
              </a:custGeom>
              <a:solidFill>
                <a:srgbClr val="0099CC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kern="0">
                  <a:solidFill>
                    <a:sysClr val="window" lastClr="FFFFFF"/>
                  </a:solidFill>
                  <a:latin typeface="Calibri"/>
                  <a:ea typeface="+mn-ea"/>
                </a:endParaRPr>
              </a:p>
            </p:txBody>
          </p:sp>
          <p:sp>
            <p:nvSpPr>
              <p:cNvPr id="34855" name="Rectangle 68"/>
              <p:cNvSpPr>
                <a:spLocks noChangeArrowheads="1"/>
              </p:cNvSpPr>
              <p:nvPr/>
            </p:nvSpPr>
            <p:spPr bwMode="auto">
              <a:xfrm>
                <a:off x="1299580" y="5177755"/>
                <a:ext cx="289686" cy="1351386"/>
              </a:xfrm>
              <a:prstGeom prst="rect">
                <a:avLst/>
              </a:prstGeom>
              <a:solidFill>
                <a:srgbClr val="33CCFF"/>
              </a:solidFill>
              <a:ln w="25400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 eaLnBrk="1" hangingPunct="1"/>
                <a:endParaRPr lang="en-US" sz="1800">
                  <a:solidFill>
                    <a:srgbClr val="FFFFFF"/>
                  </a:solidFill>
                  <a:latin typeface="Calibri" pitchFamily="34" charset="0"/>
                </a:endParaRPr>
              </a:p>
            </p:txBody>
          </p:sp>
        </p:grpSp>
        <p:sp>
          <p:nvSpPr>
            <p:cNvPr id="34846" name="Rectangle 59"/>
            <p:cNvSpPr>
              <a:spLocks noChangeArrowheads="1"/>
            </p:cNvSpPr>
            <p:nvPr/>
          </p:nvSpPr>
          <p:spPr bwMode="auto">
            <a:xfrm>
              <a:off x="1838851" y="6126859"/>
              <a:ext cx="2180844" cy="64901"/>
            </a:xfrm>
            <a:prstGeom prst="rect">
              <a:avLst/>
            </a:prstGeom>
            <a:solidFill>
              <a:srgbClr val="33CCFF"/>
            </a:solidFill>
            <a:ln w="25400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 eaLnBrk="1" hangingPunct="1"/>
              <a:endParaRPr lang="en-US" sz="1800">
                <a:solidFill>
                  <a:srgbClr val="FFFFFF"/>
                </a:solidFill>
                <a:latin typeface="Calibri" pitchFamily="34" charset="0"/>
              </a:endParaRPr>
            </a:p>
          </p:txBody>
        </p:sp>
        <p:sp>
          <p:nvSpPr>
            <p:cNvPr id="34847" name="Right Arrow 60"/>
            <p:cNvSpPr>
              <a:spLocks noChangeArrowheads="1"/>
            </p:cNvSpPr>
            <p:nvPr/>
          </p:nvSpPr>
          <p:spPr bwMode="auto">
            <a:xfrm>
              <a:off x="2556720" y="6056232"/>
              <a:ext cx="266527" cy="219518"/>
            </a:xfrm>
            <a:prstGeom prst="rightArrow">
              <a:avLst>
                <a:gd name="adj1" fmla="val 13889"/>
                <a:gd name="adj2" fmla="val 53703"/>
              </a:avLst>
            </a:prstGeom>
            <a:solidFill>
              <a:srgbClr val="33CCFF"/>
            </a:solidFill>
            <a:ln w="25400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 eaLnBrk="1" hangingPunct="1"/>
              <a:endParaRPr lang="en-US" sz="1800">
                <a:solidFill>
                  <a:srgbClr val="FFFFFF"/>
                </a:solidFill>
                <a:latin typeface="Calibri" pitchFamily="34" charset="0"/>
              </a:endParaRPr>
            </a:p>
          </p:txBody>
        </p:sp>
        <p:grpSp>
          <p:nvGrpSpPr>
            <p:cNvPr id="34848" name="Group 61"/>
            <p:cNvGrpSpPr>
              <a:grpSpLocks/>
            </p:cNvGrpSpPr>
            <p:nvPr/>
          </p:nvGrpSpPr>
          <p:grpSpPr bwMode="auto">
            <a:xfrm>
              <a:off x="593766" y="5284519"/>
              <a:ext cx="605641" cy="915203"/>
              <a:chOff x="335231" y="4405745"/>
              <a:chExt cx="1252537" cy="2138362"/>
            </a:xfrm>
          </p:grpSpPr>
          <p:sp>
            <p:nvSpPr>
              <p:cNvPr id="64" name="Freeform 63"/>
              <p:cNvSpPr/>
              <p:nvPr/>
            </p:nvSpPr>
            <p:spPr>
              <a:xfrm>
                <a:off x="335231" y="4406992"/>
                <a:ext cx="965619" cy="2136350"/>
              </a:xfrm>
              <a:custGeom>
                <a:avLst/>
                <a:gdLst>
                  <a:gd name="connsiteX0" fmla="*/ 0 w 966787"/>
                  <a:gd name="connsiteY0" fmla="*/ 0 h 2138362"/>
                  <a:gd name="connsiteX1" fmla="*/ 0 w 966787"/>
                  <a:gd name="connsiteY1" fmla="*/ 1190625 h 2138362"/>
                  <a:gd name="connsiteX2" fmla="*/ 966787 w 966787"/>
                  <a:gd name="connsiteY2" fmla="*/ 2138362 h 2138362"/>
                  <a:gd name="connsiteX3" fmla="*/ 962025 w 966787"/>
                  <a:gd name="connsiteY3" fmla="*/ 742950 h 2138362"/>
                  <a:gd name="connsiteX4" fmla="*/ 0 w 966787"/>
                  <a:gd name="connsiteY4" fmla="*/ 0 h 21383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66787" h="2138362">
                    <a:moveTo>
                      <a:pt x="0" y="0"/>
                    </a:moveTo>
                    <a:lnTo>
                      <a:pt x="0" y="1190625"/>
                    </a:lnTo>
                    <a:lnTo>
                      <a:pt x="966787" y="2138362"/>
                    </a:lnTo>
                    <a:cubicBezTo>
                      <a:pt x="965200" y="1673225"/>
                      <a:pt x="963612" y="1208087"/>
                      <a:pt x="962025" y="74295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F81BD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kern="0">
                  <a:solidFill>
                    <a:sysClr val="window" lastClr="FFFFFF"/>
                  </a:solidFill>
                  <a:latin typeface="Calibri"/>
                  <a:ea typeface="+mn-ea"/>
                </a:endParaRPr>
              </a:p>
            </p:txBody>
          </p:sp>
          <p:sp>
            <p:nvSpPr>
              <p:cNvPr id="65" name="Freeform 64"/>
              <p:cNvSpPr/>
              <p:nvPr/>
            </p:nvSpPr>
            <p:spPr>
              <a:xfrm>
                <a:off x="351325" y="4411451"/>
                <a:ext cx="1235186" cy="771586"/>
              </a:xfrm>
              <a:custGeom>
                <a:avLst/>
                <a:gdLst>
                  <a:gd name="connsiteX0" fmla="*/ 0 w 966787"/>
                  <a:gd name="connsiteY0" fmla="*/ 0 h 2138362"/>
                  <a:gd name="connsiteX1" fmla="*/ 0 w 966787"/>
                  <a:gd name="connsiteY1" fmla="*/ 1190625 h 2138362"/>
                  <a:gd name="connsiteX2" fmla="*/ 966787 w 966787"/>
                  <a:gd name="connsiteY2" fmla="*/ 2138362 h 2138362"/>
                  <a:gd name="connsiteX3" fmla="*/ 962025 w 966787"/>
                  <a:gd name="connsiteY3" fmla="*/ 742950 h 2138362"/>
                  <a:gd name="connsiteX4" fmla="*/ 0 w 966787"/>
                  <a:gd name="connsiteY4" fmla="*/ 0 h 2138362"/>
                  <a:gd name="connsiteX0" fmla="*/ 928688 w 1895475"/>
                  <a:gd name="connsiteY0" fmla="*/ 0 h 2138362"/>
                  <a:gd name="connsiteX1" fmla="*/ 0 w 1895475"/>
                  <a:gd name="connsiteY1" fmla="*/ 461963 h 2138362"/>
                  <a:gd name="connsiteX2" fmla="*/ 1895475 w 1895475"/>
                  <a:gd name="connsiteY2" fmla="*/ 2138362 h 2138362"/>
                  <a:gd name="connsiteX3" fmla="*/ 1890713 w 1895475"/>
                  <a:gd name="connsiteY3" fmla="*/ 742950 h 2138362"/>
                  <a:gd name="connsiteX4" fmla="*/ 928688 w 1895475"/>
                  <a:gd name="connsiteY4" fmla="*/ 0 h 213836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890713 w 1895475"/>
                  <a:gd name="connsiteY3" fmla="*/ 342900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143000 w 1895475"/>
                  <a:gd name="connsiteY3" fmla="*/ 7762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143000 w 1895475"/>
                  <a:gd name="connsiteY3" fmla="*/ 7762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238250 w 1895475"/>
                  <a:gd name="connsiteY3" fmla="*/ 8143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238250 w 1895475"/>
                  <a:gd name="connsiteY3" fmla="*/ 814388 h 1738312"/>
                  <a:gd name="connsiteX4" fmla="*/ 247650 w 1895475"/>
                  <a:gd name="connsiteY4" fmla="*/ 0 h 1738312"/>
                  <a:gd name="connsiteX0" fmla="*/ 247650 w 1238250"/>
                  <a:gd name="connsiteY0" fmla="*/ 0 h 862012"/>
                  <a:gd name="connsiteX1" fmla="*/ 0 w 1238250"/>
                  <a:gd name="connsiteY1" fmla="*/ 61913 h 862012"/>
                  <a:gd name="connsiteX2" fmla="*/ 947738 w 1238250"/>
                  <a:gd name="connsiteY2" fmla="*/ 862012 h 862012"/>
                  <a:gd name="connsiteX3" fmla="*/ 1238250 w 1238250"/>
                  <a:gd name="connsiteY3" fmla="*/ 814388 h 862012"/>
                  <a:gd name="connsiteX4" fmla="*/ 247650 w 1238250"/>
                  <a:gd name="connsiteY4" fmla="*/ 0 h 862012"/>
                  <a:gd name="connsiteX0" fmla="*/ 247650 w 1238250"/>
                  <a:gd name="connsiteY0" fmla="*/ 0 h 823912"/>
                  <a:gd name="connsiteX1" fmla="*/ 0 w 1238250"/>
                  <a:gd name="connsiteY1" fmla="*/ 61913 h 823912"/>
                  <a:gd name="connsiteX2" fmla="*/ 952500 w 1238250"/>
                  <a:gd name="connsiteY2" fmla="*/ 823912 h 823912"/>
                  <a:gd name="connsiteX3" fmla="*/ 1238250 w 1238250"/>
                  <a:gd name="connsiteY3" fmla="*/ 814388 h 823912"/>
                  <a:gd name="connsiteX4" fmla="*/ 247650 w 1238250"/>
                  <a:gd name="connsiteY4" fmla="*/ 0 h 823912"/>
                  <a:gd name="connsiteX0" fmla="*/ 247650 w 1238250"/>
                  <a:gd name="connsiteY0" fmla="*/ 0 h 823912"/>
                  <a:gd name="connsiteX1" fmla="*/ 0 w 1238250"/>
                  <a:gd name="connsiteY1" fmla="*/ 61913 h 823912"/>
                  <a:gd name="connsiteX2" fmla="*/ 952500 w 1238250"/>
                  <a:gd name="connsiteY2" fmla="*/ 823912 h 823912"/>
                  <a:gd name="connsiteX3" fmla="*/ 1238250 w 1238250"/>
                  <a:gd name="connsiteY3" fmla="*/ 814388 h 823912"/>
                  <a:gd name="connsiteX4" fmla="*/ 247650 w 1238250"/>
                  <a:gd name="connsiteY4" fmla="*/ 0 h 823912"/>
                  <a:gd name="connsiteX0" fmla="*/ 233363 w 1238250"/>
                  <a:gd name="connsiteY0" fmla="*/ 0 h 766762"/>
                  <a:gd name="connsiteX1" fmla="*/ 0 w 1238250"/>
                  <a:gd name="connsiteY1" fmla="*/ 4763 h 766762"/>
                  <a:gd name="connsiteX2" fmla="*/ 952500 w 1238250"/>
                  <a:gd name="connsiteY2" fmla="*/ 766762 h 766762"/>
                  <a:gd name="connsiteX3" fmla="*/ 1238250 w 1238250"/>
                  <a:gd name="connsiteY3" fmla="*/ 757238 h 766762"/>
                  <a:gd name="connsiteX4" fmla="*/ 233363 w 1238250"/>
                  <a:gd name="connsiteY4" fmla="*/ 0 h 766762"/>
                  <a:gd name="connsiteX0" fmla="*/ 233363 w 1238250"/>
                  <a:gd name="connsiteY0" fmla="*/ 0 h 773376"/>
                  <a:gd name="connsiteX1" fmla="*/ 0 w 1238250"/>
                  <a:gd name="connsiteY1" fmla="*/ 4763 h 773376"/>
                  <a:gd name="connsiteX2" fmla="*/ 952500 w 1238250"/>
                  <a:gd name="connsiteY2" fmla="*/ 766762 h 773376"/>
                  <a:gd name="connsiteX3" fmla="*/ 1238250 w 1238250"/>
                  <a:gd name="connsiteY3" fmla="*/ 771525 h 773376"/>
                  <a:gd name="connsiteX4" fmla="*/ 233363 w 1238250"/>
                  <a:gd name="connsiteY4" fmla="*/ 0 h 773376"/>
                  <a:gd name="connsiteX0" fmla="*/ 233363 w 1238250"/>
                  <a:gd name="connsiteY0" fmla="*/ 0 h 766762"/>
                  <a:gd name="connsiteX1" fmla="*/ 0 w 1238250"/>
                  <a:gd name="connsiteY1" fmla="*/ 4763 h 766762"/>
                  <a:gd name="connsiteX2" fmla="*/ 952500 w 1238250"/>
                  <a:gd name="connsiteY2" fmla="*/ 766762 h 766762"/>
                  <a:gd name="connsiteX3" fmla="*/ 1238250 w 1238250"/>
                  <a:gd name="connsiteY3" fmla="*/ 757236 h 766762"/>
                  <a:gd name="connsiteX4" fmla="*/ 233363 w 1238250"/>
                  <a:gd name="connsiteY4" fmla="*/ 0 h 766762"/>
                  <a:gd name="connsiteX0" fmla="*/ 233363 w 1238250"/>
                  <a:gd name="connsiteY0" fmla="*/ 0 h 773375"/>
                  <a:gd name="connsiteX1" fmla="*/ 0 w 1238250"/>
                  <a:gd name="connsiteY1" fmla="*/ 4763 h 773375"/>
                  <a:gd name="connsiteX2" fmla="*/ 952500 w 1238250"/>
                  <a:gd name="connsiteY2" fmla="*/ 766762 h 773375"/>
                  <a:gd name="connsiteX3" fmla="*/ 1238250 w 1238250"/>
                  <a:gd name="connsiteY3" fmla="*/ 771523 h 773375"/>
                  <a:gd name="connsiteX4" fmla="*/ 233363 w 1238250"/>
                  <a:gd name="connsiteY4" fmla="*/ 0 h 773375"/>
                  <a:gd name="connsiteX0" fmla="*/ 233363 w 1238250"/>
                  <a:gd name="connsiteY0" fmla="*/ 0 h 771523"/>
                  <a:gd name="connsiteX1" fmla="*/ 0 w 1238250"/>
                  <a:gd name="connsiteY1" fmla="*/ 4763 h 771523"/>
                  <a:gd name="connsiteX2" fmla="*/ 952500 w 1238250"/>
                  <a:gd name="connsiteY2" fmla="*/ 766762 h 771523"/>
                  <a:gd name="connsiteX3" fmla="*/ 1238250 w 1238250"/>
                  <a:gd name="connsiteY3" fmla="*/ 771523 h 771523"/>
                  <a:gd name="connsiteX4" fmla="*/ 233363 w 1238250"/>
                  <a:gd name="connsiteY4" fmla="*/ 0 h 771523"/>
                  <a:gd name="connsiteX0" fmla="*/ 233363 w 1238250"/>
                  <a:gd name="connsiteY0" fmla="*/ 0 h 771523"/>
                  <a:gd name="connsiteX1" fmla="*/ 0 w 1238250"/>
                  <a:gd name="connsiteY1" fmla="*/ 23466 h 771523"/>
                  <a:gd name="connsiteX2" fmla="*/ 952500 w 1238250"/>
                  <a:gd name="connsiteY2" fmla="*/ 766762 h 771523"/>
                  <a:gd name="connsiteX3" fmla="*/ 1238250 w 1238250"/>
                  <a:gd name="connsiteY3" fmla="*/ 771523 h 771523"/>
                  <a:gd name="connsiteX4" fmla="*/ 233363 w 1238250"/>
                  <a:gd name="connsiteY4" fmla="*/ 0 h 771523"/>
                  <a:gd name="connsiteX0" fmla="*/ 233363 w 1238250"/>
                  <a:gd name="connsiteY0" fmla="*/ 0 h 757496"/>
                  <a:gd name="connsiteX1" fmla="*/ 0 w 1238250"/>
                  <a:gd name="connsiteY1" fmla="*/ 9439 h 757496"/>
                  <a:gd name="connsiteX2" fmla="*/ 952500 w 1238250"/>
                  <a:gd name="connsiteY2" fmla="*/ 752735 h 757496"/>
                  <a:gd name="connsiteX3" fmla="*/ 1238250 w 1238250"/>
                  <a:gd name="connsiteY3" fmla="*/ 757496 h 757496"/>
                  <a:gd name="connsiteX4" fmla="*/ 233363 w 1238250"/>
                  <a:gd name="connsiteY4" fmla="*/ 0 h 757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8250" h="757496">
                    <a:moveTo>
                      <a:pt x="233363" y="0"/>
                    </a:moveTo>
                    <a:lnTo>
                      <a:pt x="0" y="9439"/>
                    </a:lnTo>
                    <a:lnTo>
                      <a:pt x="952500" y="752735"/>
                    </a:lnTo>
                    <a:cubicBezTo>
                      <a:pt x="1060450" y="744798"/>
                      <a:pt x="1035049" y="751145"/>
                      <a:pt x="1238250" y="757496"/>
                    </a:cubicBezTo>
                    <a:lnTo>
                      <a:pt x="233363" y="0"/>
                    </a:lnTo>
                    <a:close/>
                  </a:path>
                </a:pathLst>
              </a:custGeom>
              <a:solidFill>
                <a:srgbClr val="0099CC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kern="0">
                  <a:solidFill>
                    <a:sysClr val="window" lastClr="FFFFFF"/>
                  </a:solidFill>
                  <a:latin typeface="Calibri"/>
                  <a:ea typeface="+mn-ea"/>
                </a:endParaRPr>
              </a:p>
            </p:txBody>
          </p:sp>
          <p:sp>
            <p:nvSpPr>
              <p:cNvPr id="34852" name="Rectangle 65"/>
              <p:cNvSpPr>
                <a:spLocks noChangeArrowheads="1"/>
              </p:cNvSpPr>
              <p:nvPr/>
            </p:nvSpPr>
            <p:spPr bwMode="auto">
              <a:xfrm>
                <a:off x="1296825" y="5178575"/>
                <a:ext cx="289686" cy="1351389"/>
              </a:xfrm>
              <a:prstGeom prst="rect">
                <a:avLst/>
              </a:prstGeom>
              <a:solidFill>
                <a:srgbClr val="33CCFF"/>
              </a:solidFill>
              <a:ln w="25400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 eaLnBrk="1" hangingPunct="1"/>
                <a:endParaRPr lang="en-US" sz="1800">
                  <a:solidFill>
                    <a:srgbClr val="FFFFFF"/>
                  </a:solidFill>
                  <a:latin typeface="Calibri" pitchFamily="34" charset="0"/>
                </a:endParaRPr>
              </a:p>
            </p:txBody>
          </p:sp>
        </p:grpSp>
        <p:sp>
          <p:nvSpPr>
            <p:cNvPr id="34849" name="Right Arrow 62"/>
            <p:cNvSpPr>
              <a:spLocks noChangeArrowheads="1"/>
            </p:cNvSpPr>
            <p:nvPr/>
          </p:nvSpPr>
          <p:spPr bwMode="auto">
            <a:xfrm rot="-5245926">
              <a:off x="3947358" y="5684800"/>
              <a:ext cx="267240" cy="219835"/>
            </a:xfrm>
            <a:prstGeom prst="rightArrow">
              <a:avLst>
                <a:gd name="adj1" fmla="val 13889"/>
                <a:gd name="adj2" fmla="val 53702"/>
              </a:avLst>
            </a:prstGeom>
            <a:solidFill>
              <a:srgbClr val="33CCFF"/>
            </a:solidFill>
            <a:ln w="25400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 eaLnBrk="1" hangingPunct="1"/>
              <a:endParaRPr lang="en-US" sz="1800">
                <a:solidFill>
                  <a:srgbClr val="FFFFFF"/>
                </a:solidFill>
                <a:latin typeface="Calibri" pitchFamily="34" charset="0"/>
              </a:endParaRPr>
            </a:p>
          </p:txBody>
        </p:sp>
      </p:grpSp>
      <p:sp>
        <p:nvSpPr>
          <p:cNvPr id="102" name="TextBox 101"/>
          <p:cNvSpPr txBox="1"/>
          <p:nvPr/>
        </p:nvSpPr>
        <p:spPr>
          <a:xfrm>
            <a:off x="541338" y="1903413"/>
            <a:ext cx="1181100" cy="533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i="1" kern="0" dirty="0">
                <a:solidFill>
                  <a:prstClr val="black"/>
                </a:solidFill>
                <a:latin typeface="Calibri"/>
                <a:ea typeface="+mn-ea"/>
              </a:rPr>
              <a:t>L</a:t>
            </a:r>
            <a:r>
              <a:rPr lang="en-US" sz="1800" kern="0" dirty="0">
                <a:solidFill>
                  <a:prstClr val="black"/>
                </a:solidFill>
                <a:latin typeface="Calibri"/>
                <a:ea typeface="+mn-ea"/>
              </a:rPr>
              <a:t> bits</a:t>
            </a:r>
          </a:p>
          <a:p>
            <a:pPr eaLnBrk="1" fontAlgn="auto" hangingPunct="1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kern="0" dirty="0">
                <a:solidFill>
                  <a:prstClr val="black"/>
                </a:solidFill>
                <a:latin typeface="Calibri"/>
                <a:ea typeface="+mn-ea"/>
              </a:rPr>
              <a:t>per packet</a:t>
            </a:r>
          </a:p>
        </p:txBody>
      </p:sp>
      <p:sp>
        <p:nvSpPr>
          <p:cNvPr id="103" name="TextBox 102"/>
          <p:cNvSpPr txBox="1"/>
          <p:nvPr/>
        </p:nvSpPr>
        <p:spPr>
          <a:xfrm>
            <a:off x="5334000" y="2898775"/>
            <a:ext cx="566738" cy="3063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i="1" kern="0" dirty="0">
                <a:solidFill>
                  <a:prstClr val="black"/>
                </a:solidFill>
                <a:latin typeface="Calibri"/>
                <a:ea typeface="+mn-ea"/>
              </a:rPr>
              <a:t>R</a:t>
            </a:r>
            <a:r>
              <a:rPr lang="en-US" sz="1800" kern="0" dirty="0">
                <a:solidFill>
                  <a:prstClr val="black"/>
                </a:solidFill>
                <a:latin typeface="Calibri"/>
                <a:ea typeface="+mn-ea"/>
              </a:rPr>
              <a:t> bps</a:t>
            </a:r>
          </a:p>
        </p:txBody>
      </p:sp>
      <p:sp>
        <p:nvSpPr>
          <p:cNvPr id="34842" name="Rectangle 3"/>
          <p:cNvSpPr txBox="1">
            <a:spLocks noChangeArrowheads="1"/>
          </p:cNvSpPr>
          <p:nvPr/>
        </p:nvSpPr>
        <p:spPr bwMode="auto">
          <a:xfrm>
            <a:off x="582613" y="5711825"/>
            <a:ext cx="4602162" cy="955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75000"/>
              <a:buFont typeface="Wingdings" pitchFamily="2" charset="2"/>
              <a:buChar char="v"/>
            </a:pPr>
            <a:r>
              <a:rPr lang="en-US">
                <a:latin typeface="Gill Sans MT" pitchFamily="34" charset="0"/>
              </a:rPr>
              <a:t>end-end delay = 2</a:t>
            </a:r>
            <a:r>
              <a:rPr lang="en-US" i="1">
                <a:latin typeface="Gill Sans MT" pitchFamily="34" charset="0"/>
              </a:rPr>
              <a:t>L</a:t>
            </a:r>
            <a:r>
              <a:rPr lang="en-US">
                <a:latin typeface="Gill Sans MT" pitchFamily="34" charset="0"/>
              </a:rPr>
              <a:t>/</a:t>
            </a:r>
            <a:r>
              <a:rPr lang="en-US" i="1">
                <a:latin typeface="Gill Sans MT" pitchFamily="34" charset="0"/>
              </a:rPr>
              <a:t>R</a:t>
            </a:r>
            <a:r>
              <a:rPr lang="en-US">
                <a:latin typeface="Gill Sans MT" pitchFamily="34" charset="0"/>
              </a:rPr>
              <a:t> (assuming zero propagation delay)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842" name="Group 228"/>
          <p:cNvGrpSpPr>
            <a:grpSpLocks/>
          </p:cNvGrpSpPr>
          <p:nvPr/>
        </p:nvGrpSpPr>
        <p:grpSpPr bwMode="auto">
          <a:xfrm>
            <a:off x="2303463" y="2090738"/>
            <a:ext cx="1187450" cy="554037"/>
            <a:chOff x="4650" y="1129"/>
            <a:chExt cx="246" cy="95"/>
          </a:xfrm>
        </p:grpSpPr>
        <p:sp>
          <p:nvSpPr>
            <p:cNvPr id="35916" name="Oval 407"/>
            <p:cNvSpPr>
              <a:spLocks noChangeArrowheads="1"/>
            </p:cNvSpPr>
            <p:nvPr/>
          </p:nvSpPr>
          <p:spPr bwMode="auto">
            <a:xfrm>
              <a:off x="4651" y="1171"/>
              <a:ext cx="244" cy="53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35917" name="Rectangle 410"/>
            <p:cNvSpPr>
              <a:spLocks noChangeArrowheads="1"/>
            </p:cNvSpPr>
            <p:nvPr/>
          </p:nvSpPr>
          <p:spPr bwMode="auto">
            <a:xfrm>
              <a:off x="4651" y="1165"/>
              <a:ext cx="245" cy="33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>
                <a:latin typeface="Times New Roman" pitchFamily="18" charset="0"/>
              </a:endParaRPr>
            </a:p>
          </p:txBody>
        </p:sp>
        <p:sp>
          <p:nvSpPr>
            <p:cNvPr id="35918" name="Oval 411"/>
            <p:cNvSpPr>
              <a:spLocks noChangeArrowheads="1"/>
            </p:cNvSpPr>
            <p:nvPr/>
          </p:nvSpPr>
          <p:spPr bwMode="auto">
            <a:xfrm>
              <a:off x="4650" y="1129"/>
              <a:ext cx="244" cy="62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grpSp>
          <p:nvGrpSpPr>
            <p:cNvPr id="35919" name="Group 232"/>
            <p:cNvGrpSpPr>
              <a:grpSpLocks/>
            </p:cNvGrpSpPr>
            <p:nvPr/>
          </p:nvGrpSpPr>
          <p:grpSpPr bwMode="auto">
            <a:xfrm>
              <a:off x="4699" y="1145"/>
              <a:ext cx="138" cy="29"/>
              <a:chOff x="2468" y="1332"/>
              <a:chExt cx="310" cy="60"/>
            </a:xfrm>
          </p:grpSpPr>
          <p:sp>
            <p:nvSpPr>
              <p:cNvPr id="35922" name="Freeform 233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12700" cmpd="sng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923" name="Freeform 234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12700" cmpd="sng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5920" name="Line 235"/>
            <p:cNvSpPr>
              <a:spLocks noChangeShapeType="1"/>
            </p:cNvSpPr>
            <p:nvPr/>
          </p:nvSpPr>
          <p:spPr bwMode="auto">
            <a:xfrm>
              <a:off x="4651" y="1158"/>
              <a:ext cx="0" cy="4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5921" name="Line 236"/>
            <p:cNvSpPr>
              <a:spLocks noChangeShapeType="1"/>
            </p:cNvSpPr>
            <p:nvPr/>
          </p:nvSpPr>
          <p:spPr bwMode="auto">
            <a:xfrm>
              <a:off x="4894" y="1160"/>
              <a:ext cx="0" cy="4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5843" name="Group 105"/>
          <p:cNvGrpSpPr>
            <a:grpSpLocks/>
          </p:cNvGrpSpPr>
          <p:nvPr/>
        </p:nvGrpSpPr>
        <p:grpSpPr bwMode="auto">
          <a:xfrm>
            <a:off x="6764338" y="2314575"/>
            <a:ext cx="779462" cy="679450"/>
            <a:chOff x="-44" y="1473"/>
            <a:chExt cx="981" cy="1105"/>
          </a:xfrm>
        </p:grpSpPr>
        <p:pic>
          <p:nvPicPr>
            <p:cNvPr id="35914" name="Picture 106" descr="desktop_computer_stylized_medium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5915" name="Freeform 107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336349 w 356"/>
                <a:gd name="T3" fmla="*/ 29469 h 368"/>
                <a:gd name="T4" fmla="*/ 399007 w 356"/>
                <a:gd name="T5" fmla="*/ 614167 h 368"/>
                <a:gd name="T6" fmla="*/ 87935 w 356"/>
                <a:gd name="T7" fmla="*/ 768083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 w="9525" cap="flat" cmpd="sng">
              <a:noFill/>
              <a:prstDash val="solid"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35844" name="Footer Placeholder 2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>
                <a:ea typeface="ＭＳ Ｐゴシック" pitchFamily="34" charset="-128"/>
              </a:rPr>
              <a:t>Introduction</a:t>
            </a:r>
          </a:p>
        </p:txBody>
      </p:sp>
      <p:sp>
        <p:nvSpPr>
          <p:cNvPr id="35845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52413" y="130175"/>
            <a:ext cx="8447087" cy="1143000"/>
          </a:xfrm>
        </p:spPr>
        <p:txBody>
          <a:bodyPr/>
          <a:lstStyle/>
          <a:p>
            <a:pPr eaLnBrk="1" hangingPunct="1"/>
            <a:r>
              <a:rPr lang="en-US" sz="3600">
                <a:ea typeface="ＭＳ Ｐゴシック" pitchFamily="34" charset="-128"/>
              </a:rPr>
              <a:t>Packet Switching: queueing delay, loss</a:t>
            </a:r>
            <a:endParaRPr lang="en-US" sz="4000">
              <a:ea typeface="ＭＳ Ｐゴシック" pitchFamily="34" charset="-128"/>
            </a:endParaRPr>
          </a:p>
        </p:txBody>
      </p:sp>
      <p:sp>
        <p:nvSpPr>
          <p:cNvPr id="35846" name="Line 230"/>
          <p:cNvSpPr>
            <a:spLocks noChangeShapeType="1"/>
          </p:cNvSpPr>
          <p:nvPr/>
        </p:nvSpPr>
        <p:spPr bwMode="auto">
          <a:xfrm>
            <a:off x="3467100" y="2303463"/>
            <a:ext cx="0" cy="228600"/>
          </a:xfrm>
          <a:prstGeom prst="line">
            <a:avLst/>
          </a:prstGeom>
          <a:noFill/>
          <a:ln w="12700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5847" name="Line 276"/>
          <p:cNvSpPr>
            <a:spLocks noChangeShapeType="1"/>
          </p:cNvSpPr>
          <p:nvPr/>
        </p:nvSpPr>
        <p:spPr bwMode="auto">
          <a:xfrm>
            <a:off x="1590675" y="1971675"/>
            <a:ext cx="744538" cy="38576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5848" name="Line 277"/>
          <p:cNvSpPr>
            <a:spLocks noChangeShapeType="1"/>
          </p:cNvSpPr>
          <p:nvPr/>
        </p:nvSpPr>
        <p:spPr bwMode="auto">
          <a:xfrm flipV="1">
            <a:off x="1735138" y="2457450"/>
            <a:ext cx="577850" cy="50482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5849" name="Line 278"/>
          <p:cNvSpPr>
            <a:spLocks noChangeShapeType="1"/>
          </p:cNvSpPr>
          <p:nvPr/>
        </p:nvSpPr>
        <p:spPr bwMode="auto">
          <a:xfrm>
            <a:off x="3432175" y="2398713"/>
            <a:ext cx="2016125" cy="158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5850" name="Line 279"/>
          <p:cNvSpPr>
            <a:spLocks noChangeShapeType="1"/>
          </p:cNvSpPr>
          <p:nvPr/>
        </p:nvSpPr>
        <p:spPr bwMode="auto">
          <a:xfrm flipH="1" flipV="1">
            <a:off x="6035675" y="2581275"/>
            <a:ext cx="9525" cy="36353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5851" name="Line 280"/>
          <p:cNvSpPr>
            <a:spLocks noChangeShapeType="1"/>
          </p:cNvSpPr>
          <p:nvPr/>
        </p:nvSpPr>
        <p:spPr bwMode="auto">
          <a:xfrm flipV="1">
            <a:off x="6508750" y="2030413"/>
            <a:ext cx="604838" cy="30797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5852" name="Rectangle 287"/>
          <p:cNvSpPr>
            <a:spLocks noChangeArrowheads="1"/>
          </p:cNvSpPr>
          <p:nvPr/>
        </p:nvSpPr>
        <p:spPr bwMode="auto">
          <a:xfrm>
            <a:off x="3630613" y="2185988"/>
            <a:ext cx="147637" cy="200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5853" name="Rectangle 288"/>
          <p:cNvSpPr>
            <a:spLocks noChangeArrowheads="1"/>
          </p:cNvSpPr>
          <p:nvPr/>
        </p:nvSpPr>
        <p:spPr bwMode="auto">
          <a:xfrm>
            <a:off x="3792538" y="2185988"/>
            <a:ext cx="147637" cy="200025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5854" name="Rectangle 289"/>
          <p:cNvSpPr>
            <a:spLocks noChangeArrowheads="1"/>
          </p:cNvSpPr>
          <p:nvPr/>
        </p:nvSpPr>
        <p:spPr bwMode="auto">
          <a:xfrm>
            <a:off x="3954463" y="2185988"/>
            <a:ext cx="147637" cy="200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5855" name="Rectangle 290"/>
          <p:cNvSpPr>
            <a:spLocks noChangeArrowheads="1"/>
          </p:cNvSpPr>
          <p:nvPr/>
        </p:nvSpPr>
        <p:spPr bwMode="auto">
          <a:xfrm>
            <a:off x="4116388" y="2185988"/>
            <a:ext cx="147637" cy="200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5856" name="Rectangle 291"/>
          <p:cNvSpPr>
            <a:spLocks noChangeArrowheads="1"/>
          </p:cNvSpPr>
          <p:nvPr/>
        </p:nvSpPr>
        <p:spPr bwMode="auto">
          <a:xfrm>
            <a:off x="4278313" y="2185988"/>
            <a:ext cx="147637" cy="200025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5857" name="Rectangle 292"/>
          <p:cNvSpPr>
            <a:spLocks noChangeArrowheads="1"/>
          </p:cNvSpPr>
          <p:nvPr/>
        </p:nvSpPr>
        <p:spPr bwMode="auto">
          <a:xfrm>
            <a:off x="4649788" y="2185988"/>
            <a:ext cx="147637" cy="200025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5858" name="Rectangle 293"/>
          <p:cNvSpPr>
            <a:spLocks noChangeArrowheads="1"/>
          </p:cNvSpPr>
          <p:nvPr/>
        </p:nvSpPr>
        <p:spPr bwMode="auto">
          <a:xfrm>
            <a:off x="5087938" y="2181225"/>
            <a:ext cx="147637" cy="200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35859" name="Group 311"/>
          <p:cNvGrpSpPr>
            <a:grpSpLocks/>
          </p:cNvGrpSpPr>
          <p:nvPr/>
        </p:nvGrpSpPr>
        <p:grpSpPr bwMode="auto">
          <a:xfrm>
            <a:off x="2786063" y="2262188"/>
            <a:ext cx="633412" cy="200025"/>
            <a:chOff x="1800" y="1425"/>
            <a:chExt cx="399" cy="126"/>
          </a:xfrm>
        </p:grpSpPr>
        <p:sp>
          <p:nvSpPr>
            <p:cNvPr id="35910" name="Rectangle 294"/>
            <p:cNvSpPr>
              <a:spLocks noChangeArrowheads="1"/>
            </p:cNvSpPr>
            <p:nvPr/>
          </p:nvSpPr>
          <p:spPr bwMode="auto">
            <a:xfrm>
              <a:off x="1800" y="1425"/>
              <a:ext cx="93" cy="12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911" name="Rectangle 295"/>
            <p:cNvSpPr>
              <a:spLocks noChangeArrowheads="1"/>
            </p:cNvSpPr>
            <p:nvPr/>
          </p:nvSpPr>
          <p:spPr bwMode="auto">
            <a:xfrm>
              <a:off x="1902" y="1425"/>
              <a:ext cx="93" cy="126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912" name="Rectangle 296"/>
            <p:cNvSpPr>
              <a:spLocks noChangeArrowheads="1"/>
            </p:cNvSpPr>
            <p:nvPr/>
          </p:nvSpPr>
          <p:spPr bwMode="auto">
            <a:xfrm>
              <a:off x="2004" y="1425"/>
              <a:ext cx="93" cy="12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913" name="Rectangle 297"/>
            <p:cNvSpPr>
              <a:spLocks noChangeArrowheads="1"/>
            </p:cNvSpPr>
            <p:nvPr/>
          </p:nvSpPr>
          <p:spPr bwMode="auto">
            <a:xfrm>
              <a:off x="2106" y="1425"/>
              <a:ext cx="93" cy="12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5860" name="Rectangle 298"/>
          <p:cNvSpPr>
            <a:spLocks noChangeArrowheads="1"/>
          </p:cNvSpPr>
          <p:nvPr/>
        </p:nvSpPr>
        <p:spPr bwMode="auto">
          <a:xfrm>
            <a:off x="2128838" y="2162175"/>
            <a:ext cx="147637" cy="200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5861" name="Rectangle 299"/>
          <p:cNvSpPr>
            <a:spLocks noChangeArrowheads="1"/>
          </p:cNvSpPr>
          <p:nvPr/>
        </p:nvSpPr>
        <p:spPr bwMode="auto">
          <a:xfrm>
            <a:off x="1909763" y="2733675"/>
            <a:ext cx="147637" cy="200025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5862" name="Line 300"/>
          <p:cNvSpPr>
            <a:spLocks noChangeShapeType="1"/>
          </p:cNvSpPr>
          <p:nvPr/>
        </p:nvSpPr>
        <p:spPr bwMode="auto">
          <a:xfrm>
            <a:off x="2090738" y="2111375"/>
            <a:ext cx="2460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5863" name="Line 301"/>
          <p:cNvSpPr>
            <a:spLocks noChangeShapeType="1"/>
          </p:cNvSpPr>
          <p:nvPr/>
        </p:nvSpPr>
        <p:spPr bwMode="auto">
          <a:xfrm flipV="1">
            <a:off x="2092325" y="2582863"/>
            <a:ext cx="174625" cy="1809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5864" name="Line 302"/>
          <p:cNvSpPr>
            <a:spLocks noChangeShapeType="1"/>
          </p:cNvSpPr>
          <p:nvPr/>
        </p:nvSpPr>
        <p:spPr bwMode="auto">
          <a:xfrm>
            <a:off x="4011613" y="2076450"/>
            <a:ext cx="106203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5865" name="Text Box 303"/>
          <p:cNvSpPr txBox="1">
            <a:spLocks noChangeArrowheads="1"/>
          </p:cNvSpPr>
          <p:nvPr/>
        </p:nvSpPr>
        <p:spPr bwMode="auto">
          <a:xfrm>
            <a:off x="749300" y="1633538"/>
            <a:ext cx="3873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rgbClr val="006600"/>
                </a:solidFill>
              </a:rPr>
              <a:t>A</a:t>
            </a:r>
          </a:p>
        </p:txBody>
      </p:sp>
      <p:sp>
        <p:nvSpPr>
          <p:cNvPr id="35866" name="Text Box 304"/>
          <p:cNvSpPr txBox="1">
            <a:spLocks noChangeArrowheads="1"/>
          </p:cNvSpPr>
          <p:nvPr/>
        </p:nvSpPr>
        <p:spPr bwMode="auto">
          <a:xfrm>
            <a:off x="889000" y="2608263"/>
            <a:ext cx="3873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rgbClr val="000099"/>
                </a:solidFill>
              </a:rPr>
              <a:t>B</a:t>
            </a:r>
          </a:p>
        </p:txBody>
      </p:sp>
      <p:sp>
        <p:nvSpPr>
          <p:cNvPr id="35867" name="Text Box 305"/>
          <p:cNvSpPr txBox="1">
            <a:spLocks noChangeArrowheads="1"/>
          </p:cNvSpPr>
          <p:nvPr/>
        </p:nvSpPr>
        <p:spPr bwMode="auto">
          <a:xfrm>
            <a:off x="6604000" y="1465263"/>
            <a:ext cx="4048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C</a:t>
            </a:r>
            <a:endParaRPr lang="en-US">
              <a:solidFill>
                <a:schemeClr val="accent1"/>
              </a:solidFill>
            </a:endParaRPr>
          </a:p>
        </p:txBody>
      </p:sp>
      <p:sp>
        <p:nvSpPr>
          <p:cNvPr id="35868" name="Text Box 308"/>
          <p:cNvSpPr txBox="1">
            <a:spLocks noChangeArrowheads="1"/>
          </p:cNvSpPr>
          <p:nvPr/>
        </p:nvSpPr>
        <p:spPr bwMode="auto">
          <a:xfrm>
            <a:off x="1636713" y="1585913"/>
            <a:ext cx="1563687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 i="1"/>
              <a:t>R</a:t>
            </a:r>
            <a:r>
              <a:rPr lang="en-US" sz="1800"/>
              <a:t> = 100 Mb/s</a:t>
            </a:r>
          </a:p>
        </p:txBody>
      </p:sp>
      <p:sp>
        <p:nvSpPr>
          <p:cNvPr id="35869" name="Text Box 309"/>
          <p:cNvSpPr txBox="1">
            <a:spLocks noChangeArrowheads="1"/>
          </p:cNvSpPr>
          <p:nvPr/>
        </p:nvSpPr>
        <p:spPr bwMode="auto">
          <a:xfrm>
            <a:off x="3625850" y="2438400"/>
            <a:ext cx="1641475" cy="401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i="1"/>
              <a:t>R</a:t>
            </a:r>
            <a:r>
              <a:rPr lang="en-US" sz="2000"/>
              <a:t> = 1.5 Mb/s</a:t>
            </a:r>
            <a:endParaRPr lang="en-US">
              <a:solidFill>
                <a:schemeClr val="accent1"/>
              </a:solidFill>
            </a:endParaRPr>
          </a:p>
        </p:txBody>
      </p:sp>
      <p:sp>
        <p:nvSpPr>
          <p:cNvPr id="35870" name="Text Box 310"/>
          <p:cNvSpPr txBox="1">
            <a:spLocks noChangeArrowheads="1"/>
          </p:cNvSpPr>
          <p:nvPr/>
        </p:nvSpPr>
        <p:spPr bwMode="auto">
          <a:xfrm>
            <a:off x="6022975" y="2994025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en-US">
              <a:solidFill>
                <a:schemeClr val="accent1"/>
              </a:solidFill>
            </a:endParaRPr>
          </a:p>
        </p:txBody>
      </p:sp>
      <p:sp>
        <p:nvSpPr>
          <p:cNvPr id="35871" name="Line 281"/>
          <p:cNvSpPr>
            <a:spLocks noChangeShapeType="1"/>
          </p:cNvSpPr>
          <p:nvPr/>
        </p:nvSpPr>
        <p:spPr bwMode="auto">
          <a:xfrm flipV="1">
            <a:off x="6662738" y="3146425"/>
            <a:ext cx="98425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5872" name="Line 283"/>
          <p:cNvSpPr>
            <a:spLocks noChangeShapeType="1"/>
          </p:cNvSpPr>
          <p:nvPr/>
        </p:nvSpPr>
        <p:spPr bwMode="auto">
          <a:xfrm flipH="1">
            <a:off x="6638925" y="2849563"/>
            <a:ext cx="379413" cy="22542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5873" name="Text Box 306"/>
          <p:cNvSpPr txBox="1">
            <a:spLocks noChangeArrowheads="1"/>
          </p:cNvSpPr>
          <p:nvPr/>
        </p:nvSpPr>
        <p:spPr bwMode="auto">
          <a:xfrm>
            <a:off x="7556500" y="2224088"/>
            <a:ext cx="4048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D</a:t>
            </a:r>
            <a:endParaRPr lang="en-US">
              <a:solidFill>
                <a:schemeClr val="accent1"/>
              </a:solidFill>
            </a:endParaRPr>
          </a:p>
        </p:txBody>
      </p:sp>
      <p:sp>
        <p:nvSpPr>
          <p:cNvPr id="35874" name="Text Box 307"/>
          <p:cNvSpPr txBox="1">
            <a:spLocks noChangeArrowheads="1"/>
          </p:cNvSpPr>
          <p:nvPr/>
        </p:nvSpPr>
        <p:spPr bwMode="auto">
          <a:xfrm>
            <a:off x="8299450" y="2840038"/>
            <a:ext cx="3873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E</a:t>
            </a:r>
            <a:endParaRPr lang="en-US">
              <a:solidFill>
                <a:schemeClr val="accent1"/>
              </a:solidFill>
            </a:endParaRPr>
          </a:p>
        </p:txBody>
      </p:sp>
      <p:sp>
        <p:nvSpPr>
          <p:cNvPr id="35875" name="Text Box 330"/>
          <p:cNvSpPr txBox="1">
            <a:spLocks noChangeArrowheads="1"/>
          </p:cNvSpPr>
          <p:nvPr/>
        </p:nvSpPr>
        <p:spPr bwMode="auto">
          <a:xfrm>
            <a:off x="2051050" y="2984500"/>
            <a:ext cx="2354263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1800"/>
              <a:t>queue of packets</a:t>
            </a:r>
          </a:p>
          <a:p>
            <a:pPr algn="ctr">
              <a:lnSpc>
                <a:spcPct val="85000"/>
              </a:lnSpc>
            </a:pPr>
            <a:r>
              <a:rPr lang="en-US" sz="1800"/>
              <a:t>waiting for output link</a:t>
            </a:r>
            <a:endParaRPr lang="en-US" sz="1800">
              <a:solidFill>
                <a:schemeClr val="accent1"/>
              </a:solidFill>
            </a:endParaRPr>
          </a:p>
        </p:txBody>
      </p:sp>
      <p:sp>
        <p:nvSpPr>
          <p:cNvPr id="35876" name="Line 332"/>
          <p:cNvSpPr>
            <a:spLocks noChangeShapeType="1"/>
          </p:cNvSpPr>
          <p:nvPr/>
        </p:nvSpPr>
        <p:spPr bwMode="auto">
          <a:xfrm flipV="1">
            <a:off x="2890838" y="2514600"/>
            <a:ext cx="166687" cy="5238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35877" name="Group 96"/>
          <p:cNvGrpSpPr>
            <a:grpSpLocks/>
          </p:cNvGrpSpPr>
          <p:nvPr/>
        </p:nvGrpSpPr>
        <p:grpSpPr bwMode="auto">
          <a:xfrm>
            <a:off x="898525" y="1651000"/>
            <a:ext cx="779463" cy="679450"/>
            <a:chOff x="-44" y="1473"/>
            <a:chExt cx="981" cy="1105"/>
          </a:xfrm>
        </p:grpSpPr>
        <p:pic>
          <p:nvPicPr>
            <p:cNvPr id="35908" name="Picture 97" descr="desktop_computer_stylized_medium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5909" name="Freeform 98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336349 w 356"/>
                <a:gd name="T3" fmla="*/ 29469 h 368"/>
                <a:gd name="T4" fmla="*/ 399007 w 356"/>
                <a:gd name="T5" fmla="*/ 614167 h 368"/>
                <a:gd name="T6" fmla="*/ 87935 w 356"/>
                <a:gd name="T7" fmla="*/ 768083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 w="9525" cap="flat" cmpd="sng">
              <a:noFill/>
              <a:prstDash val="solid"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35878" name="Group 99"/>
          <p:cNvGrpSpPr>
            <a:grpSpLocks/>
          </p:cNvGrpSpPr>
          <p:nvPr/>
        </p:nvGrpSpPr>
        <p:grpSpPr bwMode="auto">
          <a:xfrm>
            <a:off x="1085850" y="2625725"/>
            <a:ext cx="779463" cy="679450"/>
            <a:chOff x="-44" y="1473"/>
            <a:chExt cx="981" cy="1105"/>
          </a:xfrm>
        </p:grpSpPr>
        <p:pic>
          <p:nvPicPr>
            <p:cNvPr id="35906" name="Picture 100" descr="desktop_computer_stylized_medium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5907" name="Freeform 101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336349 w 356"/>
                <a:gd name="T3" fmla="*/ 29469 h 368"/>
                <a:gd name="T4" fmla="*/ 399007 w 356"/>
                <a:gd name="T5" fmla="*/ 614167 h 368"/>
                <a:gd name="T6" fmla="*/ 87935 w 356"/>
                <a:gd name="T7" fmla="*/ 768083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 w="9525" cap="flat" cmpd="sng">
              <a:noFill/>
              <a:prstDash val="solid"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35879" name="Group 102"/>
          <p:cNvGrpSpPr>
            <a:grpSpLocks/>
          </p:cNvGrpSpPr>
          <p:nvPr/>
        </p:nvGrpSpPr>
        <p:grpSpPr bwMode="auto">
          <a:xfrm>
            <a:off x="7481888" y="2686050"/>
            <a:ext cx="779462" cy="679450"/>
            <a:chOff x="-44" y="1473"/>
            <a:chExt cx="981" cy="1105"/>
          </a:xfrm>
        </p:grpSpPr>
        <p:pic>
          <p:nvPicPr>
            <p:cNvPr id="35904" name="Picture 103" descr="desktop_computer_stylized_medium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5905" name="Freeform 104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336349 w 356"/>
                <a:gd name="T3" fmla="*/ 29469 h 368"/>
                <a:gd name="T4" fmla="*/ 399007 w 356"/>
                <a:gd name="T5" fmla="*/ 614167 h 368"/>
                <a:gd name="T6" fmla="*/ 87935 w 356"/>
                <a:gd name="T7" fmla="*/ 768083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 w="9525" cap="flat" cmpd="sng">
              <a:noFill/>
              <a:prstDash val="solid"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35880" name="Group 108"/>
          <p:cNvGrpSpPr>
            <a:grpSpLocks/>
          </p:cNvGrpSpPr>
          <p:nvPr/>
        </p:nvGrpSpPr>
        <p:grpSpPr bwMode="auto">
          <a:xfrm>
            <a:off x="6846888" y="1493838"/>
            <a:ext cx="779462" cy="679450"/>
            <a:chOff x="-44" y="1473"/>
            <a:chExt cx="981" cy="1105"/>
          </a:xfrm>
        </p:grpSpPr>
        <p:pic>
          <p:nvPicPr>
            <p:cNvPr id="35902" name="Picture 109" descr="desktop_computer_stylized_medium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5903" name="Freeform 110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336349 w 356"/>
                <a:gd name="T3" fmla="*/ 29469 h 368"/>
                <a:gd name="T4" fmla="*/ 399007 w 356"/>
                <a:gd name="T5" fmla="*/ 614167 h 368"/>
                <a:gd name="T6" fmla="*/ 87935 w 356"/>
                <a:gd name="T7" fmla="*/ 768083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 w="9525" cap="flat" cmpd="sng">
              <a:noFill/>
              <a:prstDash val="solid"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35881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r>
              <a:rPr lang="en-US"/>
              <a:t>1-</a:t>
            </a:r>
            <a:fld id="{65A3F9C4-AC01-4B12-9675-55DC7A954765}" type="slidenum">
              <a:rPr lang="en-US" smtClean="0"/>
              <a:pPr/>
              <a:t>32</a:t>
            </a:fld>
            <a:endParaRPr lang="en-US"/>
          </a:p>
        </p:txBody>
      </p:sp>
      <p:grpSp>
        <p:nvGrpSpPr>
          <p:cNvPr id="35882" name="Group 228"/>
          <p:cNvGrpSpPr>
            <a:grpSpLocks/>
          </p:cNvGrpSpPr>
          <p:nvPr/>
        </p:nvGrpSpPr>
        <p:grpSpPr bwMode="auto">
          <a:xfrm>
            <a:off x="5391150" y="2160588"/>
            <a:ext cx="1128713" cy="439737"/>
            <a:chOff x="4650" y="1129"/>
            <a:chExt cx="246" cy="95"/>
          </a:xfrm>
        </p:grpSpPr>
        <p:sp>
          <p:nvSpPr>
            <p:cNvPr id="35894" name="Oval 407"/>
            <p:cNvSpPr>
              <a:spLocks noChangeArrowheads="1"/>
            </p:cNvSpPr>
            <p:nvPr/>
          </p:nvSpPr>
          <p:spPr bwMode="auto">
            <a:xfrm>
              <a:off x="4651" y="1171"/>
              <a:ext cx="244" cy="53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35895" name="Rectangle 410"/>
            <p:cNvSpPr>
              <a:spLocks noChangeArrowheads="1"/>
            </p:cNvSpPr>
            <p:nvPr/>
          </p:nvSpPr>
          <p:spPr bwMode="auto">
            <a:xfrm>
              <a:off x="4651" y="1165"/>
              <a:ext cx="245" cy="33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>
                <a:latin typeface="Times New Roman" pitchFamily="18" charset="0"/>
              </a:endParaRPr>
            </a:p>
          </p:txBody>
        </p:sp>
        <p:sp>
          <p:nvSpPr>
            <p:cNvPr id="35896" name="Oval 411"/>
            <p:cNvSpPr>
              <a:spLocks noChangeArrowheads="1"/>
            </p:cNvSpPr>
            <p:nvPr/>
          </p:nvSpPr>
          <p:spPr bwMode="auto">
            <a:xfrm>
              <a:off x="4650" y="1129"/>
              <a:ext cx="244" cy="62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grpSp>
          <p:nvGrpSpPr>
            <p:cNvPr id="35897" name="Group 232"/>
            <p:cNvGrpSpPr>
              <a:grpSpLocks/>
            </p:cNvGrpSpPr>
            <p:nvPr/>
          </p:nvGrpSpPr>
          <p:grpSpPr bwMode="auto">
            <a:xfrm>
              <a:off x="4699" y="1145"/>
              <a:ext cx="138" cy="29"/>
              <a:chOff x="2468" y="1332"/>
              <a:chExt cx="310" cy="60"/>
            </a:xfrm>
          </p:grpSpPr>
          <p:sp>
            <p:nvSpPr>
              <p:cNvPr id="35900" name="Freeform 233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12700" cmpd="sng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901" name="Freeform 234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12700" cmpd="sng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5898" name="Line 235"/>
            <p:cNvSpPr>
              <a:spLocks noChangeShapeType="1"/>
            </p:cNvSpPr>
            <p:nvPr/>
          </p:nvSpPr>
          <p:spPr bwMode="auto">
            <a:xfrm>
              <a:off x="4651" y="1158"/>
              <a:ext cx="0" cy="4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5899" name="Line 236"/>
            <p:cNvSpPr>
              <a:spLocks noChangeShapeType="1"/>
            </p:cNvSpPr>
            <p:nvPr/>
          </p:nvSpPr>
          <p:spPr bwMode="auto">
            <a:xfrm>
              <a:off x="4894" y="1160"/>
              <a:ext cx="0" cy="4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5883" name="Rectangle 6"/>
          <p:cNvSpPr>
            <a:spLocks noChangeArrowheads="1"/>
          </p:cNvSpPr>
          <p:nvPr/>
        </p:nvSpPr>
        <p:spPr bwMode="auto">
          <a:xfrm>
            <a:off x="606425" y="3930650"/>
            <a:ext cx="8131175" cy="2030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lnSpc>
                <a:spcPct val="85000"/>
              </a:lnSpc>
              <a:spcBef>
                <a:spcPct val="20000"/>
              </a:spcBef>
              <a:buClr>
                <a:schemeClr val="accent2"/>
              </a:buClr>
              <a:buSzPct val="85000"/>
              <a:buFont typeface="Wingdings" pitchFamily="2" charset="2"/>
              <a:buNone/>
            </a:pPr>
            <a:r>
              <a:rPr lang="en-US" sz="2800" dirty="0">
                <a:solidFill>
                  <a:srgbClr val="C00000"/>
                </a:solidFill>
                <a:latin typeface="Gill Sans MT" pitchFamily="34" charset="0"/>
              </a:rPr>
              <a:t>queuing and loss: </a:t>
            </a:r>
          </a:p>
          <a:p>
            <a:pPr marL="342900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75000"/>
              <a:buFont typeface="Wingdings" pitchFamily="2" charset="2"/>
              <a:buChar char="v"/>
            </a:pPr>
            <a:r>
              <a:rPr lang="en-US" dirty="0">
                <a:latin typeface="Gill Sans MT" pitchFamily="34" charset="0"/>
              </a:rPr>
              <a:t>If arrival rate (in bits) to link exceeds transmission rate of link for a period of time:</a:t>
            </a:r>
          </a:p>
          <a:p>
            <a:pPr marL="800100" lvl="1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pitchFamily="2" charset="2"/>
              <a:buChar char="§"/>
            </a:pPr>
            <a:r>
              <a:rPr lang="en-US" dirty="0">
                <a:latin typeface="Gill Sans MT" pitchFamily="34" charset="0"/>
              </a:rPr>
              <a:t>packets will queue, wait to be transmitted on link </a:t>
            </a:r>
          </a:p>
          <a:p>
            <a:pPr marL="800100" lvl="1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itchFamily="2" charset="2"/>
              <a:buChar char="§"/>
            </a:pPr>
            <a:r>
              <a:rPr lang="en-US" dirty="0">
                <a:latin typeface="Gill Sans MT" pitchFamily="34" charset="0"/>
              </a:rPr>
              <a:t>packets can be dropped (lost) if memory (buffer) fills up</a:t>
            </a:r>
          </a:p>
        </p:txBody>
      </p:sp>
      <p:pic>
        <p:nvPicPr>
          <p:cNvPr id="35884" name="Picture 16" descr="underline_base"/>
          <p:cNvPicPr>
            <a:picLocks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85750" y="915988"/>
            <a:ext cx="7313613" cy="173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5885" name="Group 228"/>
          <p:cNvGrpSpPr>
            <a:grpSpLocks/>
          </p:cNvGrpSpPr>
          <p:nvPr/>
        </p:nvGrpSpPr>
        <p:grpSpPr bwMode="auto">
          <a:xfrm>
            <a:off x="5530850" y="2930525"/>
            <a:ext cx="1128713" cy="439738"/>
            <a:chOff x="4650" y="1129"/>
            <a:chExt cx="246" cy="95"/>
          </a:xfrm>
        </p:grpSpPr>
        <p:sp>
          <p:nvSpPr>
            <p:cNvPr id="35886" name="Oval 407"/>
            <p:cNvSpPr>
              <a:spLocks noChangeArrowheads="1"/>
            </p:cNvSpPr>
            <p:nvPr/>
          </p:nvSpPr>
          <p:spPr bwMode="auto">
            <a:xfrm>
              <a:off x="4651" y="1171"/>
              <a:ext cx="244" cy="53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35887" name="Rectangle 410"/>
            <p:cNvSpPr>
              <a:spLocks noChangeArrowheads="1"/>
            </p:cNvSpPr>
            <p:nvPr/>
          </p:nvSpPr>
          <p:spPr bwMode="auto">
            <a:xfrm>
              <a:off x="4651" y="1165"/>
              <a:ext cx="245" cy="33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>
                <a:latin typeface="Times New Roman" pitchFamily="18" charset="0"/>
              </a:endParaRPr>
            </a:p>
          </p:txBody>
        </p:sp>
        <p:sp>
          <p:nvSpPr>
            <p:cNvPr id="35888" name="Oval 411"/>
            <p:cNvSpPr>
              <a:spLocks noChangeArrowheads="1"/>
            </p:cNvSpPr>
            <p:nvPr/>
          </p:nvSpPr>
          <p:spPr bwMode="auto">
            <a:xfrm>
              <a:off x="4650" y="1129"/>
              <a:ext cx="244" cy="62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grpSp>
          <p:nvGrpSpPr>
            <p:cNvPr id="35889" name="Group 232"/>
            <p:cNvGrpSpPr>
              <a:grpSpLocks/>
            </p:cNvGrpSpPr>
            <p:nvPr/>
          </p:nvGrpSpPr>
          <p:grpSpPr bwMode="auto">
            <a:xfrm>
              <a:off x="4699" y="1145"/>
              <a:ext cx="138" cy="29"/>
              <a:chOff x="2468" y="1332"/>
              <a:chExt cx="310" cy="60"/>
            </a:xfrm>
          </p:grpSpPr>
          <p:sp>
            <p:nvSpPr>
              <p:cNvPr id="35892" name="Freeform 233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12700" cmpd="sng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893" name="Freeform 234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12700" cmpd="sng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5890" name="Line 235"/>
            <p:cNvSpPr>
              <a:spLocks noChangeShapeType="1"/>
            </p:cNvSpPr>
            <p:nvPr/>
          </p:nvSpPr>
          <p:spPr bwMode="auto">
            <a:xfrm>
              <a:off x="4651" y="1158"/>
              <a:ext cx="0" cy="4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5891" name="Line 236"/>
            <p:cNvSpPr>
              <a:spLocks noChangeShapeType="1"/>
            </p:cNvSpPr>
            <p:nvPr/>
          </p:nvSpPr>
          <p:spPr bwMode="auto">
            <a:xfrm>
              <a:off x="4894" y="1160"/>
              <a:ext cx="0" cy="4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Footer Placeholder 2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>
                <a:ea typeface="ＭＳ Ｐゴシック" pitchFamily="34" charset="-128"/>
              </a:rPr>
              <a:t>Introduction</a:t>
            </a:r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431800" y="1720850"/>
            <a:ext cx="8196263" cy="4648200"/>
          </a:xfrm>
        </p:spPr>
        <p:txBody>
          <a:bodyPr/>
          <a:lstStyle/>
          <a:p>
            <a:pPr eaLnBrk="1" hangingPunct="1">
              <a:buSzPct val="75000"/>
            </a:pPr>
            <a:r>
              <a:rPr lang="en-US" sz="2400">
                <a:ea typeface="ＭＳ Ｐゴシック" pitchFamily="34" charset="-128"/>
              </a:rPr>
              <a:t>great for bursty data</a:t>
            </a:r>
          </a:p>
          <a:p>
            <a:pPr lvl="1" eaLnBrk="1" hangingPunct="1"/>
            <a:r>
              <a:rPr lang="en-US"/>
              <a:t>resource sharing</a:t>
            </a:r>
          </a:p>
          <a:p>
            <a:pPr lvl="1" eaLnBrk="1" hangingPunct="1"/>
            <a:r>
              <a:rPr lang="en-US"/>
              <a:t>simpler, no call setup</a:t>
            </a:r>
            <a:endParaRPr lang="en-US" sz="2000"/>
          </a:p>
          <a:p>
            <a:pPr eaLnBrk="1" hangingPunct="1">
              <a:buSzPct val="75000"/>
            </a:pPr>
            <a:r>
              <a:rPr lang="en-US" sz="2400">
                <a:solidFill>
                  <a:srgbClr val="CC0000"/>
                </a:solidFill>
                <a:ea typeface="ＭＳ Ｐゴシック" pitchFamily="34" charset="-128"/>
              </a:rPr>
              <a:t>excessive congestion possible:</a:t>
            </a:r>
            <a:r>
              <a:rPr lang="en-US" sz="2400">
                <a:ea typeface="ＭＳ Ｐゴシック" pitchFamily="34" charset="-128"/>
              </a:rPr>
              <a:t> packet delay and loss</a:t>
            </a:r>
          </a:p>
          <a:p>
            <a:pPr lvl="1" eaLnBrk="1" hangingPunct="1"/>
            <a:r>
              <a:rPr lang="en-US"/>
              <a:t>protocols needed for reliable data transfer, congestion control</a:t>
            </a:r>
            <a:endParaRPr lang="en-US" sz="2000"/>
          </a:p>
          <a:p>
            <a:pPr eaLnBrk="1" hangingPunct="1">
              <a:buSzPct val="75000"/>
            </a:pPr>
            <a:r>
              <a:rPr lang="en-US" sz="2400" i="1">
                <a:solidFill>
                  <a:srgbClr val="CC0000"/>
                </a:solidFill>
                <a:ea typeface="ＭＳ Ｐゴシック" pitchFamily="34" charset="-128"/>
              </a:rPr>
              <a:t>Q:</a:t>
            </a:r>
            <a:r>
              <a:rPr lang="en-US" sz="2400">
                <a:solidFill>
                  <a:srgbClr val="CC0000"/>
                </a:solidFill>
                <a:ea typeface="ＭＳ Ｐゴシック" pitchFamily="34" charset="-128"/>
              </a:rPr>
              <a:t> How to provide circuit-like behavior?</a:t>
            </a:r>
          </a:p>
          <a:p>
            <a:pPr lvl="1" eaLnBrk="1" hangingPunct="1"/>
            <a:r>
              <a:rPr lang="en-US"/>
              <a:t>bandwidth guarantees needed for audio/video apps</a:t>
            </a:r>
          </a:p>
          <a:p>
            <a:pPr lvl="1" eaLnBrk="1" hangingPunct="1"/>
            <a:r>
              <a:rPr lang="en-US"/>
              <a:t>still an unsolved problem (chapter 7)</a:t>
            </a:r>
            <a:endParaRPr lang="en-US" sz="2000"/>
          </a:p>
        </p:txBody>
      </p:sp>
      <p:sp>
        <p:nvSpPr>
          <p:cNvPr id="41988" name="Rectangle 4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274638" y="1196975"/>
            <a:ext cx="7620000" cy="609600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en-US">
                <a:solidFill>
                  <a:srgbClr val="CC0000"/>
                </a:solidFill>
                <a:ea typeface="ＭＳ Ｐゴシック" pitchFamily="34" charset="-128"/>
              </a:rPr>
              <a:t>is packet switching a </a:t>
            </a:r>
            <a:r>
              <a:rPr lang="ja-JP" altLang="en-US">
                <a:solidFill>
                  <a:srgbClr val="CC0000"/>
                </a:solidFill>
                <a:ea typeface="ＭＳ Ｐゴシック" pitchFamily="34" charset="-128"/>
              </a:rPr>
              <a:t>“</a:t>
            </a:r>
            <a:r>
              <a:rPr lang="en-US" altLang="ja-JP">
                <a:solidFill>
                  <a:srgbClr val="CC0000"/>
                </a:solidFill>
                <a:ea typeface="ＭＳ Ｐゴシック" pitchFamily="34" charset="-128"/>
              </a:rPr>
              <a:t>slam dunk winner?</a:t>
            </a:r>
            <a:r>
              <a:rPr lang="ja-JP" altLang="en-US">
                <a:solidFill>
                  <a:srgbClr val="CC0000"/>
                </a:solidFill>
                <a:ea typeface="ＭＳ Ｐゴシック" pitchFamily="34" charset="-128"/>
              </a:rPr>
              <a:t>”</a:t>
            </a:r>
            <a:endParaRPr lang="en-US">
              <a:solidFill>
                <a:srgbClr val="CC0000"/>
              </a:solidFill>
              <a:ea typeface="ＭＳ Ｐゴシック" pitchFamily="34" charset="-128"/>
            </a:endParaRPr>
          </a:p>
        </p:txBody>
      </p:sp>
      <p:sp>
        <p:nvSpPr>
          <p:cNvPr id="41989" name="Text Box 20"/>
          <p:cNvSpPr txBox="1">
            <a:spLocks noChangeArrowheads="1"/>
          </p:cNvSpPr>
          <p:nvPr/>
        </p:nvSpPr>
        <p:spPr bwMode="auto">
          <a:xfrm>
            <a:off x="352425" y="5472113"/>
            <a:ext cx="8234363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i="1">
                <a:solidFill>
                  <a:srgbClr val="CC0000"/>
                </a:solidFill>
                <a:latin typeface="Gill Sans MT" pitchFamily="34" charset="0"/>
              </a:rPr>
              <a:t>Q:</a:t>
            </a:r>
            <a:r>
              <a:rPr lang="en-US">
                <a:latin typeface="Gill Sans MT" pitchFamily="34" charset="0"/>
              </a:rPr>
              <a:t>  human analogies of reserved resources (circuit switching) versus on-demand allocation (packet-switching)?</a:t>
            </a:r>
          </a:p>
        </p:txBody>
      </p:sp>
      <p:pic>
        <p:nvPicPr>
          <p:cNvPr id="41990" name="Picture 10" descr="underline_base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4175" y="752475"/>
            <a:ext cx="7769225" cy="173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991" name="Rectangle 2"/>
          <p:cNvSpPr>
            <a:spLocks noChangeArrowheads="1"/>
          </p:cNvSpPr>
          <p:nvPr/>
        </p:nvSpPr>
        <p:spPr bwMode="auto">
          <a:xfrm>
            <a:off x="325438" y="177800"/>
            <a:ext cx="8001000" cy="768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1" hangingPunct="1"/>
            <a:r>
              <a:rPr lang="en-US" sz="3600">
                <a:solidFill>
                  <a:srgbClr val="000099"/>
                </a:solidFill>
                <a:latin typeface="Gill Sans MT" pitchFamily="34" charset="0"/>
              </a:rPr>
              <a:t>Packet switching versus circuit switching</a:t>
            </a:r>
            <a:endParaRPr lang="en-US" sz="4400">
              <a:solidFill>
                <a:srgbClr val="000099"/>
              </a:solidFill>
              <a:latin typeface="Gill Sans MT" pitchFamily="34" charset="0"/>
            </a:endParaRPr>
          </a:p>
        </p:txBody>
      </p:sp>
      <p:sp>
        <p:nvSpPr>
          <p:cNvPr id="41992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r>
              <a:rPr lang="en-US"/>
              <a:t>1-</a:t>
            </a:r>
            <a:fld id="{DD549471-C95E-4649-A2EB-02E59B5CC4B5}" type="slidenum">
              <a:rPr lang="en-US" smtClean="0"/>
              <a:pPr/>
              <a:t>33</a:t>
            </a:fld>
            <a:endParaRPr lang="en-US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>
                <a:ea typeface="ＭＳ Ｐゴシック" pitchFamily="34" charset="-128"/>
              </a:rPr>
              <a:t>Network Layer</a:t>
            </a:r>
          </a:p>
        </p:txBody>
      </p:sp>
      <p:sp>
        <p:nvSpPr>
          <p:cNvPr id="36867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r>
              <a:rPr lang="en-US"/>
              <a:t>4-</a:t>
            </a:r>
            <a:fld id="{73F260FB-A9BE-492F-948B-9A885CE31248}" type="slidenum">
              <a:rPr lang="en-US" smtClean="0"/>
              <a:pPr/>
              <a:t>34</a:t>
            </a:fld>
            <a:endParaRPr lang="en-US"/>
          </a:p>
        </p:txBody>
      </p:sp>
      <p:pic>
        <p:nvPicPr>
          <p:cNvPr id="36868" name="Picture 6" descr="underline_base"/>
          <p:cNvPicPr>
            <a:picLocks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31825" y="1035050"/>
            <a:ext cx="7769225" cy="173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77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cs typeface="+mj-cs"/>
              </a:rPr>
              <a:t>Two key network-core functions</a:t>
            </a:r>
          </a:p>
        </p:txBody>
      </p:sp>
      <p:sp>
        <p:nvSpPr>
          <p:cNvPr id="3687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03750" y="1404938"/>
            <a:ext cx="4192588" cy="4648200"/>
          </a:xfrm>
        </p:spPr>
        <p:txBody>
          <a:bodyPr/>
          <a:lstStyle/>
          <a:p>
            <a:pPr marL="0" indent="0">
              <a:buFont typeface="Wingdings" pitchFamily="2" charset="2"/>
              <a:buNone/>
            </a:pPr>
            <a:r>
              <a:rPr lang="en-US" i="1">
                <a:solidFill>
                  <a:srgbClr val="C00000"/>
                </a:solidFill>
                <a:ea typeface="ＭＳ Ｐゴシック" pitchFamily="34" charset="-128"/>
              </a:rPr>
              <a:t>forwarding</a:t>
            </a:r>
            <a:r>
              <a:rPr lang="en-US" sz="2400" i="1">
                <a:solidFill>
                  <a:srgbClr val="C00000"/>
                </a:solidFill>
                <a:ea typeface="ＭＳ Ｐゴシック" pitchFamily="34" charset="-128"/>
              </a:rPr>
              <a:t>:</a:t>
            </a:r>
            <a:r>
              <a:rPr lang="en-US" sz="2400">
                <a:solidFill>
                  <a:srgbClr val="C00000"/>
                </a:solidFill>
                <a:ea typeface="ＭＳ Ｐゴシック" pitchFamily="34" charset="-128"/>
              </a:rPr>
              <a:t> </a:t>
            </a:r>
            <a:r>
              <a:rPr lang="en-US" sz="2400">
                <a:ea typeface="ＭＳ Ｐゴシック" pitchFamily="34" charset="-128"/>
              </a:rPr>
              <a:t>move packets from router</a:t>
            </a:r>
            <a:r>
              <a:rPr lang="ja-JP" altLang="en-US" sz="2400">
                <a:ea typeface="ＭＳ Ｐゴシック" pitchFamily="34" charset="-128"/>
              </a:rPr>
              <a:t>’</a:t>
            </a:r>
            <a:r>
              <a:rPr lang="en-US" altLang="ja-JP" sz="2400">
                <a:ea typeface="ＭＳ Ｐゴシック" pitchFamily="34" charset="-128"/>
              </a:rPr>
              <a:t>s input to appropriate router output</a:t>
            </a:r>
          </a:p>
          <a:p>
            <a:pPr marL="0" indent="0">
              <a:buFont typeface="Wingdings" pitchFamily="2" charset="2"/>
              <a:buNone/>
            </a:pPr>
            <a:endParaRPr lang="en-US">
              <a:ea typeface="ＭＳ Ｐゴシック" pitchFamily="34" charset="-128"/>
            </a:endParaRPr>
          </a:p>
        </p:txBody>
      </p:sp>
      <p:sp>
        <p:nvSpPr>
          <p:cNvPr id="36871" name="Rectangle 3"/>
          <p:cNvSpPr txBox="1">
            <a:spLocks noChangeArrowheads="1"/>
          </p:cNvSpPr>
          <p:nvPr/>
        </p:nvSpPr>
        <p:spPr bwMode="auto">
          <a:xfrm>
            <a:off x="384175" y="1385888"/>
            <a:ext cx="4192588" cy="1693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ct val="85000"/>
              </a:lnSpc>
              <a:spcBef>
                <a:spcPct val="70000"/>
              </a:spcBef>
              <a:buClr>
                <a:srgbClr val="000099"/>
              </a:buClr>
              <a:buSzPct val="65000"/>
              <a:buFont typeface="Wingdings" pitchFamily="2" charset="2"/>
              <a:buNone/>
            </a:pPr>
            <a:r>
              <a:rPr lang="en-US" sz="2800" i="1">
                <a:solidFill>
                  <a:srgbClr val="C00000"/>
                </a:solidFill>
                <a:latin typeface="Gill Sans MT" pitchFamily="34" charset="0"/>
              </a:rPr>
              <a:t>routing:</a:t>
            </a:r>
            <a:r>
              <a:rPr lang="en-US" sz="2800">
                <a:solidFill>
                  <a:srgbClr val="C00000"/>
                </a:solidFill>
                <a:latin typeface="Gill Sans MT" pitchFamily="34" charset="0"/>
              </a:rPr>
              <a:t> </a:t>
            </a:r>
            <a:r>
              <a:rPr lang="en-US">
                <a:latin typeface="Gill Sans MT" pitchFamily="34" charset="0"/>
              </a:rPr>
              <a:t>determines source-destination route taken by packets</a:t>
            </a:r>
          </a:p>
          <a:p>
            <a:pPr marL="742950" lvl="1" indent="-285750">
              <a:lnSpc>
                <a:spcPct val="85000"/>
              </a:lnSpc>
              <a:buClr>
                <a:srgbClr val="000099"/>
              </a:buClr>
              <a:buFont typeface="Wingdings" pitchFamily="2" charset="2"/>
              <a:buChar char="§"/>
            </a:pPr>
            <a:r>
              <a:rPr lang="en-US" i="1">
                <a:latin typeface="Gill Sans MT" pitchFamily="34" charset="0"/>
              </a:rPr>
              <a:t>routing algorithms</a:t>
            </a:r>
            <a:endParaRPr lang="en-US">
              <a:latin typeface="Gill Sans MT" pitchFamily="34" charset="0"/>
            </a:endParaRPr>
          </a:p>
          <a:p>
            <a: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itchFamily="2" charset="2"/>
              <a:buNone/>
            </a:pPr>
            <a:endParaRPr lang="en-US" sz="2800">
              <a:latin typeface="Gill Sans MT" pitchFamily="34" charset="0"/>
            </a:endParaRPr>
          </a:p>
        </p:txBody>
      </p:sp>
      <p:sp>
        <p:nvSpPr>
          <p:cNvPr id="11" name="Freeform 3"/>
          <p:cNvSpPr>
            <a:spLocks/>
          </p:cNvSpPr>
          <p:nvPr/>
        </p:nvSpPr>
        <p:spPr bwMode="auto">
          <a:xfrm rot="16200000">
            <a:off x="3289300" y="3600451"/>
            <a:ext cx="2198687" cy="1497012"/>
          </a:xfrm>
          <a:custGeom>
            <a:avLst/>
            <a:gdLst>
              <a:gd name="T0" fmla="*/ 0 w 1443"/>
              <a:gd name="T1" fmla="*/ 0 h 816"/>
              <a:gd name="T2" fmla="*/ 1076 w 1443"/>
              <a:gd name="T3" fmla="*/ 782 h 816"/>
              <a:gd name="T4" fmla="*/ 1320 w 1443"/>
              <a:gd name="T5" fmla="*/ 788 h 816"/>
              <a:gd name="T6" fmla="*/ 1443 w 1443"/>
              <a:gd name="T7" fmla="*/ 5 h 816"/>
              <a:gd name="T8" fmla="*/ 0 w 1443"/>
              <a:gd name="T9" fmla="*/ 0 h 816"/>
              <a:gd name="connsiteX0" fmla="*/ 0 w 10000"/>
              <a:gd name="connsiteY0" fmla="*/ 0 h 9714"/>
              <a:gd name="connsiteX1" fmla="*/ 3718 w 10000"/>
              <a:gd name="connsiteY1" fmla="*/ 8779 h 9714"/>
              <a:gd name="connsiteX2" fmla="*/ 9148 w 10000"/>
              <a:gd name="connsiteY2" fmla="*/ 9657 h 9714"/>
              <a:gd name="connsiteX3" fmla="*/ 10000 w 10000"/>
              <a:gd name="connsiteY3" fmla="*/ 61 h 9714"/>
              <a:gd name="connsiteX4" fmla="*/ 0 w 10000"/>
              <a:gd name="connsiteY4" fmla="*/ 0 h 9714"/>
              <a:gd name="connsiteX0" fmla="*/ 0 w 10000"/>
              <a:gd name="connsiteY0" fmla="*/ 0 h 9095"/>
              <a:gd name="connsiteX1" fmla="*/ 3718 w 10000"/>
              <a:gd name="connsiteY1" fmla="*/ 9037 h 9095"/>
              <a:gd name="connsiteX2" fmla="*/ 5712 w 10000"/>
              <a:gd name="connsiteY2" fmla="*/ 8929 h 9095"/>
              <a:gd name="connsiteX3" fmla="*/ 10000 w 10000"/>
              <a:gd name="connsiteY3" fmla="*/ 63 h 9095"/>
              <a:gd name="connsiteX4" fmla="*/ 0 w 10000"/>
              <a:gd name="connsiteY4" fmla="*/ 0 h 9095"/>
              <a:gd name="connsiteX0" fmla="*/ 0 w 10000"/>
              <a:gd name="connsiteY0" fmla="*/ 0 h 10000"/>
              <a:gd name="connsiteX1" fmla="*/ 3718 w 10000"/>
              <a:gd name="connsiteY1" fmla="*/ 9936 h 10000"/>
              <a:gd name="connsiteX2" fmla="*/ 5712 w 10000"/>
              <a:gd name="connsiteY2" fmla="*/ 9817 h 10000"/>
              <a:gd name="connsiteX3" fmla="*/ 10000 w 10000"/>
              <a:gd name="connsiteY3" fmla="*/ 69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3718 w 10000"/>
              <a:gd name="connsiteY1" fmla="*/ 9936 h 10000"/>
              <a:gd name="connsiteX2" fmla="*/ 5712 w 10000"/>
              <a:gd name="connsiteY2" fmla="*/ 9817 h 10000"/>
              <a:gd name="connsiteX3" fmla="*/ 10000 w 10000"/>
              <a:gd name="connsiteY3" fmla="*/ 69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3718 w 10000"/>
              <a:gd name="connsiteY1" fmla="*/ 9936 h 10000"/>
              <a:gd name="connsiteX2" fmla="*/ 5712 w 10000"/>
              <a:gd name="connsiteY2" fmla="*/ 9817 h 10000"/>
              <a:gd name="connsiteX3" fmla="*/ 10000 w 10000"/>
              <a:gd name="connsiteY3" fmla="*/ 69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3718 w 10000"/>
              <a:gd name="connsiteY1" fmla="*/ 9936 h 10000"/>
              <a:gd name="connsiteX2" fmla="*/ 5712 w 10000"/>
              <a:gd name="connsiteY2" fmla="*/ 9817 h 10000"/>
              <a:gd name="connsiteX3" fmla="*/ 10000 w 10000"/>
              <a:gd name="connsiteY3" fmla="*/ 69 h 10000"/>
              <a:gd name="connsiteX4" fmla="*/ 0 w 10000"/>
              <a:gd name="connsiteY4" fmla="*/ 0 h 10000"/>
              <a:gd name="connsiteX0" fmla="*/ 0 w 8989"/>
              <a:gd name="connsiteY0" fmla="*/ 0 h 11618"/>
              <a:gd name="connsiteX1" fmla="*/ 2707 w 8989"/>
              <a:gd name="connsiteY1" fmla="*/ 11554 h 11618"/>
              <a:gd name="connsiteX2" fmla="*/ 4701 w 8989"/>
              <a:gd name="connsiteY2" fmla="*/ 11435 h 11618"/>
              <a:gd name="connsiteX3" fmla="*/ 8989 w 8989"/>
              <a:gd name="connsiteY3" fmla="*/ 1687 h 11618"/>
              <a:gd name="connsiteX4" fmla="*/ 0 w 8989"/>
              <a:gd name="connsiteY4" fmla="*/ 0 h 11618"/>
              <a:gd name="connsiteX0" fmla="*/ 0 w 9888"/>
              <a:gd name="connsiteY0" fmla="*/ 115 h 10115"/>
              <a:gd name="connsiteX1" fmla="*/ 3011 w 9888"/>
              <a:gd name="connsiteY1" fmla="*/ 10060 h 10115"/>
              <a:gd name="connsiteX2" fmla="*/ 5230 w 9888"/>
              <a:gd name="connsiteY2" fmla="*/ 9957 h 10115"/>
              <a:gd name="connsiteX3" fmla="*/ 9888 w 9888"/>
              <a:gd name="connsiteY3" fmla="*/ 0 h 10115"/>
              <a:gd name="connsiteX4" fmla="*/ 0 w 9888"/>
              <a:gd name="connsiteY4" fmla="*/ 115 h 10115"/>
              <a:gd name="connsiteX0" fmla="*/ 0 w 9829"/>
              <a:gd name="connsiteY0" fmla="*/ 0 h 10833"/>
              <a:gd name="connsiteX1" fmla="*/ 2874 w 9829"/>
              <a:gd name="connsiteY1" fmla="*/ 10779 h 10833"/>
              <a:gd name="connsiteX2" fmla="*/ 5118 w 9829"/>
              <a:gd name="connsiteY2" fmla="*/ 10677 h 10833"/>
              <a:gd name="connsiteX3" fmla="*/ 9829 w 9829"/>
              <a:gd name="connsiteY3" fmla="*/ 833 h 10833"/>
              <a:gd name="connsiteX4" fmla="*/ 0 w 9829"/>
              <a:gd name="connsiteY4" fmla="*/ 0 h 10833"/>
              <a:gd name="connsiteX0" fmla="*/ 0 w 10289"/>
              <a:gd name="connsiteY0" fmla="*/ 0 h 10000"/>
              <a:gd name="connsiteX1" fmla="*/ 2924 w 10289"/>
              <a:gd name="connsiteY1" fmla="*/ 9950 h 10000"/>
              <a:gd name="connsiteX2" fmla="*/ 5207 w 10289"/>
              <a:gd name="connsiteY2" fmla="*/ 9856 h 10000"/>
              <a:gd name="connsiteX3" fmla="*/ 10289 w 10289"/>
              <a:gd name="connsiteY3" fmla="*/ 54 h 10000"/>
              <a:gd name="connsiteX4" fmla="*/ 0 w 10289"/>
              <a:gd name="connsiteY4" fmla="*/ 0 h 10000"/>
              <a:gd name="connsiteX0" fmla="*/ 0 w 10289"/>
              <a:gd name="connsiteY0" fmla="*/ 0 h 10953"/>
              <a:gd name="connsiteX1" fmla="*/ 2924 w 10289"/>
              <a:gd name="connsiteY1" fmla="*/ 9950 h 10953"/>
              <a:gd name="connsiteX2" fmla="*/ 3723 w 10289"/>
              <a:gd name="connsiteY2" fmla="*/ 10695 h 10953"/>
              <a:gd name="connsiteX3" fmla="*/ 5207 w 10289"/>
              <a:gd name="connsiteY3" fmla="*/ 9856 h 10953"/>
              <a:gd name="connsiteX4" fmla="*/ 10289 w 10289"/>
              <a:gd name="connsiteY4" fmla="*/ 54 h 10953"/>
              <a:gd name="connsiteX5" fmla="*/ 0 w 10289"/>
              <a:gd name="connsiteY5" fmla="*/ 0 h 10953"/>
              <a:gd name="connsiteX0" fmla="*/ 0 w 10289"/>
              <a:gd name="connsiteY0" fmla="*/ 0 h 11138"/>
              <a:gd name="connsiteX1" fmla="*/ 2924 w 10289"/>
              <a:gd name="connsiteY1" fmla="*/ 9950 h 11138"/>
              <a:gd name="connsiteX2" fmla="*/ 5207 w 10289"/>
              <a:gd name="connsiteY2" fmla="*/ 9856 h 11138"/>
              <a:gd name="connsiteX3" fmla="*/ 10289 w 10289"/>
              <a:gd name="connsiteY3" fmla="*/ 54 h 11138"/>
              <a:gd name="connsiteX4" fmla="*/ 0 w 10289"/>
              <a:gd name="connsiteY4" fmla="*/ 0 h 11138"/>
              <a:gd name="connsiteX0" fmla="*/ 0 w 10289"/>
              <a:gd name="connsiteY0" fmla="*/ 0 h 10669"/>
              <a:gd name="connsiteX1" fmla="*/ 2924 w 10289"/>
              <a:gd name="connsiteY1" fmla="*/ 9950 h 10669"/>
              <a:gd name="connsiteX2" fmla="*/ 5207 w 10289"/>
              <a:gd name="connsiteY2" fmla="*/ 9856 h 10669"/>
              <a:gd name="connsiteX3" fmla="*/ 10289 w 10289"/>
              <a:gd name="connsiteY3" fmla="*/ 54 h 10669"/>
              <a:gd name="connsiteX4" fmla="*/ 0 w 10289"/>
              <a:gd name="connsiteY4" fmla="*/ 0 h 10669"/>
              <a:gd name="connsiteX0" fmla="*/ 0 w 10289"/>
              <a:gd name="connsiteY0" fmla="*/ 0 h 10734"/>
              <a:gd name="connsiteX1" fmla="*/ 2924 w 10289"/>
              <a:gd name="connsiteY1" fmla="*/ 9950 h 10734"/>
              <a:gd name="connsiteX2" fmla="*/ 4455 w 10289"/>
              <a:gd name="connsiteY2" fmla="*/ 10094 h 10734"/>
              <a:gd name="connsiteX3" fmla="*/ 10289 w 10289"/>
              <a:gd name="connsiteY3" fmla="*/ 54 h 10734"/>
              <a:gd name="connsiteX4" fmla="*/ 0 w 10289"/>
              <a:gd name="connsiteY4" fmla="*/ 0 h 10734"/>
              <a:gd name="connsiteX0" fmla="*/ 0 w 10289"/>
              <a:gd name="connsiteY0" fmla="*/ 0 h 10107"/>
              <a:gd name="connsiteX1" fmla="*/ 2924 w 10289"/>
              <a:gd name="connsiteY1" fmla="*/ 9950 h 10107"/>
              <a:gd name="connsiteX2" fmla="*/ 4455 w 10289"/>
              <a:gd name="connsiteY2" fmla="*/ 10094 h 10107"/>
              <a:gd name="connsiteX3" fmla="*/ 10289 w 10289"/>
              <a:gd name="connsiteY3" fmla="*/ 54 h 10107"/>
              <a:gd name="connsiteX4" fmla="*/ 0 w 10289"/>
              <a:gd name="connsiteY4" fmla="*/ 0 h 10107"/>
              <a:gd name="connsiteX0" fmla="*/ 0 w 10289"/>
              <a:gd name="connsiteY0" fmla="*/ 0 h 10107"/>
              <a:gd name="connsiteX1" fmla="*/ 2924 w 10289"/>
              <a:gd name="connsiteY1" fmla="*/ 9950 h 10107"/>
              <a:gd name="connsiteX2" fmla="*/ 4455 w 10289"/>
              <a:gd name="connsiteY2" fmla="*/ 10094 h 10107"/>
              <a:gd name="connsiteX3" fmla="*/ 10289 w 10289"/>
              <a:gd name="connsiteY3" fmla="*/ 54 h 10107"/>
              <a:gd name="connsiteX4" fmla="*/ 0 w 10289"/>
              <a:gd name="connsiteY4" fmla="*/ 0 h 10107"/>
              <a:gd name="connsiteX0" fmla="*/ 0 w 10289"/>
              <a:gd name="connsiteY0" fmla="*/ 0 h 10107"/>
              <a:gd name="connsiteX1" fmla="*/ 2924 w 10289"/>
              <a:gd name="connsiteY1" fmla="*/ 9950 h 10107"/>
              <a:gd name="connsiteX2" fmla="*/ 4455 w 10289"/>
              <a:gd name="connsiteY2" fmla="*/ 10094 h 10107"/>
              <a:gd name="connsiteX3" fmla="*/ 10289 w 10289"/>
              <a:gd name="connsiteY3" fmla="*/ 54 h 10107"/>
              <a:gd name="connsiteX4" fmla="*/ 0 w 10289"/>
              <a:gd name="connsiteY4" fmla="*/ 0 h 10107"/>
              <a:gd name="connsiteX0" fmla="*/ 0 w 10289"/>
              <a:gd name="connsiteY0" fmla="*/ 0 h 9960"/>
              <a:gd name="connsiteX1" fmla="*/ 2924 w 10289"/>
              <a:gd name="connsiteY1" fmla="*/ 9950 h 9960"/>
              <a:gd name="connsiteX2" fmla="*/ 4166 w 10289"/>
              <a:gd name="connsiteY2" fmla="*/ 9776 h 9960"/>
              <a:gd name="connsiteX3" fmla="*/ 10289 w 10289"/>
              <a:gd name="connsiteY3" fmla="*/ 54 h 9960"/>
              <a:gd name="connsiteX4" fmla="*/ 0 w 10289"/>
              <a:gd name="connsiteY4" fmla="*/ 0 h 9960"/>
              <a:gd name="connsiteX0" fmla="*/ 0 w 10000"/>
              <a:gd name="connsiteY0" fmla="*/ 0 h 10000"/>
              <a:gd name="connsiteX1" fmla="*/ 2842 w 10000"/>
              <a:gd name="connsiteY1" fmla="*/ 9990 h 10000"/>
              <a:gd name="connsiteX2" fmla="*/ 4049 w 10000"/>
              <a:gd name="connsiteY2" fmla="*/ 9815 h 10000"/>
              <a:gd name="connsiteX3" fmla="*/ 10000 w 10000"/>
              <a:gd name="connsiteY3" fmla="*/ 54 h 10000"/>
              <a:gd name="connsiteX4" fmla="*/ 0 w 10000"/>
              <a:gd name="connsiteY4" fmla="*/ 0 h 10000"/>
              <a:gd name="connsiteX0" fmla="*/ 0 w 10000"/>
              <a:gd name="connsiteY0" fmla="*/ 0 h 10400"/>
              <a:gd name="connsiteX1" fmla="*/ 2740 w 10000"/>
              <a:gd name="connsiteY1" fmla="*/ 10397 h 10400"/>
              <a:gd name="connsiteX2" fmla="*/ 4049 w 10000"/>
              <a:gd name="connsiteY2" fmla="*/ 9815 h 10400"/>
              <a:gd name="connsiteX3" fmla="*/ 10000 w 10000"/>
              <a:gd name="connsiteY3" fmla="*/ 54 h 10400"/>
              <a:gd name="connsiteX4" fmla="*/ 0 w 10000"/>
              <a:gd name="connsiteY4" fmla="*/ 0 h 10400"/>
              <a:gd name="connsiteX0" fmla="*/ 0 w 10000"/>
              <a:gd name="connsiteY0" fmla="*/ 0 h 10419"/>
              <a:gd name="connsiteX1" fmla="*/ 2740 w 10000"/>
              <a:gd name="connsiteY1" fmla="*/ 10397 h 10419"/>
              <a:gd name="connsiteX2" fmla="*/ 3599 w 10000"/>
              <a:gd name="connsiteY2" fmla="*/ 10338 h 10419"/>
              <a:gd name="connsiteX3" fmla="*/ 10000 w 10000"/>
              <a:gd name="connsiteY3" fmla="*/ 54 h 10419"/>
              <a:gd name="connsiteX4" fmla="*/ 0 w 10000"/>
              <a:gd name="connsiteY4" fmla="*/ 0 h 10419"/>
              <a:gd name="connsiteX0" fmla="*/ 0 w 10000"/>
              <a:gd name="connsiteY0" fmla="*/ 0 h 10397"/>
              <a:gd name="connsiteX1" fmla="*/ 2740 w 10000"/>
              <a:gd name="connsiteY1" fmla="*/ 10397 h 10397"/>
              <a:gd name="connsiteX2" fmla="*/ 3599 w 10000"/>
              <a:gd name="connsiteY2" fmla="*/ 10338 h 10397"/>
              <a:gd name="connsiteX3" fmla="*/ 10000 w 10000"/>
              <a:gd name="connsiteY3" fmla="*/ 54 h 10397"/>
              <a:gd name="connsiteX4" fmla="*/ 0 w 10000"/>
              <a:gd name="connsiteY4" fmla="*/ 0 h 10397"/>
              <a:gd name="connsiteX0" fmla="*/ 0 w 10614"/>
              <a:gd name="connsiteY0" fmla="*/ 0 h 10397"/>
              <a:gd name="connsiteX1" fmla="*/ 2740 w 10614"/>
              <a:gd name="connsiteY1" fmla="*/ 10397 h 10397"/>
              <a:gd name="connsiteX2" fmla="*/ 3599 w 10614"/>
              <a:gd name="connsiteY2" fmla="*/ 10338 h 10397"/>
              <a:gd name="connsiteX3" fmla="*/ 10614 w 10614"/>
              <a:gd name="connsiteY3" fmla="*/ 112 h 10397"/>
              <a:gd name="connsiteX4" fmla="*/ 0 w 10614"/>
              <a:gd name="connsiteY4" fmla="*/ 0 h 10397"/>
              <a:gd name="connsiteX0" fmla="*/ 0 w 10614"/>
              <a:gd name="connsiteY0" fmla="*/ 0 h 10397"/>
              <a:gd name="connsiteX1" fmla="*/ 2740 w 10614"/>
              <a:gd name="connsiteY1" fmla="*/ 10397 h 10397"/>
              <a:gd name="connsiteX2" fmla="*/ 3599 w 10614"/>
              <a:gd name="connsiteY2" fmla="*/ 10338 h 10397"/>
              <a:gd name="connsiteX3" fmla="*/ 10614 w 10614"/>
              <a:gd name="connsiteY3" fmla="*/ 112 h 10397"/>
              <a:gd name="connsiteX4" fmla="*/ 0 w 10614"/>
              <a:gd name="connsiteY4" fmla="*/ 0 h 10397"/>
              <a:gd name="connsiteX0" fmla="*/ 0 w 10675"/>
              <a:gd name="connsiteY0" fmla="*/ 0 h 10310"/>
              <a:gd name="connsiteX1" fmla="*/ 2801 w 10675"/>
              <a:gd name="connsiteY1" fmla="*/ 10310 h 10310"/>
              <a:gd name="connsiteX2" fmla="*/ 3660 w 10675"/>
              <a:gd name="connsiteY2" fmla="*/ 10251 h 10310"/>
              <a:gd name="connsiteX3" fmla="*/ 10675 w 10675"/>
              <a:gd name="connsiteY3" fmla="*/ 25 h 10310"/>
              <a:gd name="connsiteX4" fmla="*/ 0 w 10675"/>
              <a:gd name="connsiteY4" fmla="*/ 0 h 10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675" h="10310">
                <a:moveTo>
                  <a:pt x="0" y="0"/>
                </a:moveTo>
                <a:cubicBezTo>
                  <a:pt x="3109" y="3835"/>
                  <a:pt x="2511" y="6378"/>
                  <a:pt x="2801" y="10310"/>
                </a:cubicBezTo>
                <a:cubicBezTo>
                  <a:pt x="3337" y="10277"/>
                  <a:pt x="2862" y="10312"/>
                  <a:pt x="3660" y="10251"/>
                </a:cubicBezTo>
                <a:cubicBezTo>
                  <a:pt x="5139" y="5189"/>
                  <a:pt x="6996" y="3438"/>
                  <a:pt x="10675" y="25"/>
                </a:cubicBezTo>
                <a:lnTo>
                  <a:pt x="0" y="0"/>
                </a:lnTo>
                <a:close/>
              </a:path>
            </a:pathLst>
          </a:custGeom>
          <a:gradFill rotWithShape="1">
            <a:gsLst>
              <a:gs pos="75000">
                <a:srgbClr val="7BE5CA"/>
              </a:gs>
              <a:gs pos="0">
                <a:schemeClr val="accent1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/>
        </p:spPr>
        <p:txBody>
          <a:bodyPr/>
          <a:lstStyle/>
          <a:p>
            <a:pPr>
              <a:defRPr/>
            </a:pPr>
            <a:endParaRPr lang="en-US" sz="1800">
              <a:solidFill>
                <a:srgbClr val="000000"/>
              </a:solidFill>
              <a:ea typeface="+mn-ea"/>
            </a:endParaRPr>
          </a:p>
        </p:txBody>
      </p:sp>
      <p:grpSp>
        <p:nvGrpSpPr>
          <p:cNvPr id="36873" name="Group 4"/>
          <p:cNvGrpSpPr>
            <a:grpSpLocks/>
          </p:cNvGrpSpPr>
          <p:nvPr/>
        </p:nvGrpSpPr>
        <p:grpSpPr bwMode="auto">
          <a:xfrm>
            <a:off x="1328738" y="3152775"/>
            <a:ext cx="2317750" cy="2333625"/>
            <a:chOff x="272609" y="3015788"/>
            <a:chExt cx="2317750" cy="2333625"/>
          </a:xfrm>
        </p:grpSpPr>
        <p:sp>
          <p:nvSpPr>
            <p:cNvPr id="37037" name="Rectangle 4"/>
            <p:cNvSpPr>
              <a:spLocks noChangeArrowheads="1"/>
            </p:cNvSpPr>
            <p:nvPr/>
          </p:nvSpPr>
          <p:spPr bwMode="auto">
            <a:xfrm>
              <a:off x="272609" y="3015788"/>
              <a:ext cx="2317750" cy="2333625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solidFill>
                  <a:srgbClr val="000000"/>
                </a:solidFill>
              </a:endParaRPr>
            </a:p>
          </p:txBody>
        </p:sp>
        <p:sp>
          <p:nvSpPr>
            <p:cNvPr id="37038" name="Oval 5"/>
            <p:cNvSpPr>
              <a:spLocks noChangeArrowheads="1"/>
            </p:cNvSpPr>
            <p:nvPr/>
          </p:nvSpPr>
          <p:spPr bwMode="auto">
            <a:xfrm>
              <a:off x="398021" y="3068176"/>
              <a:ext cx="2095500" cy="604837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solidFill>
                  <a:srgbClr val="000000"/>
                </a:solidFill>
              </a:endParaRPr>
            </a:p>
          </p:txBody>
        </p:sp>
        <p:sp>
          <p:nvSpPr>
            <p:cNvPr id="37039" name="Text Box 108"/>
            <p:cNvSpPr txBox="1">
              <a:spLocks noChangeArrowheads="1"/>
            </p:cNvSpPr>
            <p:nvPr/>
          </p:nvSpPr>
          <p:spPr bwMode="auto">
            <a:xfrm>
              <a:off x="526609" y="3225338"/>
              <a:ext cx="1863725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1" hangingPunct="1"/>
              <a:r>
                <a:rPr lang="en-US" sz="1400">
                  <a:solidFill>
                    <a:srgbClr val="000000"/>
                  </a:solidFill>
                </a:rPr>
                <a:t>routing algorithm</a:t>
              </a:r>
            </a:p>
          </p:txBody>
        </p:sp>
        <p:sp>
          <p:nvSpPr>
            <p:cNvPr id="37040" name="Rectangle 109"/>
            <p:cNvSpPr>
              <a:spLocks noChangeArrowheads="1"/>
            </p:cNvSpPr>
            <p:nvPr/>
          </p:nvSpPr>
          <p:spPr bwMode="auto">
            <a:xfrm>
              <a:off x="451996" y="3973051"/>
              <a:ext cx="2005013" cy="12795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solidFill>
                  <a:srgbClr val="000000"/>
                </a:solidFill>
              </a:endParaRPr>
            </a:p>
          </p:txBody>
        </p:sp>
        <p:sp>
          <p:nvSpPr>
            <p:cNvPr id="37041" name="Text Box 110"/>
            <p:cNvSpPr txBox="1">
              <a:spLocks noChangeArrowheads="1"/>
            </p:cNvSpPr>
            <p:nvPr/>
          </p:nvSpPr>
          <p:spPr bwMode="auto">
            <a:xfrm>
              <a:off x="532959" y="3925426"/>
              <a:ext cx="1858962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1" hangingPunct="1"/>
              <a:r>
                <a:rPr lang="en-US" sz="1400">
                  <a:solidFill>
                    <a:srgbClr val="000000"/>
                  </a:solidFill>
                </a:rPr>
                <a:t>local forwarding table</a:t>
              </a:r>
            </a:p>
          </p:txBody>
        </p:sp>
        <p:sp>
          <p:nvSpPr>
            <p:cNvPr id="37042" name="Text Box 111"/>
            <p:cNvSpPr txBox="1">
              <a:spLocks noChangeArrowheads="1"/>
            </p:cNvSpPr>
            <p:nvPr/>
          </p:nvSpPr>
          <p:spPr bwMode="auto">
            <a:xfrm>
              <a:off x="415484" y="4173076"/>
              <a:ext cx="1212850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1" hangingPunct="1"/>
              <a:r>
                <a:rPr lang="en-US" sz="1400">
                  <a:solidFill>
                    <a:srgbClr val="000000"/>
                  </a:solidFill>
                </a:rPr>
                <a:t>destination</a:t>
              </a:r>
            </a:p>
          </p:txBody>
        </p:sp>
        <p:sp>
          <p:nvSpPr>
            <p:cNvPr id="37043" name="Text Box 112"/>
            <p:cNvSpPr txBox="1">
              <a:spLocks noChangeArrowheads="1"/>
            </p:cNvSpPr>
            <p:nvPr/>
          </p:nvSpPr>
          <p:spPr bwMode="auto">
            <a:xfrm>
              <a:off x="1482284" y="4174663"/>
              <a:ext cx="1041400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1" hangingPunct="1"/>
              <a:r>
                <a:rPr lang="en-US" sz="1400">
                  <a:solidFill>
                    <a:srgbClr val="000000"/>
                  </a:solidFill>
                </a:rPr>
                <a:t>output link</a:t>
              </a:r>
            </a:p>
          </p:txBody>
        </p:sp>
        <p:sp>
          <p:nvSpPr>
            <p:cNvPr id="37044" name="Line 113"/>
            <p:cNvSpPr>
              <a:spLocks noChangeShapeType="1"/>
            </p:cNvSpPr>
            <p:nvPr/>
          </p:nvSpPr>
          <p:spPr bwMode="auto">
            <a:xfrm>
              <a:off x="1580709" y="4185776"/>
              <a:ext cx="7937" cy="1066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7045" name="Text Box 114"/>
            <p:cNvSpPr txBox="1">
              <a:spLocks noChangeArrowheads="1"/>
            </p:cNvSpPr>
            <p:nvPr/>
          </p:nvSpPr>
          <p:spPr bwMode="auto">
            <a:xfrm>
              <a:off x="1071121" y="4457238"/>
              <a:ext cx="520700" cy="8223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r" eaLnBrk="1" hangingPunct="1"/>
              <a:r>
                <a:rPr lang="en-US" sz="1200">
                  <a:solidFill>
                    <a:srgbClr val="000000"/>
                  </a:solidFill>
                </a:rPr>
                <a:t>0100</a:t>
              </a:r>
            </a:p>
            <a:p>
              <a:pPr algn="r" eaLnBrk="1" hangingPunct="1"/>
              <a:r>
                <a:rPr lang="en-US" sz="1200">
                  <a:solidFill>
                    <a:srgbClr val="000000"/>
                  </a:solidFill>
                </a:rPr>
                <a:t>0101</a:t>
              </a:r>
            </a:p>
            <a:p>
              <a:pPr algn="r" eaLnBrk="1" hangingPunct="1"/>
              <a:r>
                <a:rPr lang="en-US" sz="1200">
                  <a:solidFill>
                    <a:srgbClr val="000000"/>
                  </a:solidFill>
                </a:rPr>
                <a:t>0111</a:t>
              </a:r>
            </a:p>
            <a:p>
              <a:pPr algn="r" eaLnBrk="1" hangingPunct="1"/>
              <a:r>
                <a:rPr lang="en-US" sz="1200">
                  <a:solidFill>
                    <a:srgbClr val="000000"/>
                  </a:solidFill>
                </a:rPr>
                <a:t>1001</a:t>
              </a:r>
            </a:p>
          </p:txBody>
        </p:sp>
        <p:sp>
          <p:nvSpPr>
            <p:cNvPr id="37046" name="Text Box 115"/>
            <p:cNvSpPr txBox="1">
              <a:spLocks noChangeArrowheads="1"/>
            </p:cNvSpPr>
            <p:nvPr/>
          </p:nvSpPr>
          <p:spPr bwMode="auto">
            <a:xfrm>
              <a:off x="1596584" y="4457238"/>
              <a:ext cx="268287" cy="8223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1" hangingPunct="1"/>
              <a:r>
                <a:rPr lang="en-US" sz="1200">
                  <a:solidFill>
                    <a:srgbClr val="000000"/>
                  </a:solidFill>
                </a:rPr>
                <a:t>3</a:t>
              </a:r>
            </a:p>
            <a:p>
              <a:pPr algn="ctr" eaLnBrk="1" hangingPunct="1"/>
              <a:r>
                <a:rPr lang="en-US" sz="1200">
                  <a:solidFill>
                    <a:srgbClr val="000000"/>
                  </a:solidFill>
                </a:rPr>
                <a:t>2</a:t>
              </a:r>
            </a:p>
            <a:p>
              <a:pPr algn="ctr" eaLnBrk="1" hangingPunct="1"/>
              <a:r>
                <a:rPr lang="en-US" sz="1200">
                  <a:solidFill>
                    <a:srgbClr val="000000"/>
                  </a:solidFill>
                </a:rPr>
                <a:t>2</a:t>
              </a:r>
            </a:p>
            <a:p>
              <a:pPr algn="ctr" eaLnBrk="1" hangingPunct="1"/>
              <a:r>
                <a:rPr lang="en-US" sz="1200">
                  <a:solidFill>
                    <a:srgbClr val="000000"/>
                  </a:solidFill>
                </a:rPr>
                <a:t>1</a:t>
              </a:r>
            </a:p>
          </p:txBody>
        </p:sp>
        <p:sp>
          <p:nvSpPr>
            <p:cNvPr id="37047" name="Line 116"/>
            <p:cNvSpPr>
              <a:spLocks noChangeShapeType="1"/>
            </p:cNvSpPr>
            <p:nvPr/>
          </p:nvSpPr>
          <p:spPr bwMode="auto">
            <a:xfrm>
              <a:off x="451996" y="4442951"/>
              <a:ext cx="2006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7048" name="Line 117"/>
            <p:cNvSpPr>
              <a:spLocks noChangeShapeType="1"/>
            </p:cNvSpPr>
            <p:nvPr/>
          </p:nvSpPr>
          <p:spPr bwMode="auto">
            <a:xfrm>
              <a:off x="444059" y="4195301"/>
              <a:ext cx="2006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7049" name="AutoShape 118"/>
            <p:cNvSpPr>
              <a:spLocks noChangeArrowheads="1"/>
            </p:cNvSpPr>
            <p:nvPr/>
          </p:nvSpPr>
          <p:spPr bwMode="auto">
            <a:xfrm rot="5400000">
              <a:off x="1350521" y="3680951"/>
              <a:ext cx="241300" cy="273050"/>
            </a:xfrm>
            <a:prstGeom prst="rightArrow">
              <a:avLst>
                <a:gd name="adj1" fmla="val 51167"/>
                <a:gd name="adj2" fmla="val 39736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solidFill>
                  <a:srgbClr val="000000"/>
                </a:solidFill>
              </a:endParaRPr>
            </a:p>
          </p:txBody>
        </p:sp>
      </p:grpSp>
      <p:grpSp>
        <p:nvGrpSpPr>
          <p:cNvPr id="36874" name="Group 3"/>
          <p:cNvGrpSpPr>
            <a:grpSpLocks/>
          </p:cNvGrpSpPr>
          <p:nvPr/>
        </p:nvGrpSpPr>
        <p:grpSpPr bwMode="auto">
          <a:xfrm>
            <a:off x="3200400" y="3632200"/>
            <a:ext cx="4745038" cy="2989263"/>
            <a:chOff x="2088829" y="3641726"/>
            <a:chExt cx="4743771" cy="2989155"/>
          </a:xfrm>
        </p:grpSpPr>
        <p:sp>
          <p:nvSpPr>
            <p:cNvPr id="36887" name="Freeform 2"/>
            <p:cNvSpPr>
              <a:spLocks/>
            </p:cNvSpPr>
            <p:nvPr/>
          </p:nvSpPr>
          <p:spPr bwMode="auto">
            <a:xfrm>
              <a:off x="3894138" y="4260851"/>
              <a:ext cx="2847975" cy="1481138"/>
            </a:xfrm>
            <a:custGeom>
              <a:avLst/>
              <a:gdLst>
                <a:gd name="T0" fmla="*/ 2147483647 w 1794"/>
                <a:gd name="T1" fmla="*/ 2147483647 h 933"/>
                <a:gd name="T2" fmla="*/ 2147483647 w 1794"/>
                <a:gd name="T3" fmla="*/ 2147483647 h 933"/>
                <a:gd name="T4" fmla="*/ 2147483647 w 1794"/>
                <a:gd name="T5" fmla="*/ 2147483647 h 933"/>
                <a:gd name="T6" fmla="*/ 2147483647 w 1794"/>
                <a:gd name="T7" fmla="*/ 2147483647 h 933"/>
                <a:gd name="T8" fmla="*/ 2147483647 w 1794"/>
                <a:gd name="T9" fmla="*/ 2147483647 h 933"/>
                <a:gd name="T10" fmla="*/ 2147483647 w 1794"/>
                <a:gd name="T11" fmla="*/ 2147483647 h 933"/>
                <a:gd name="T12" fmla="*/ 2147483647 w 1794"/>
                <a:gd name="T13" fmla="*/ 2147483647 h 933"/>
                <a:gd name="T14" fmla="*/ 2147483647 w 1794"/>
                <a:gd name="T15" fmla="*/ 2147483647 h 933"/>
                <a:gd name="T16" fmla="*/ 2147483647 w 1794"/>
                <a:gd name="T17" fmla="*/ 2147483647 h 933"/>
                <a:gd name="T18" fmla="*/ 2147483647 w 1794"/>
                <a:gd name="T19" fmla="*/ 2147483647 h 933"/>
                <a:gd name="T20" fmla="*/ 2147483647 w 1794"/>
                <a:gd name="T21" fmla="*/ 2147483647 h 93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794"/>
                <a:gd name="T34" fmla="*/ 0 h 933"/>
                <a:gd name="T35" fmla="*/ 1794 w 1794"/>
                <a:gd name="T36" fmla="*/ 933 h 933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794" h="933">
                  <a:moveTo>
                    <a:pt x="6" y="483"/>
                  </a:moveTo>
                  <a:cubicBezTo>
                    <a:pt x="0" y="365"/>
                    <a:pt x="16" y="189"/>
                    <a:pt x="108" y="125"/>
                  </a:cubicBezTo>
                  <a:cubicBezTo>
                    <a:pt x="200" y="61"/>
                    <a:pt x="389" y="116"/>
                    <a:pt x="559" y="100"/>
                  </a:cubicBezTo>
                  <a:cubicBezTo>
                    <a:pt x="729" y="84"/>
                    <a:pt x="935" y="0"/>
                    <a:pt x="1128" y="29"/>
                  </a:cubicBezTo>
                  <a:cubicBezTo>
                    <a:pt x="1321" y="58"/>
                    <a:pt x="1638" y="142"/>
                    <a:pt x="1716" y="275"/>
                  </a:cubicBezTo>
                  <a:cubicBezTo>
                    <a:pt x="1794" y="408"/>
                    <a:pt x="1652" y="721"/>
                    <a:pt x="1596" y="827"/>
                  </a:cubicBezTo>
                  <a:cubicBezTo>
                    <a:pt x="1540" y="933"/>
                    <a:pt x="1506" y="894"/>
                    <a:pt x="1380" y="911"/>
                  </a:cubicBezTo>
                  <a:cubicBezTo>
                    <a:pt x="1254" y="928"/>
                    <a:pt x="1001" y="929"/>
                    <a:pt x="840" y="929"/>
                  </a:cubicBezTo>
                  <a:cubicBezTo>
                    <a:pt x="679" y="929"/>
                    <a:pt x="530" y="927"/>
                    <a:pt x="414" y="911"/>
                  </a:cubicBezTo>
                  <a:cubicBezTo>
                    <a:pt x="298" y="895"/>
                    <a:pt x="211" y="903"/>
                    <a:pt x="143" y="832"/>
                  </a:cubicBezTo>
                  <a:cubicBezTo>
                    <a:pt x="75" y="761"/>
                    <a:pt x="4" y="624"/>
                    <a:pt x="6" y="483"/>
                  </a:cubicBezTo>
                  <a:close/>
                </a:path>
              </a:pathLst>
            </a:custGeom>
            <a:solidFill>
              <a:srgbClr val="66CCFF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888" name="Freeform 6"/>
            <p:cNvSpPr>
              <a:spLocks/>
            </p:cNvSpPr>
            <p:nvPr/>
          </p:nvSpPr>
          <p:spPr bwMode="auto">
            <a:xfrm>
              <a:off x="4532313" y="4564063"/>
              <a:ext cx="542925" cy="295275"/>
            </a:xfrm>
            <a:custGeom>
              <a:avLst/>
              <a:gdLst>
                <a:gd name="T0" fmla="*/ 0 w 342"/>
                <a:gd name="T1" fmla="*/ 2147483647 h 186"/>
                <a:gd name="T2" fmla="*/ 2147483647 w 342"/>
                <a:gd name="T3" fmla="*/ 0 h 186"/>
                <a:gd name="T4" fmla="*/ 0 60000 65536"/>
                <a:gd name="T5" fmla="*/ 0 60000 65536"/>
                <a:gd name="T6" fmla="*/ 0 w 342"/>
                <a:gd name="T7" fmla="*/ 0 h 186"/>
                <a:gd name="T8" fmla="*/ 342 w 342"/>
                <a:gd name="T9" fmla="*/ 186 h 18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42" h="186">
                  <a:moveTo>
                    <a:pt x="0" y="186"/>
                  </a:moveTo>
                  <a:lnTo>
                    <a:pt x="342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36889" name="Group 7"/>
            <p:cNvGrpSpPr>
              <a:grpSpLocks/>
            </p:cNvGrpSpPr>
            <p:nvPr/>
          </p:nvGrpSpPr>
          <p:grpSpPr bwMode="auto">
            <a:xfrm>
              <a:off x="4038600" y="4738688"/>
              <a:ext cx="501650" cy="233363"/>
              <a:chOff x="3600" y="219"/>
              <a:chExt cx="360" cy="175"/>
            </a:xfrm>
          </p:grpSpPr>
          <p:sp>
            <p:nvSpPr>
              <p:cNvPr id="37024" name="Oval 8"/>
              <p:cNvSpPr>
                <a:spLocks noChangeArrowheads="1"/>
              </p:cNvSpPr>
              <p:nvPr/>
            </p:nvSpPr>
            <p:spPr bwMode="auto">
              <a:xfrm>
                <a:off x="3605" y="298"/>
                <a:ext cx="355" cy="96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37025" name="Line 9"/>
              <p:cNvSpPr>
                <a:spLocks noChangeShapeType="1"/>
              </p:cNvSpPr>
              <p:nvPr/>
            </p:nvSpPr>
            <p:spPr bwMode="auto">
              <a:xfrm>
                <a:off x="3605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7026" name="Line 10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7027" name="Rectangle 11"/>
              <p:cNvSpPr>
                <a:spLocks noChangeArrowheads="1"/>
              </p:cNvSpPr>
              <p:nvPr/>
            </p:nvSpPr>
            <p:spPr bwMode="auto">
              <a:xfrm>
                <a:off x="3605" y="289"/>
                <a:ext cx="352" cy="58"/>
              </a:xfrm>
              <a:prstGeom prst="rect">
                <a:avLst/>
              </a:prstGeom>
              <a:solidFill>
                <a:schemeClr val="hlink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37028" name="Oval 12"/>
              <p:cNvSpPr>
                <a:spLocks noChangeArrowheads="1"/>
              </p:cNvSpPr>
              <p:nvPr/>
            </p:nvSpPr>
            <p:spPr bwMode="auto">
              <a:xfrm>
                <a:off x="3603" y="219"/>
                <a:ext cx="354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800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37029" name="Group 13"/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37034" name="Line 14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035" name="Line 15"/>
                <p:cNvSpPr>
                  <a:spLocks noChangeShapeType="1"/>
                </p:cNvSpPr>
                <p:nvPr/>
              </p:nvSpPr>
              <p:spPr bwMode="auto">
                <a:xfrm>
                  <a:off x="2944" y="942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036" name="Line 16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37030" name="Group 17"/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37031" name="Line 18"/>
                <p:cNvSpPr>
                  <a:spLocks noChangeShapeType="1"/>
                </p:cNvSpPr>
                <p:nvPr/>
              </p:nvSpPr>
              <p:spPr bwMode="auto">
                <a:xfrm flipV="1">
                  <a:off x="2848" y="846"/>
                  <a:ext cx="50" cy="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032" name="Line 19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033" name="Line 20"/>
                <p:cNvSpPr>
                  <a:spLocks noChangeShapeType="1"/>
                </p:cNvSpPr>
                <p:nvPr/>
              </p:nvSpPr>
              <p:spPr bwMode="auto">
                <a:xfrm>
                  <a:off x="2894" y="849"/>
                  <a:ext cx="52" cy="97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36890" name="Group 21"/>
            <p:cNvGrpSpPr>
              <a:grpSpLocks/>
            </p:cNvGrpSpPr>
            <p:nvPr/>
          </p:nvGrpSpPr>
          <p:grpSpPr bwMode="auto">
            <a:xfrm>
              <a:off x="4391025" y="5376863"/>
              <a:ext cx="501650" cy="233363"/>
              <a:chOff x="3600" y="219"/>
              <a:chExt cx="360" cy="175"/>
            </a:xfrm>
          </p:grpSpPr>
          <p:sp>
            <p:nvSpPr>
              <p:cNvPr id="37011" name="Oval 22"/>
              <p:cNvSpPr>
                <a:spLocks noChangeArrowheads="1"/>
              </p:cNvSpPr>
              <p:nvPr/>
            </p:nvSpPr>
            <p:spPr bwMode="auto">
              <a:xfrm>
                <a:off x="3605" y="298"/>
                <a:ext cx="355" cy="96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37012" name="Line 23"/>
              <p:cNvSpPr>
                <a:spLocks noChangeShapeType="1"/>
              </p:cNvSpPr>
              <p:nvPr/>
            </p:nvSpPr>
            <p:spPr bwMode="auto">
              <a:xfrm>
                <a:off x="3605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7013" name="Line 24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7014" name="Rectangle 25"/>
              <p:cNvSpPr>
                <a:spLocks noChangeArrowheads="1"/>
              </p:cNvSpPr>
              <p:nvPr/>
            </p:nvSpPr>
            <p:spPr bwMode="auto">
              <a:xfrm>
                <a:off x="3605" y="289"/>
                <a:ext cx="352" cy="58"/>
              </a:xfrm>
              <a:prstGeom prst="rect">
                <a:avLst/>
              </a:prstGeom>
              <a:solidFill>
                <a:schemeClr val="hlink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37015" name="Oval 26"/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5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800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37016" name="Group 27"/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37021" name="Line 28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022" name="Line 29"/>
                <p:cNvSpPr>
                  <a:spLocks noChangeShapeType="1"/>
                </p:cNvSpPr>
                <p:nvPr/>
              </p:nvSpPr>
              <p:spPr bwMode="auto">
                <a:xfrm>
                  <a:off x="2944" y="942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023" name="Line 30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37017" name="Group 31"/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37018" name="Line 32"/>
                <p:cNvSpPr>
                  <a:spLocks noChangeShapeType="1"/>
                </p:cNvSpPr>
                <p:nvPr/>
              </p:nvSpPr>
              <p:spPr bwMode="auto">
                <a:xfrm flipV="1">
                  <a:off x="2848" y="846"/>
                  <a:ext cx="50" cy="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019" name="Line 33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020" name="Line 34"/>
                <p:cNvSpPr>
                  <a:spLocks noChangeShapeType="1"/>
                </p:cNvSpPr>
                <p:nvPr/>
              </p:nvSpPr>
              <p:spPr bwMode="auto">
                <a:xfrm>
                  <a:off x="2894" y="849"/>
                  <a:ext cx="52" cy="97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36891" name="Group 35"/>
            <p:cNvGrpSpPr>
              <a:grpSpLocks/>
            </p:cNvGrpSpPr>
            <p:nvPr/>
          </p:nvGrpSpPr>
          <p:grpSpPr bwMode="auto">
            <a:xfrm>
              <a:off x="5065713" y="4433888"/>
              <a:ext cx="501650" cy="233363"/>
              <a:chOff x="3600" y="219"/>
              <a:chExt cx="360" cy="175"/>
            </a:xfrm>
          </p:grpSpPr>
          <p:sp>
            <p:nvSpPr>
              <p:cNvPr id="36998" name="Oval 36"/>
              <p:cNvSpPr>
                <a:spLocks noChangeArrowheads="1"/>
              </p:cNvSpPr>
              <p:nvPr/>
            </p:nvSpPr>
            <p:spPr bwMode="auto">
              <a:xfrm>
                <a:off x="3605" y="298"/>
                <a:ext cx="355" cy="96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36999" name="Line 37"/>
              <p:cNvSpPr>
                <a:spLocks noChangeShapeType="1"/>
              </p:cNvSpPr>
              <p:nvPr/>
            </p:nvSpPr>
            <p:spPr bwMode="auto">
              <a:xfrm>
                <a:off x="3605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7000" name="Line 38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7001" name="Rectangle 39"/>
              <p:cNvSpPr>
                <a:spLocks noChangeArrowheads="1"/>
              </p:cNvSpPr>
              <p:nvPr/>
            </p:nvSpPr>
            <p:spPr bwMode="auto">
              <a:xfrm>
                <a:off x="3605" y="289"/>
                <a:ext cx="352" cy="58"/>
              </a:xfrm>
              <a:prstGeom prst="rect">
                <a:avLst/>
              </a:prstGeom>
              <a:solidFill>
                <a:schemeClr val="hlink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37002" name="Oval 40"/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5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800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37003" name="Group 41"/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37008" name="Line 42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009" name="Line 43"/>
                <p:cNvSpPr>
                  <a:spLocks noChangeShapeType="1"/>
                </p:cNvSpPr>
                <p:nvPr/>
              </p:nvSpPr>
              <p:spPr bwMode="auto">
                <a:xfrm>
                  <a:off x="2944" y="942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010" name="Line 44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37004" name="Group 45"/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37005" name="Line 46"/>
                <p:cNvSpPr>
                  <a:spLocks noChangeShapeType="1"/>
                </p:cNvSpPr>
                <p:nvPr/>
              </p:nvSpPr>
              <p:spPr bwMode="auto">
                <a:xfrm flipV="1">
                  <a:off x="2848" y="846"/>
                  <a:ext cx="50" cy="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006" name="Line 47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007" name="Line 48"/>
                <p:cNvSpPr>
                  <a:spLocks noChangeShapeType="1"/>
                </p:cNvSpPr>
                <p:nvPr/>
              </p:nvSpPr>
              <p:spPr bwMode="auto">
                <a:xfrm>
                  <a:off x="2894" y="849"/>
                  <a:ext cx="52" cy="97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36892" name="Group 49"/>
            <p:cNvGrpSpPr>
              <a:grpSpLocks/>
            </p:cNvGrpSpPr>
            <p:nvPr/>
          </p:nvGrpSpPr>
          <p:grpSpPr bwMode="auto">
            <a:xfrm>
              <a:off x="4987925" y="5099051"/>
              <a:ext cx="500063" cy="233363"/>
              <a:chOff x="3600" y="219"/>
              <a:chExt cx="360" cy="175"/>
            </a:xfrm>
          </p:grpSpPr>
          <p:sp>
            <p:nvSpPr>
              <p:cNvPr id="36985" name="Oval 50"/>
              <p:cNvSpPr>
                <a:spLocks noChangeArrowheads="1"/>
              </p:cNvSpPr>
              <p:nvPr/>
            </p:nvSpPr>
            <p:spPr bwMode="auto">
              <a:xfrm>
                <a:off x="3605" y="298"/>
                <a:ext cx="355" cy="96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36986" name="Line 51"/>
              <p:cNvSpPr>
                <a:spLocks noChangeShapeType="1"/>
              </p:cNvSpPr>
              <p:nvPr/>
            </p:nvSpPr>
            <p:spPr bwMode="auto">
              <a:xfrm>
                <a:off x="3605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6987" name="Line 52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6988" name="Rectangle 53"/>
              <p:cNvSpPr>
                <a:spLocks noChangeArrowheads="1"/>
              </p:cNvSpPr>
              <p:nvPr/>
            </p:nvSpPr>
            <p:spPr bwMode="auto">
              <a:xfrm>
                <a:off x="3605" y="289"/>
                <a:ext cx="352" cy="58"/>
              </a:xfrm>
              <a:prstGeom prst="rect">
                <a:avLst/>
              </a:prstGeom>
              <a:solidFill>
                <a:schemeClr val="hlink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36989" name="Oval 54"/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6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800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36990" name="Group 55"/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36995" name="Line 56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6996" name="Line 57"/>
                <p:cNvSpPr>
                  <a:spLocks noChangeShapeType="1"/>
                </p:cNvSpPr>
                <p:nvPr/>
              </p:nvSpPr>
              <p:spPr bwMode="auto">
                <a:xfrm>
                  <a:off x="2944" y="942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6997" name="Line 58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36991" name="Group 59"/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36992" name="Line 60"/>
                <p:cNvSpPr>
                  <a:spLocks noChangeShapeType="1"/>
                </p:cNvSpPr>
                <p:nvPr/>
              </p:nvSpPr>
              <p:spPr bwMode="auto">
                <a:xfrm flipV="1">
                  <a:off x="2848" y="846"/>
                  <a:ext cx="50" cy="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6993" name="Line 61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6994" name="Line 62"/>
                <p:cNvSpPr>
                  <a:spLocks noChangeShapeType="1"/>
                </p:cNvSpPr>
                <p:nvPr/>
              </p:nvSpPr>
              <p:spPr bwMode="auto">
                <a:xfrm>
                  <a:off x="2894" y="849"/>
                  <a:ext cx="52" cy="97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36893" name="Group 63"/>
            <p:cNvGrpSpPr>
              <a:grpSpLocks/>
            </p:cNvGrpSpPr>
            <p:nvPr/>
          </p:nvGrpSpPr>
          <p:grpSpPr bwMode="auto">
            <a:xfrm>
              <a:off x="5622925" y="5395913"/>
              <a:ext cx="501650" cy="233363"/>
              <a:chOff x="3600" y="219"/>
              <a:chExt cx="360" cy="175"/>
            </a:xfrm>
          </p:grpSpPr>
          <p:sp>
            <p:nvSpPr>
              <p:cNvPr id="36972" name="Oval 64"/>
              <p:cNvSpPr>
                <a:spLocks noChangeArrowheads="1"/>
              </p:cNvSpPr>
              <p:nvPr/>
            </p:nvSpPr>
            <p:spPr bwMode="auto">
              <a:xfrm>
                <a:off x="3605" y="298"/>
                <a:ext cx="355" cy="96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36973" name="Line 65"/>
              <p:cNvSpPr>
                <a:spLocks noChangeShapeType="1"/>
              </p:cNvSpPr>
              <p:nvPr/>
            </p:nvSpPr>
            <p:spPr bwMode="auto">
              <a:xfrm>
                <a:off x="3605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6974" name="Line 66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6975" name="Rectangle 67"/>
              <p:cNvSpPr>
                <a:spLocks noChangeArrowheads="1"/>
              </p:cNvSpPr>
              <p:nvPr/>
            </p:nvSpPr>
            <p:spPr bwMode="auto">
              <a:xfrm>
                <a:off x="3605" y="289"/>
                <a:ext cx="352" cy="58"/>
              </a:xfrm>
              <a:prstGeom prst="rect">
                <a:avLst/>
              </a:prstGeom>
              <a:solidFill>
                <a:schemeClr val="hlink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36976" name="Oval 68"/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5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800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36977" name="Group 69"/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36982" name="Line 70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6983" name="Line 71"/>
                <p:cNvSpPr>
                  <a:spLocks noChangeShapeType="1"/>
                </p:cNvSpPr>
                <p:nvPr/>
              </p:nvSpPr>
              <p:spPr bwMode="auto">
                <a:xfrm>
                  <a:off x="2944" y="942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6984" name="Line 72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36978" name="Group 73"/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36979" name="Line 74"/>
                <p:cNvSpPr>
                  <a:spLocks noChangeShapeType="1"/>
                </p:cNvSpPr>
                <p:nvPr/>
              </p:nvSpPr>
              <p:spPr bwMode="auto">
                <a:xfrm flipV="1">
                  <a:off x="2848" y="846"/>
                  <a:ext cx="50" cy="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6980" name="Line 75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6981" name="Line 76"/>
                <p:cNvSpPr>
                  <a:spLocks noChangeShapeType="1"/>
                </p:cNvSpPr>
                <p:nvPr/>
              </p:nvSpPr>
              <p:spPr bwMode="auto">
                <a:xfrm>
                  <a:off x="2894" y="849"/>
                  <a:ext cx="52" cy="97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36894" name="Group 77"/>
            <p:cNvGrpSpPr>
              <a:grpSpLocks/>
            </p:cNvGrpSpPr>
            <p:nvPr/>
          </p:nvGrpSpPr>
          <p:grpSpPr bwMode="auto">
            <a:xfrm>
              <a:off x="6067425" y="4740276"/>
              <a:ext cx="501650" cy="233363"/>
              <a:chOff x="3600" y="219"/>
              <a:chExt cx="360" cy="175"/>
            </a:xfrm>
          </p:grpSpPr>
          <p:sp>
            <p:nvSpPr>
              <p:cNvPr id="36959" name="Oval 78"/>
              <p:cNvSpPr>
                <a:spLocks noChangeArrowheads="1"/>
              </p:cNvSpPr>
              <p:nvPr/>
            </p:nvSpPr>
            <p:spPr bwMode="auto">
              <a:xfrm>
                <a:off x="3605" y="298"/>
                <a:ext cx="355" cy="96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36960" name="Line 79"/>
              <p:cNvSpPr>
                <a:spLocks noChangeShapeType="1"/>
              </p:cNvSpPr>
              <p:nvPr/>
            </p:nvSpPr>
            <p:spPr bwMode="auto">
              <a:xfrm>
                <a:off x="3605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6961" name="Line 80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6962" name="Rectangle 81"/>
              <p:cNvSpPr>
                <a:spLocks noChangeArrowheads="1"/>
              </p:cNvSpPr>
              <p:nvPr/>
            </p:nvSpPr>
            <p:spPr bwMode="auto">
              <a:xfrm>
                <a:off x="3605" y="289"/>
                <a:ext cx="352" cy="58"/>
              </a:xfrm>
              <a:prstGeom prst="rect">
                <a:avLst/>
              </a:prstGeom>
              <a:solidFill>
                <a:schemeClr val="hlink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36963" name="Oval 82"/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5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800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36964" name="Group 83"/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36969" name="Line 84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6970" name="Line 85"/>
                <p:cNvSpPr>
                  <a:spLocks noChangeShapeType="1"/>
                </p:cNvSpPr>
                <p:nvPr/>
              </p:nvSpPr>
              <p:spPr bwMode="auto">
                <a:xfrm>
                  <a:off x="2944" y="942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6971" name="Line 86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36965" name="Group 87"/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36966" name="Line 88"/>
                <p:cNvSpPr>
                  <a:spLocks noChangeShapeType="1"/>
                </p:cNvSpPr>
                <p:nvPr/>
              </p:nvSpPr>
              <p:spPr bwMode="auto">
                <a:xfrm flipV="1">
                  <a:off x="2848" y="846"/>
                  <a:ext cx="50" cy="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6967" name="Line 89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6968" name="Line 90"/>
                <p:cNvSpPr>
                  <a:spLocks noChangeShapeType="1"/>
                </p:cNvSpPr>
                <p:nvPr/>
              </p:nvSpPr>
              <p:spPr bwMode="auto">
                <a:xfrm>
                  <a:off x="2894" y="849"/>
                  <a:ext cx="52" cy="97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36895" name="Freeform 91"/>
            <p:cNvSpPr>
              <a:spLocks/>
            </p:cNvSpPr>
            <p:nvPr/>
          </p:nvSpPr>
          <p:spPr bwMode="auto">
            <a:xfrm>
              <a:off x="5573713" y="4557713"/>
              <a:ext cx="504825" cy="307975"/>
            </a:xfrm>
            <a:custGeom>
              <a:avLst/>
              <a:gdLst>
                <a:gd name="T0" fmla="*/ 0 w 318"/>
                <a:gd name="T1" fmla="*/ 0 h 194"/>
                <a:gd name="T2" fmla="*/ 2147483647 w 318"/>
                <a:gd name="T3" fmla="*/ 2147483647 h 194"/>
                <a:gd name="T4" fmla="*/ 0 60000 65536"/>
                <a:gd name="T5" fmla="*/ 0 60000 65536"/>
                <a:gd name="T6" fmla="*/ 0 w 318"/>
                <a:gd name="T7" fmla="*/ 0 h 194"/>
                <a:gd name="T8" fmla="*/ 318 w 318"/>
                <a:gd name="T9" fmla="*/ 194 h 19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18" h="194">
                  <a:moveTo>
                    <a:pt x="0" y="0"/>
                  </a:moveTo>
                  <a:lnTo>
                    <a:pt x="318" y="194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896" name="Freeform 92"/>
            <p:cNvSpPr>
              <a:spLocks/>
            </p:cNvSpPr>
            <p:nvPr/>
          </p:nvSpPr>
          <p:spPr bwMode="auto">
            <a:xfrm>
              <a:off x="4508500" y="4949826"/>
              <a:ext cx="481013" cy="238125"/>
            </a:xfrm>
            <a:custGeom>
              <a:avLst/>
              <a:gdLst>
                <a:gd name="T0" fmla="*/ 0 w 294"/>
                <a:gd name="T1" fmla="*/ 0 h 174"/>
                <a:gd name="T2" fmla="*/ 2147483647 w 294"/>
                <a:gd name="T3" fmla="*/ 2147483647 h 174"/>
                <a:gd name="T4" fmla="*/ 0 60000 65536"/>
                <a:gd name="T5" fmla="*/ 0 60000 65536"/>
                <a:gd name="T6" fmla="*/ 0 w 294"/>
                <a:gd name="T7" fmla="*/ 0 h 174"/>
                <a:gd name="T8" fmla="*/ 294 w 294"/>
                <a:gd name="T9" fmla="*/ 174 h 17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94" h="174">
                  <a:moveTo>
                    <a:pt x="0" y="0"/>
                  </a:moveTo>
                  <a:lnTo>
                    <a:pt x="294" y="174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897" name="Freeform 93"/>
            <p:cNvSpPr>
              <a:spLocks/>
            </p:cNvSpPr>
            <p:nvPr/>
          </p:nvSpPr>
          <p:spPr bwMode="auto">
            <a:xfrm>
              <a:off x="5456238" y="4926013"/>
              <a:ext cx="628650" cy="247650"/>
            </a:xfrm>
            <a:custGeom>
              <a:avLst/>
              <a:gdLst>
                <a:gd name="T0" fmla="*/ 0 w 378"/>
                <a:gd name="T1" fmla="*/ 2147483647 h 174"/>
                <a:gd name="T2" fmla="*/ 2147483647 w 378"/>
                <a:gd name="T3" fmla="*/ 0 h 174"/>
                <a:gd name="T4" fmla="*/ 0 60000 65536"/>
                <a:gd name="T5" fmla="*/ 0 60000 65536"/>
                <a:gd name="T6" fmla="*/ 0 w 378"/>
                <a:gd name="T7" fmla="*/ 0 h 174"/>
                <a:gd name="T8" fmla="*/ 378 w 378"/>
                <a:gd name="T9" fmla="*/ 174 h 17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78" h="174">
                  <a:moveTo>
                    <a:pt x="0" y="174"/>
                  </a:moveTo>
                  <a:lnTo>
                    <a:pt x="378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898" name="Freeform 94"/>
            <p:cNvSpPr>
              <a:spLocks/>
            </p:cNvSpPr>
            <p:nvPr/>
          </p:nvSpPr>
          <p:spPr bwMode="auto">
            <a:xfrm>
              <a:off x="6122988" y="4979988"/>
              <a:ext cx="206375" cy="508000"/>
            </a:xfrm>
            <a:custGeom>
              <a:avLst/>
              <a:gdLst>
                <a:gd name="T0" fmla="*/ 0 w 118"/>
                <a:gd name="T1" fmla="*/ 2147483647 h 500"/>
                <a:gd name="T2" fmla="*/ 2147483647 w 118"/>
                <a:gd name="T3" fmla="*/ 0 h 500"/>
                <a:gd name="T4" fmla="*/ 0 60000 65536"/>
                <a:gd name="T5" fmla="*/ 0 60000 65536"/>
                <a:gd name="T6" fmla="*/ 0 w 118"/>
                <a:gd name="T7" fmla="*/ 0 h 500"/>
                <a:gd name="T8" fmla="*/ 118 w 118"/>
                <a:gd name="T9" fmla="*/ 500 h 50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18" h="500">
                  <a:moveTo>
                    <a:pt x="0" y="500"/>
                  </a:moveTo>
                  <a:lnTo>
                    <a:pt x="118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899" name="Freeform 95"/>
            <p:cNvSpPr>
              <a:spLocks/>
            </p:cNvSpPr>
            <p:nvPr/>
          </p:nvSpPr>
          <p:spPr bwMode="auto">
            <a:xfrm>
              <a:off x="4887913" y="5513388"/>
              <a:ext cx="736600" cy="74613"/>
            </a:xfrm>
            <a:custGeom>
              <a:avLst/>
              <a:gdLst>
                <a:gd name="T0" fmla="*/ 2147483647 w 370"/>
                <a:gd name="T1" fmla="*/ 2147483647 h 32"/>
                <a:gd name="T2" fmla="*/ 0 w 370"/>
                <a:gd name="T3" fmla="*/ 0 h 32"/>
                <a:gd name="T4" fmla="*/ 0 60000 65536"/>
                <a:gd name="T5" fmla="*/ 0 60000 65536"/>
                <a:gd name="T6" fmla="*/ 0 w 370"/>
                <a:gd name="T7" fmla="*/ 0 h 32"/>
                <a:gd name="T8" fmla="*/ 370 w 370"/>
                <a:gd name="T9" fmla="*/ 32 h 32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70" h="32">
                  <a:moveTo>
                    <a:pt x="370" y="32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900" name="Freeform 96"/>
            <p:cNvSpPr>
              <a:spLocks/>
            </p:cNvSpPr>
            <p:nvPr/>
          </p:nvSpPr>
          <p:spPr bwMode="auto">
            <a:xfrm>
              <a:off x="4351338" y="4973638"/>
              <a:ext cx="193675" cy="425450"/>
            </a:xfrm>
            <a:custGeom>
              <a:avLst/>
              <a:gdLst>
                <a:gd name="T0" fmla="*/ 2147483647 w 176"/>
                <a:gd name="T1" fmla="*/ 2147483647 h 412"/>
                <a:gd name="T2" fmla="*/ 2147483647 w 176"/>
                <a:gd name="T3" fmla="*/ 2147483647 h 412"/>
                <a:gd name="T4" fmla="*/ 0 w 176"/>
                <a:gd name="T5" fmla="*/ 0 h 412"/>
                <a:gd name="T6" fmla="*/ 0 60000 65536"/>
                <a:gd name="T7" fmla="*/ 0 60000 65536"/>
                <a:gd name="T8" fmla="*/ 0 60000 65536"/>
                <a:gd name="T9" fmla="*/ 0 w 176"/>
                <a:gd name="T10" fmla="*/ 0 h 412"/>
                <a:gd name="T11" fmla="*/ 176 w 176"/>
                <a:gd name="T12" fmla="*/ 412 h 41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76" h="412">
                  <a:moveTo>
                    <a:pt x="162" y="408"/>
                  </a:moveTo>
                  <a:lnTo>
                    <a:pt x="176" y="412"/>
                  </a:lnTo>
                  <a:lnTo>
                    <a:pt x="0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901" name="Text Box 100"/>
            <p:cNvSpPr txBox="1">
              <a:spLocks noChangeArrowheads="1"/>
            </p:cNvSpPr>
            <p:nvPr/>
          </p:nvSpPr>
          <p:spPr bwMode="auto">
            <a:xfrm>
              <a:off x="4440876" y="4483071"/>
              <a:ext cx="311067" cy="366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1" hangingPunct="1"/>
              <a:r>
                <a:rPr lang="en-US" sz="1800">
                  <a:solidFill>
                    <a:srgbClr val="000000"/>
                  </a:solidFill>
                </a:rPr>
                <a:t>1</a:t>
              </a:r>
            </a:p>
          </p:txBody>
        </p:sp>
        <p:sp>
          <p:nvSpPr>
            <p:cNvPr id="36902" name="Text Box 101"/>
            <p:cNvSpPr txBox="1">
              <a:spLocks noChangeArrowheads="1"/>
            </p:cNvSpPr>
            <p:nvPr/>
          </p:nvSpPr>
          <p:spPr bwMode="auto">
            <a:xfrm>
              <a:off x="4378980" y="4897394"/>
              <a:ext cx="296783" cy="3365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1" hangingPunct="1"/>
              <a:r>
                <a:rPr lang="en-US" sz="1600">
                  <a:solidFill>
                    <a:srgbClr val="000000"/>
                  </a:solidFill>
                </a:rPr>
                <a:t>2</a:t>
              </a:r>
            </a:p>
          </p:txBody>
        </p:sp>
        <p:sp>
          <p:nvSpPr>
            <p:cNvPr id="36903" name="Text Box 102"/>
            <p:cNvSpPr txBox="1">
              <a:spLocks noChangeArrowheads="1"/>
            </p:cNvSpPr>
            <p:nvPr/>
          </p:nvSpPr>
          <p:spPr bwMode="auto">
            <a:xfrm>
              <a:off x="4128222" y="4970416"/>
              <a:ext cx="296783" cy="3365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1" hangingPunct="1"/>
              <a:r>
                <a:rPr lang="en-US" sz="1600">
                  <a:solidFill>
                    <a:srgbClr val="000000"/>
                  </a:solidFill>
                </a:rPr>
                <a:t>3</a:t>
              </a:r>
            </a:p>
          </p:txBody>
        </p:sp>
        <p:grpSp>
          <p:nvGrpSpPr>
            <p:cNvPr id="36904" name="Group 1"/>
            <p:cNvGrpSpPr>
              <a:grpSpLocks/>
            </p:cNvGrpSpPr>
            <p:nvPr/>
          </p:nvGrpSpPr>
          <p:grpSpPr bwMode="auto">
            <a:xfrm rot="-2012368">
              <a:off x="2645158" y="5398104"/>
              <a:ext cx="1447800" cy="274638"/>
              <a:chOff x="2436813" y="4587876"/>
              <a:chExt cx="1447800" cy="274638"/>
            </a:xfrm>
          </p:grpSpPr>
          <p:sp>
            <p:nvSpPr>
              <p:cNvPr id="36954" name="Rectangle 97"/>
              <p:cNvSpPr>
                <a:spLocks noChangeArrowheads="1"/>
              </p:cNvSpPr>
              <p:nvPr/>
            </p:nvSpPr>
            <p:spPr bwMode="auto">
              <a:xfrm>
                <a:off x="2461850" y="4583083"/>
                <a:ext cx="1155391" cy="238116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36955" name="Rectangle 98"/>
              <p:cNvSpPr>
                <a:spLocks noChangeArrowheads="1"/>
              </p:cNvSpPr>
              <p:nvPr/>
            </p:nvSpPr>
            <p:spPr bwMode="auto">
              <a:xfrm>
                <a:off x="2437928" y="4606491"/>
                <a:ext cx="1147455" cy="23811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36956" name="Line 99"/>
              <p:cNvSpPr>
                <a:spLocks noChangeShapeType="1"/>
              </p:cNvSpPr>
              <p:nvPr/>
            </p:nvSpPr>
            <p:spPr bwMode="auto">
              <a:xfrm>
                <a:off x="3462418" y="4739659"/>
                <a:ext cx="422162" cy="0"/>
              </a:xfrm>
              <a:prstGeom prst="line">
                <a:avLst/>
              </a:prstGeom>
              <a:noFill/>
              <a:ln w="9525">
                <a:solidFill>
                  <a:schemeClr val="accent2"/>
                </a:solidFill>
                <a:round/>
                <a:headEnd/>
                <a:tailEnd type="triangle" w="med" len="med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6957" name="Rectangle 104"/>
              <p:cNvSpPr>
                <a:spLocks noChangeArrowheads="1"/>
              </p:cNvSpPr>
              <p:nvPr/>
            </p:nvSpPr>
            <p:spPr bwMode="auto">
              <a:xfrm>
                <a:off x="3067594" y="4610052"/>
                <a:ext cx="426923" cy="239704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36958" name="Text Box 105"/>
              <p:cNvSpPr txBox="1">
                <a:spLocks noChangeArrowheads="1"/>
              </p:cNvSpPr>
              <p:nvPr/>
            </p:nvSpPr>
            <p:spPr bwMode="auto">
              <a:xfrm rot="289934">
                <a:off x="3019653" y="4584228"/>
                <a:ext cx="520561" cy="27462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eaLnBrk="1" hangingPunct="1"/>
                <a:r>
                  <a:rPr lang="en-US" sz="1200">
                    <a:solidFill>
                      <a:srgbClr val="000000"/>
                    </a:solidFill>
                  </a:rPr>
                  <a:t>0111</a:t>
                </a:r>
              </a:p>
            </p:txBody>
          </p:sp>
        </p:grpSp>
        <p:sp>
          <p:nvSpPr>
            <p:cNvPr id="36905" name="Text Box 106"/>
            <p:cNvSpPr txBox="1">
              <a:spLocks noChangeArrowheads="1"/>
            </p:cNvSpPr>
            <p:nvPr/>
          </p:nvSpPr>
          <p:spPr bwMode="auto">
            <a:xfrm>
              <a:off x="2088829" y="6046702"/>
              <a:ext cx="2339350" cy="5841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1" hangingPunct="1"/>
              <a:r>
                <a:rPr lang="en-US" sz="1600">
                  <a:solidFill>
                    <a:srgbClr val="000000"/>
                  </a:solidFill>
                </a:rPr>
                <a:t>dest address in arriving</a:t>
              </a:r>
            </a:p>
            <a:p>
              <a:pPr eaLnBrk="1" hangingPunct="1"/>
              <a:r>
                <a:rPr lang="en-US" sz="1600">
                  <a:solidFill>
                    <a:srgbClr val="000000"/>
                  </a:solidFill>
                </a:rPr>
                <a:t>packet</a:t>
              </a:r>
              <a:r>
                <a:rPr lang="ja-JP" altLang="en-US" sz="1600">
                  <a:solidFill>
                    <a:srgbClr val="000000"/>
                  </a:solidFill>
                </a:rPr>
                <a:t>’</a:t>
              </a:r>
              <a:r>
                <a:rPr lang="en-US" altLang="ja-JP" sz="1600">
                  <a:solidFill>
                    <a:srgbClr val="000000"/>
                  </a:solidFill>
                </a:rPr>
                <a:t>s header</a:t>
              </a:r>
              <a:endParaRPr lang="en-US" sz="1600">
                <a:solidFill>
                  <a:srgbClr val="000000"/>
                </a:solidFill>
              </a:endParaRPr>
            </a:p>
          </p:txBody>
        </p:sp>
        <p:sp>
          <p:nvSpPr>
            <p:cNvPr id="36906" name="Line 107"/>
            <p:cNvSpPr>
              <a:spLocks noChangeShapeType="1"/>
            </p:cNvSpPr>
            <p:nvPr/>
          </p:nvSpPr>
          <p:spPr bwMode="auto">
            <a:xfrm flipH="1">
              <a:off x="2626848" y="4873581"/>
              <a:ext cx="1407736" cy="91436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6907" name="Line 119"/>
            <p:cNvSpPr>
              <a:spLocks noChangeShapeType="1"/>
            </p:cNvSpPr>
            <p:nvPr/>
          </p:nvSpPr>
          <p:spPr bwMode="auto">
            <a:xfrm flipH="1" flipV="1">
              <a:off x="3588616" y="5648254"/>
              <a:ext cx="22219" cy="45083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6908" name="Freeform 120"/>
            <p:cNvSpPr>
              <a:spLocks/>
            </p:cNvSpPr>
            <p:nvPr/>
          </p:nvSpPr>
          <p:spPr bwMode="auto">
            <a:xfrm>
              <a:off x="3757473" y="4834039"/>
              <a:ext cx="1041539" cy="336504"/>
            </a:xfrm>
            <a:custGeom>
              <a:avLst/>
              <a:gdLst>
                <a:gd name="T0" fmla="*/ 0 w 10844"/>
                <a:gd name="T1" fmla="*/ 2147483647 h 14797"/>
                <a:gd name="T2" fmla="*/ 2147483647 w 10844"/>
                <a:gd name="T3" fmla="*/ 2147483647 h 14797"/>
                <a:gd name="T4" fmla="*/ 2147483647 w 10844"/>
                <a:gd name="T5" fmla="*/ 2147483647 h 14797"/>
                <a:gd name="T6" fmla="*/ 0 60000 65536"/>
                <a:gd name="T7" fmla="*/ 0 60000 65536"/>
                <a:gd name="T8" fmla="*/ 0 60000 65536"/>
                <a:gd name="T9" fmla="*/ 0 w 10844"/>
                <a:gd name="T10" fmla="*/ 0 h 14797"/>
                <a:gd name="T11" fmla="*/ 10844 w 10844"/>
                <a:gd name="T12" fmla="*/ 14797 h 1479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0844" h="14797">
                  <a:moveTo>
                    <a:pt x="0" y="14797"/>
                  </a:moveTo>
                  <a:cubicBezTo>
                    <a:pt x="2168" y="9517"/>
                    <a:pt x="5654" y="-1331"/>
                    <a:pt x="7042" y="135"/>
                  </a:cubicBezTo>
                  <a:cubicBezTo>
                    <a:pt x="8563" y="1950"/>
                    <a:pt x="9984" y="6698"/>
                    <a:pt x="10844" y="9978"/>
                  </a:cubicBezTo>
                </a:path>
              </a:pathLst>
            </a:custGeom>
            <a:noFill/>
            <a:ln w="57150" cmpd="sng">
              <a:solidFill>
                <a:srgbClr val="FF3300"/>
              </a:solidFill>
              <a:round/>
              <a:headEnd type="none" w="med" len="med"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6909" name="Freeform 121"/>
            <p:cNvSpPr>
              <a:spLocks/>
            </p:cNvSpPr>
            <p:nvPr/>
          </p:nvSpPr>
          <p:spPr bwMode="auto">
            <a:xfrm flipH="1">
              <a:off x="6254750" y="4370388"/>
              <a:ext cx="577850" cy="371475"/>
            </a:xfrm>
            <a:custGeom>
              <a:avLst/>
              <a:gdLst>
                <a:gd name="T0" fmla="*/ 0 w 1443"/>
                <a:gd name="T1" fmla="*/ 0 h 816"/>
                <a:gd name="T2" fmla="*/ 2147483647 w 1443"/>
                <a:gd name="T3" fmla="*/ 2147483647 h 816"/>
                <a:gd name="T4" fmla="*/ 2147483647 w 1443"/>
                <a:gd name="T5" fmla="*/ 2147483647 h 816"/>
                <a:gd name="T6" fmla="*/ 2147483647 w 1443"/>
                <a:gd name="T7" fmla="*/ 2147483647 h 816"/>
                <a:gd name="T8" fmla="*/ 0 w 1443"/>
                <a:gd name="T9" fmla="*/ 0 h 81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43"/>
                <a:gd name="T16" fmla="*/ 0 h 816"/>
                <a:gd name="T17" fmla="*/ 1443 w 1443"/>
                <a:gd name="T18" fmla="*/ 816 h 81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43" h="816">
                  <a:moveTo>
                    <a:pt x="0" y="0"/>
                  </a:moveTo>
                  <a:cubicBezTo>
                    <a:pt x="571" y="285"/>
                    <a:pt x="856" y="408"/>
                    <a:pt x="1076" y="782"/>
                  </a:cubicBezTo>
                  <a:cubicBezTo>
                    <a:pt x="1185" y="775"/>
                    <a:pt x="1220" y="816"/>
                    <a:pt x="1320" y="788"/>
                  </a:cubicBezTo>
                  <a:cubicBezTo>
                    <a:pt x="1264" y="347"/>
                    <a:pt x="1276" y="352"/>
                    <a:pt x="1443" y="5"/>
                  </a:cubicBezTo>
                  <a:cubicBezTo>
                    <a:pt x="867" y="5"/>
                    <a:pt x="233" y="0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chemeClr val="accent1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6910" name="Freeform 122"/>
            <p:cNvSpPr>
              <a:spLocks/>
            </p:cNvSpPr>
            <p:nvPr/>
          </p:nvSpPr>
          <p:spPr bwMode="auto">
            <a:xfrm flipH="1">
              <a:off x="5243513" y="4086226"/>
              <a:ext cx="577850" cy="371475"/>
            </a:xfrm>
            <a:custGeom>
              <a:avLst/>
              <a:gdLst>
                <a:gd name="T0" fmla="*/ 0 w 1443"/>
                <a:gd name="T1" fmla="*/ 0 h 816"/>
                <a:gd name="T2" fmla="*/ 2147483647 w 1443"/>
                <a:gd name="T3" fmla="*/ 2147483647 h 816"/>
                <a:gd name="T4" fmla="*/ 2147483647 w 1443"/>
                <a:gd name="T5" fmla="*/ 2147483647 h 816"/>
                <a:gd name="T6" fmla="*/ 2147483647 w 1443"/>
                <a:gd name="T7" fmla="*/ 2147483647 h 816"/>
                <a:gd name="T8" fmla="*/ 0 w 1443"/>
                <a:gd name="T9" fmla="*/ 0 h 81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43"/>
                <a:gd name="T16" fmla="*/ 0 h 816"/>
                <a:gd name="T17" fmla="*/ 1443 w 1443"/>
                <a:gd name="T18" fmla="*/ 816 h 81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43" h="816">
                  <a:moveTo>
                    <a:pt x="0" y="0"/>
                  </a:moveTo>
                  <a:cubicBezTo>
                    <a:pt x="571" y="285"/>
                    <a:pt x="856" y="408"/>
                    <a:pt x="1076" y="782"/>
                  </a:cubicBezTo>
                  <a:cubicBezTo>
                    <a:pt x="1185" y="775"/>
                    <a:pt x="1220" y="816"/>
                    <a:pt x="1320" y="788"/>
                  </a:cubicBezTo>
                  <a:cubicBezTo>
                    <a:pt x="1264" y="347"/>
                    <a:pt x="1276" y="352"/>
                    <a:pt x="1443" y="5"/>
                  </a:cubicBezTo>
                  <a:cubicBezTo>
                    <a:pt x="867" y="5"/>
                    <a:pt x="233" y="0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chemeClr val="accent1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6911" name="Freeform 123"/>
            <p:cNvSpPr>
              <a:spLocks/>
            </p:cNvSpPr>
            <p:nvPr/>
          </p:nvSpPr>
          <p:spPr bwMode="auto">
            <a:xfrm flipH="1" flipV="1">
              <a:off x="5911850" y="5632451"/>
              <a:ext cx="542925" cy="371475"/>
            </a:xfrm>
            <a:custGeom>
              <a:avLst/>
              <a:gdLst>
                <a:gd name="T0" fmla="*/ 0 w 1443"/>
                <a:gd name="T1" fmla="*/ 0 h 816"/>
                <a:gd name="T2" fmla="*/ 2147483647 w 1443"/>
                <a:gd name="T3" fmla="*/ 2147483647 h 816"/>
                <a:gd name="T4" fmla="*/ 2147483647 w 1443"/>
                <a:gd name="T5" fmla="*/ 2147483647 h 816"/>
                <a:gd name="T6" fmla="*/ 2147483647 w 1443"/>
                <a:gd name="T7" fmla="*/ 2147483647 h 816"/>
                <a:gd name="T8" fmla="*/ 0 w 1443"/>
                <a:gd name="T9" fmla="*/ 0 h 81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43"/>
                <a:gd name="T16" fmla="*/ 0 h 816"/>
                <a:gd name="T17" fmla="*/ 1443 w 1443"/>
                <a:gd name="T18" fmla="*/ 816 h 81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43" h="816">
                  <a:moveTo>
                    <a:pt x="0" y="0"/>
                  </a:moveTo>
                  <a:cubicBezTo>
                    <a:pt x="571" y="285"/>
                    <a:pt x="856" y="408"/>
                    <a:pt x="1076" y="782"/>
                  </a:cubicBezTo>
                  <a:cubicBezTo>
                    <a:pt x="1185" y="775"/>
                    <a:pt x="1220" y="816"/>
                    <a:pt x="1320" y="788"/>
                  </a:cubicBezTo>
                  <a:cubicBezTo>
                    <a:pt x="1264" y="347"/>
                    <a:pt x="1276" y="352"/>
                    <a:pt x="1443" y="5"/>
                  </a:cubicBezTo>
                  <a:cubicBezTo>
                    <a:pt x="867" y="5"/>
                    <a:pt x="233" y="0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chemeClr val="accent1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6912" name="Freeform 124"/>
            <p:cNvSpPr>
              <a:spLocks/>
            </p:cNvSpPr>
            <p:nvPr/>
          </p:nvSpPr>
          <p:spPr bwMode="auto">
            <a:xfrm flipH="1" flipV="1">
              <a:off x="4562475" y="5616576"/>
              <a:ext cx="542925" cy="371475"/>
            </a:xfrm>
            <a:custGeom>
              <a:avLst/>
              <a:gdLst>
                <a:gd name="T0" fmla="*/ 0 w 1443"/>
                <a:gd name="T1" fmla="*/ 0 h 816"/>
                <a:gd name="T2" fmla="*/ 2147483647 w 1443"/>
                <a:gd name="T3" fmla="*/ 2147483647 h 816"/>
                <a:gd name="T4" fmla="*/ 2147483647 w 1443"/>
                <a:gd name="T5" fmla="*/ 2147483647 h 816"/>
                <a:gd name="T6" fmla="*/ 2147483647 w 1443"/>
                <a:gd name="T7" fmla="*/ 2147483647 h 816"/>
                <a:gd name="T8" fmla="*/ 0 w 1443"/>
                <a:gd name="T9" fmla="*/ 0 h 81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43"/>
                <a:gd name="T16" fmla="*/ 0 h 816"/>
                <a:gd name="T17" fmla="*/ 1443 w 1443"/>
                <a:gd name="T18" fmla="*/ 816 h 81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43" h="816">
                  <a:moveTo>
                    <a:pt x="0" y="0"/>
                  </a:moveTo>
                  <a:cubicBezTo>
                    <a:pt x="571" y="285"/>
                    <a:pt x="856" y="408"/>
                    <a:pt x="1076" y="782"/>
                  </a:cubicBezTo>
                  <a:cubicBezTo>
                    <a:pt x="1185" y="775"/>
                    <a:pt x="1220" y="816"/>
                    <a:pt x="1320" y="788"/>
                  </a:cubicBezTo>
                  <a:cubicBezTo>
                    <a:pt x="1264" y="347"/>
                    <a:pt x="1276" y="352"/>
                    <a:pt x="1443" y="5"/>
                  </a:cubicBezTo>
                  <a:cubicBezTo>
                    <a:pt x="867" y="5"/>
                    <a:pt x="233" y="0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chemeClr val="accent1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6913" name="Freeform 125"/>
            <p:cNvSpPr>
              <a:spLocks/>
            </p:cNvSpPr>
            <p:nvPr/>
          </p:nvSpPr>
          <p:spPr bwMode="auto">
            <a:xfrm flipH="1" flipV="1">
              <a:off x="5202238" y="5324476"/>
              <a:ext cx="542925" cy="452438"/>
            </a:xfrm>
            <a:custGeom>
              <a:avLst/>
              <a:gdLst>
                <a:gd name="T0" fmla="*/ 0 w 1443"/>
                <a:gd name="T1" fmla="*/ 0 h 816"/>
                <a:gd name="T2" fmla="*/ 2147483647 w 1443"/>
                <a:gd name="T3" fmla="*/ 2147483647 h 816"/>
                <a:gd name="T4" fmla="*/ 2147483647 w 1443"/>
                <a:gd name="T5" fmla="*/ 2147483647 h 816"/>
                <a:gd name="T6" fmla="*/ 2147483647 w 1443"/>
                <a:gd name="T7" fmla="*/ 2147483647 h 816"/>
                <a:gd name="T8" fmla="*/ 0 w 1443"/>
                <a:gd name="T9" fmla="*/ 0 h 81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43"/>
                <a:gd name="T16" fmla="*/ 0 h 816"/>
                <a:gd name="T17" fmla="*/ 1443 w 1443"/>
                <a:gd name="T18" fmla="*/ 816 h 81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43" h="816">
                  <a:moveTo>
                    <a:pt x="0" y="0"/>
                  </a:moveTo>
                  <a:cubicBezTo>
                    <a:pt x="571" y="285"/>
                    <a:pt x="856" y="408"/>
                    <a:pt x="1076" y="782"/>
                  </a:cubicBezTo>
                  <a:cubicBezTo>
                    <a:pt x="1185" y="775"/>
                    <a:pt x="1220" y="816"/>
                    <a:pt x="1320" y="788"/>
                  </a:cubicBezTo>
                  <a:cubicBezTo>
                    <a:pt x="1264" y="347"/>
                    <a:pt x="1276" y="352"/>
                    <a:pt x="1443" y="5"/>
                  </a:cubicBezTo>
                  <a:cubicBezTo>
                    <a:pt x="867" y="5"/>
                    <a:pt x="233" y="0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chemeClr val="accent1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36914" name="Group 126"/>
            <p:cNvGrpSpPr>
              <a:grpSpLocks/>
            </p:cNvGrpSpPr>
            <p:nvPr/>
          </p:nvGrpSpPr>
          <p:grpSpPr bwMode="auto">
            <a:xfrm>
              <a:off x="5251450" y="3641726"/>
              <a:ext cx="550863" cy="452438"/>
              <a:chOff x="2886" y="1668"/>
              <a:chExt cx="347" cy="285"/>
            </a:xfrm>
          </p:grpSpPr>
          <p:sp>
            <p:nvSpPr>
              <p:cNvPr id="36947" name="Rectangle 127"/>
              <p:cNvSpPr>
                <a:spLocks noChangeArrowheads="1"/>
              </p:cNvSpPr>
              <p:nvPr/>
            </p:nvSpPr>
            <p:spPr bwMode="auto">
              <a:xfrm>
                <a:off x="2886" y="1668"/>
                <a:ext cx="347" cy="285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36948" name="Oval 128"/>
              <p:cNvSpPr>
                <a:spLocks noChangeArrowheads="1"/>
              </p:cNvSpPr>
              <p:nvPr/>
            </p:nvSpPr>
            <p:spPr bwMode="auto">
              <a:xfrm>
                <a:off x="2905" y="1674"/>
                <a:ext cx="314" cy="74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36949" name="Rectangle 129"/>
              <p:cNvSpPr>
                <a:spLocks noChangeArrowheads="1"/>
              </p:cNvSpPr>
              <p:nvPr/>
            </p:nvSpPr>
            <p:spPr bwMode="auto">
              <a:xfrm>
                <a:off x="2913" y="1785"/>
                <a:ext cx="300" cy="15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36950" name="Line 130"/>
              <p:cNvSpPr>
                <a:spLocks noChangeShapeType="1"/>
              </p:cNvSpPr>
              <p:nvPr/>
            </p:nvSpPr>
            <p:spPr bwMode="auto">
              <a:xfrm>
                <a:off x="3082" y="1811"/>
                <a:ext cx="1" cy="13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951" name="Line 131"/>
              <p:cNvSpPr>
                <a:spLocks noChangeShapeType="1"/>
              </p:cNvSpPr>
              <p:nvPr/>
            </p:nvSpPr>
            <p:spPr bwMode="auto">
              <a:xfrm>
                <a:off x="2913" y="1842"/>
                <a:ext cx="3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952" name="Line 132"/>
              <p:cNvSpPr>
                <a:spLocks noChangeShapeType="1"/>
              </p:cNvSpPr>
              <p:nvPr/>
            </p:nvSpPr>
            <p:spPr bwMode="auto">
              <a:xfrm>
                <a:off x="2912" y="1812"/>
                <a:ext cx="3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953" name="AutoShape 133"/>
              <p:cNvSpPr>
                <a:spLocks noChangeArrowheads="1"/>
              </p:cNvSpPr>
              <p:nvPr/>
            </p:nvSpPr>
            <p:spPr bwMode="auto">
              <a:xfrm rot="5400000">
                <a:off x="3051" y="1745"/>
                <a:ext cx="29" cy="41"/>
              </a:xfrm>
              <a:prstGeom prst="rightArrow">
                <a:avLst>
                  <a:gd name="adj1" fmla="val 51167"/>
                  <a:gd name="adj2" fmla="val 39736"/>
                </a:avLst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 sz="180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36915" name="Group 134"/>
            <p:cNvGrpSpPr>
              <a:grpSpLocks/>
            </p:cNvGrpSpPr>
            <p:nvPr/>
          </p:nvGrpSpPr>
          <p:grpSpPr bwMode="auto">
            <a:xfrm>
              <a:off x="6264275" y="3914776"/>
              <a:ext cx="550863" cy="452438"/>
              <a:chOff x="2886" y="1668"/>
              <a:chExt cx="347" cy="285"/>
            </a:xfrm>
          </p:grpSpPr>
          <p:sp>
            <p:nvSpPr>
              <p:cNvPr id="36940" name="Rectangle 135"/>
              <p:cNvSpPr>
                <a:spLocks noChangeArrowheads="1"/>
              </p:cNvSpPr>
              <p:nvPr/>
            </p:nvSpPr>
            <p:spPr bwMode="auto">
              <a:xfrm>
                <a:off x="2886" y="1668"/>
                <a:ext cx="347" cy="285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36941" name="Oval 136"/>
              <p:cNvSpPr>
                <a:spLocks noChangeArrowheads="1"/>
              </p:cNvSpPr>
              <p:nvPr/>
            </p:nvSpPr>
            <p:spPr bwMode="auto">
              <a:xfrm>
                <a:off x="2905" y="1674"/>
                <a:ext cx="314" cy="74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36942" name="Rectangle 137"/>
              <p:cNvSpPr>
                <a:spLocks noChangeArrowheads="1"/>
              </p:cNvSpPr>
              <p:nvPr/>
            </p:nvSpPr>
            <p:spPr bwMode="auto">
              <a:xfrm>
                <a:off x="2913" y="1785"/>
                <a:ext cx="300" cy="15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36943" name="Line 138"/>
              <p:cNvSpPr>
                <a:spLocks noChangeShapeType="1"/>
              </p:cNvSpPr>
              <p:nvPr/>
            </p:nvSpPr>
            <p:spPr bwMode="auto">
              <a:xfrm>
                <a:off x="3082" y="1811"/>
                <a:ext cx="1" cy="13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944" name="Line 139"/>
              <p:cNvSpPr>
                <a:spLocks noChangeShapeType="1"/>
              </p:cNvSpPr>
              <p:nvPr/>
            </p:nvSpPr>
            <p:spPr bwMode="auto">
              <a:xfrm>
                <a:off x="2913" y="1842"/>
                <a:ext cx="3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945" name="Line 140"/>
              <p:cNvSpPr>
                <a:spLocks noChangeShapeType="1"/>
              </p:cNvSpPr>
              <p:nvPr/>
            </p:nvSpPr>
            <p:spPr bwMode="auto">
              <a:xfrm>
                <a:off x="2912" y="1812"/>
                <a:ext cx="3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946" name="AutoShape 141"/>
              <p:cNvSpPr>
                <a:spLocks noChangeArrowheads="1"/>
              </p:cNvSpPr>
              <p:nvPr/>
            </p:nvSpPr>
            <p:spPr bwMode="auto">
              <a:xfrm rot="5400000">
                <a:off x="3051" y="1745"/>
                <a:ext cx="29" cy="41"/>
              </a:xfrm>
              <a:prstGeom prst="rightArrow">
                <a:avLst>
                  <a:gd name="adj1" fmla="val 51167"/>
                  <a:gd name="adj2" fmla="val 39736"/>
                </a:avLst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 sz="180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36916" name="Group 142"/>
            <p:cNvGrpSpPr>
              <a:grpSpLocks/>
            </p:cNvGrpSpPr>
            <p:nvPr/>
          </p:nvGrpSpPr>
          <p:grpSpPr bwMode="auto">
            <a:xfrm>
              <a:off x="5894388" y="5991226"/>
              <a:ext cx="550863" cy="452438"/>
              <a:chOff x="2886" y="1668"/>
              <a:chExt cx="347" cy="285"/>
            </a:xfrm>
          </p:grpSpPr>
          <p:sp>
            <p:nvSpPr>
              <p:cNvPr id="36933" name="Rectangle 143"/>
              <p:cNvSpPr>
                <a:spLocks noChangeArrowheads="1"/>
              </p:cNvSpPr>
              <p:nvPr/>
            </p:nvSpPr>
            <p:spPr bwMode="auto">
              <a:xfrm>
                <a:off x="2886" y="1668"/>
                <a:ext cx="347" cy="285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36934" name="Oval 144"/>
              <p:cNvSpPr>
                <a:spLocks noChangeArrowheads="1"/>
              </p:cNvSpPr>
              <p:nvPr/>
            </p:nvSpPr>
            <p:spPr bwMode="auto">
              <a:xfrm>
                <a:off x="2905" y="1674"/>
                <a:ext cx="314" cy="74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36935" name="Rectangle 145"/>
              <p:cNvSpPr>
                <a:spLocks noChangeArrowheads="1"/>
              </p:cNvSpPr>
              <p:nvPr/>
            </p:nvSpPr>
            <p:spPr bwMode="auto">
              <a:xfrm>
                <a:off x="2913" y="1785"/>
                <a:ext cx="300" cy="15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36936" name="Line 146"/>
              <p:cNvSpPr>
                <a:spLocks noChangeShapeType="1"/>
              </p:cNvSpPr>
              <p:nvPr/>
            </p:nvSpPr>
            <p:spPr bwMode="auto">
              <a:xfrm>
                <a:off x="3082" y="1811"/>
                <a:ext cx="1" cy="13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937" name="Line 147"/>
              <p:cNvSpPr>
                <a:spLocks noChangeShapeType="1"/>
              </p:cNvSpPr>
              <p:nvPr/>
            </p:nvSpPr>
            <p:spPr bwMode="auto">
              <a:xfrm>
                <a:off x="2913" y="1842"/>
                <a:ext cx="3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938" name="Line 148"/>
              <p:cNvSpPr>
                <a:spLocks noChangeShapeType="1"/>
              </p:cNvSpPr>
              <p:nvPr/>
            </p:nvSpPr>
            <p:spPr bwMode="auto">
              <a:xfrm>
                <a:off x="2912" y="1812"/>
                <a:ext cx="3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939" name="AutoShape 149"/>
              <p:cNvSpPr>
                <a:spLocks noChangeArrowheads="1"/>
              </p:cNvSpPr>
              <p:nvPr/>
            </p:nvSpPr>
            <p:spPr bwMode="auto">
              <a:xfrm rot="5400000">
                <a:off x="3051" y="1745"/>
                <a:ext cx="29" cy="41"/>
              </a:xfrm>
              <a:prstGeom prst="rightArrow">
                <a:avLst>
                  <a:gd name="adj1" fmla="val 51167"/>
                  <a:gd name="adj2" fmla="val 39736"/>
                </a:avLst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 sz="180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36917" name="Group 150"/>
            <p:cNvGrpSpPr>
              <a:grpSpLocks/>
            </p:cNvGrpSpPr>
            <p:nvPr/>
          </p:nvGrpSpPr>
          <p:grpSpPr bwMode="auto">
            <a:xfrm>
              <a:off x="5199063" y="5772151"/>
              <a:ext cx="550863" cy="452438"/>
              <a:chOff x="2886" y="1668"/>
              <a:chExt cx="347" cy="285"/>
            </a:xfrm>
          </p:grpSpPr>
          <p:sp>
            <p:nvSpPr>
              <p:cNvPr id="36926" name="Rectangle 151"/>
              <p:cNvSpPr>
                <a:spLocks noChangeArrowheads="1"/>
              </p:cNvSpPr>
              <p:nvPr/>
            </p:nvSpPr>
            <p:spPr bwMode="auto">
              <a:xfrm>
                <a:off x="2886" y="1668"/>
                <a:ext cx="347" cy="285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36927" name="Oval 152"/>
              <p:cNvSpPr>
                <a:spLocks noChangeArrowheads="1"/>
              </p:cNvSpPr>
              <p:nvPr/>
            </p:nvSpPr>
            <p:spPr bwMode="auto">
              <a:xfrm>
                <a:off x="2905" y="1674"/>
                <a:ext cx="314" cy="74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36928" name="Rectangle 153"/>
              <p:cNvSpPr>
                <a:spLocks noChangeArrowheads="1"/>
              </p:cNvSpPr>
              <p:nvPr/>
            </p:nvSpPr>
            <p:spPr bwMode="auto">
              <a:xfrm>
                <a:off x="2913" y="1785"/>
                <a:ext cx="300" cy="15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36929" name="Line 154"/>
              <p:cNvSpPr>
                <a:spLocks noChangeShapeType="1"/>
              </p:cNvSpPr>
              <p:nvPr/>
            </p:nvSpPr>
            <p:spPr bwMode="auto">
              <a:xfrm>
                <a:off x="3082" y="1811"/>
                <a:ext cx="1" cy="13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930" name="Line 155"/>
              <p:cNvSpPr>
                <a:spLocks noChangeShapeType="1"/>
              </p:cNvSpPr>
              <p:nvPr/>
            </p:nvSpPr>
            <p:spPr bwMode="auto">
              <a:xfrm>
                <a:off x="2913" y="1842"/>
                <a:ext cx="3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931" name="Line 156"/>
              <p:cNvSpPr>
                <a:spLocks noChangeShapeType="1"/>
              </p:cNvSpPr>
              <p:nvPr/>
            </p:nvSpPr>
            <p:spPr bwMode="auto">
              <a:xfrm>
                <a:off x="2912" y="1812"/>
                <a:ext cx="3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932" name="AutoShape 157"/>
              <p:cNvSpPr>
                <a:spLocks noChangeArrowheads="1"/>
              </p:cNvSpPr>
              <p:nvPr/>
            </p:nvSpPr>
            <p:spPr bwMode="auto">
              <a:xfrm rot="5400000">
                <a:off x="3051" y="1745"/>
                <a:ext cx="29" cy="41"/>
              </a:xfrm>
              <a:prstGeom prst="rightArrow">
                <a:avLst>
                  <a:gd name="adj1" fmla="val 51167"/>
                  <a:gd name="adj2" fmla="val 39736"/>
                </a:avLst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 sz="180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36918" name="Group 158"/>
            <p:cNvGrpSpPr>
              <a:grpSpLocks/>
            </p:cNvGrpSpPr>
            <p:nvPr/>
          </p:nvGrpSpPr>
          <p:grpSpPr bwMode="auto">
            <a:xfrm>
              <a:off x="4543425" y="5964238"/>
              <a:ext cx="550863" cy="452438"/>
              <a:chOff x="2886" y="1668"/>
              <a:chExt cx="347" cy="285"/>
            </a:xfrm>
          </p:grpSpPr>
          <p:sp>
            <p:nvSpPr>
              <p:cNvPr id="36919" name="Rectangle 159"/>
              <p:cNvSpPr>
                <a:spLocks noChangeArrowheads="1"/>
              </p:cNvSpPr>
              <p:nvPr/>
            </p:nvSpPr>
            <p:spPr bwMode="auto">
              <a:xfrm>
                <a:off x="2886" y="1668"/>
                <a:ext cx="347" cy="285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36920" name="Oval 160"/>
              <p:cNvSpPr>
                <a:spLocks noChangeArrowheads="1"/>
              </p:cNvSpPr>
              <p:nvPr/>
            </p:nvSpPr>
            <p:spPr bwMode="auto">
              <a:xfrm>
                <a:off x="2905" y="1674"/>
                <a:ext cx="314" cy="74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36921" name="Rectangle 161"/>
              <p:cNvSpPr>
                <a:spLocks noChangeArrowheads="1"/>
              </p:cNvSpPr>
              <p:nvPr/>
            </p:nvSpPr>
            <p:spPr bwMode="auto">
              <a:xfrm>
                <a:off x="2913" y="1785"/>
                <a:ext cx="300" cy="15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36922" name="Line 162"/>
              <p:cNvSpPr>
                <a:spLocks noChangeShapeType="1"/>
              </p:cNvSpPr>
              <p:nvPr/>
            </p:nvSpPr>
            <p:spPr bwMode="auto">
              <a:xfrm>
                <a:off x="3082" y="1811"/>
                <a:ext cx="1" cy="13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923" name="Line 163"/>
              <p:cNvSpPr>
                <a:spLocks noChangeShapeType="1"/>
              </p:cNvSpPr>
              <p:nvPr/>
            </p:nvSpPr>
            <p:spPr bwMode="auto">
              <a:xfrm>
                <a:off x="2913" y="1842"/>
                <a:ext cx="3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924" name="Line 164"/>
              <p:cNvSpPr>
                <a:spLocks noChangeShapeType="1"/>
              </p:cNvSpPr>
              <p:nvPr/>
            </p:nvSpPr>
            <p:spPr bwMode="auto">
              <a:xfrm>
                <a:off x="2912" y="1812"/>
                <a:ext cx="3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925" name="AutoShape 165"/>
              <p:cNvSpPr>
                <a:spLocks noChangeArrowheads="1"/>
              </p:cNvSpPr>
              <p:nvPr/>
            </p:nvSpPr>
            <p:spPr bwMode="auto">
              <a:xfrm rot="5400000">
                <a:off x="3051" y="1745"/>
                <a:ext cx="29" cy="41"/>
              </a:xfrm>
              <a:prstGeom prst="rightArrow">
                <a:avLst>
                  <a:gd name="adj1" fmla="val 51167"/>
                  <a:gd name="adj2" fmla="val 39736"/>
                </a:avLst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 sz="1800">
                  <a:solidFill>
                    <a:srgbClr val="000000"/>
                  </a:solidFill>
                </a:endParaRPr>
              </a:p>
            </p:txBody>
          </p:sp>
        </p:grpSp>
      </p:grpSp>
      <p:cxnSp>
        <p:nvCxnSpPr>
          <p:cNvPr id="36875" name="Straight Connector 421888"/>
          <p:cNvCxnSpPr>
            <a:cxnSpLocks noChangeShapeType="1"/>
          </p:cNvCxnSpPr>
          <p:nvPr/>
        </p:nvCxnSpPr>
        <p:spPr bwMode="auto">
          <a:xfrm>
            <a:off x="2197100" y="2743200"/>
            <a:ext cx="209550" cy="574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36876" name="Straight Connector 421894"/>
          <p:cNvCxnSpPr>
            <a:cxnSpLocks noChangeShapeType="1"/>
          </p:cNvCxnSpPr>
          <p:nvPr/>
        </p:nvCxnSpPr>
        <p:spPr bwMode="auto">
          <a:xfrm flipH="1">
            <a:off x="3503613" y="2444750"/>
            <a:ext cx="1943100" cy="17113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sp>
        <p:nvSpPr>
          <p:cNvPr id="36877" name="Line 280"/>
          <p:cNvSpPr>
            <a:spLocks noChangeShapeType="1"/>
          </p:cNvSpPr>
          <p:nvPr/>
        </p:nvSpPr>
        <p:spPr bwMode="auto">
          <a:xfrm flipV="1">
            <a:off x="7678738" y="4503738"/>
            <a:ext cx="604837" cy="30797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36878" name="Group 108"/>
          <p:cNvGrpSpPr>
            <a:grpSpLocks/>
          </p:cNvGrpSpPr>
          <p:nvPr/>
        </p:nvGrpSpPr>
        <p:grpSpPr bwMode="auto">
          <a:xfrm>
            <a:off x="8016875" y="3967163"/>
            <a:ext cx="779463" cy="679450"/>
            <a:chOff x="-44" y="1473"/>
            <a:chExt cx="981" cy="1105"/>
          </a:xfrm>
        </p:grpSpPr>
        <p:pic>
          <p:nvPicPr>
            <p:cNvPr id="36885" name="Picture 109" descr="desktop_computer_stylized_medium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6886" name="Freeform 110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336349 w 356"/>
                <a:gd name="T3" fmla="*/ 29469 h 368"/>
                <a:gd name="T4" fmla="*/ 399007 w 356"/>
                <a:gd name="T5" fmla="*/ 614167 h 368"/>
                <a:gd name="T6" fmla="*/ 87935 w 356"/>
                <a:gd name="T7" fmla="*/ 768083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 w="9525" cap="flat" cmpd="sng">
              <a:noFill/>
              <a:prstDash val="solid"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36879" name="Line 280"/>
          <p:cNvSpPr>
            <a:spLocks noChangeShapeType="1"/>
          </p:cNvSpPr>
          <p:nvPr/>
        </p:nvSpPr>
        <p:spPr bwMode="auto">
          <a:xfrm>
            <a:off x="7248525" y="5561013"/>
            <a:ext cx="842963" cy="106362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36880" name="Group 108"/>
          <p:cNvGrpSpPr>
            <a:grpSpLocks/>
          </p:cNvGrpSpPr>
          <p:nvPr/>
        </p:nvGrpSpPr>
        <p:grpSpPr bwMode="auto">
          <a:xfrm>
            <a:off x="7740650" y="5260975"/>
            <a:ext cx="779463" cy="679450"/>
            <a:chOff x="-44" y="1473"/>
            <a:chExt cx="981" cy="1105"/>
          </a:xfrm>
        </p:grpSpPr>
        <p:pic>
          <p:nvPicPr>
            <p:cNvPr id="36883" name="Picture 109" descr="desktop_computer_stylized_medium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6884" name="Freeform 110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336349 w 356"/>
                <a:gd name="T3" fmla="*/ 29469 h 368"/>
                <a:gd name="T4" fmla="*/ 399007 w 356"/>
                <a:gd name="T5" fmla="*/ 614167 h 368"/>
                <a:gd name="T6" fmla="*/ 87935 w 356"/>
                <a:gd name="T7" fmla="*/ 768083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 w="9525" cap="flat" cmpd="sng">
              <a:noFill/>
              <a:prstDash val="solid"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36881" name="Text Box 305"/>
          <p:cNvSpPr txBox="1">
            <a:spLocks noChangeArrowheads="1"/>
          </p:cNvSpPr>
          <p:nvPr/>
        </p:nvSpPr>
        <p:spPr bwMode="auto">
          <a:xfrm>
            <a:off x="8318500" y="3475038"/>
            <a:ext cx="825500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0111</a:t>
            </a:r>
            <a:endParaRPr lang="en-US">
              <a:solidFill>
                <a:schemeClr val="accent1"/>
              </a:solidFill>
            </a:endParaRPr>
          </a:p>
        </p:txBody>
      </p:sp>
      <p:sp>
        <p:nvSpPr>
          <p:cNvPr id="36882" name="Text Box 305"/>
          <p:cNvSpPr txBox="1">
            <a:spLocks noChangeArrowheads="1"/>
          </p:cNvSpPr>
          <p:nvPr/>
        </p:nvSpPr>
        <p:spPr bwMode="auto">
          <a:xfrm>
            <a:off x="8380413" y="4881563"/>
            <a:ext cx="871537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0100</a:t>
            </a:r>
            <a:endParaRPr lang="en-US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55588" y="165100"/>
            <a:ext cx="8096250" cy="650875"/>
          </a:xfrm>
        </p:spPr>
        <p:txBody>
          <a:bodyPr/>
          <a:lstStyle/>
          <a:p>
            <a:pPr eaLnBrk="1" hangingPunct="1"/>
            <a:r>
              <a:rPr lang="en-US" sz="3600">
                <a:ea typeface="ＭＳ Ｐゴシック" pitchFamily="34" charset="-128"/>
              </a:rPr>
              <a:t>Internet structure: network of networks</a:t>
            </a:r>
            <a:endParaRPr lang="en-US">
              <a:ea typeface="ＭＳ Ｐゴシック" pitchFamily="34" charset="-128"/>
            </a:endParaRPr>
          </a:p>
        </p:txBody>
      </p:sp>
      <p:pic>
        <p:nvPicPr>
          <p:cNvPr id="43011" name="Picture 76" descr="underline_base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7025" y="674688"/>
            <a:ext cx="7769225" cy="173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3012" name="Rectangle 3"/>
          <p:cNvSpPr txBox="1">
            <a:spLocks noChangeArrowheads="1"/>
          </p:cNvSpPr>
          <p:nvPr/>
        </p:nvSpPr>
        <p:spPr bwMode="auto">
          <a:xfrm>
            <a:off x="481013" y="1263650"/>
            <a:ext cx="8196262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75000"/>
              <a:buFont typeface="Wingdings" pitchFamily="2" charset="2"/>
              <a:buChar char="v"/>
            </a:pPr>
            <a:r>
              <a:rPr lang="en-US">
                <a:latin typeface="Gill Sans MT" pitchFamily="34" charset="0"/>
              </a:rPr>
              <a:t>End systems connect to Internet via</a:t>
            </a:r>
            <a:r>
              <a:rPr lang="en-US">
                <a:solidFill>
                  <a:srgbClr val="C00000"/>
                </a:solidFill>
                <a:latin typeface="Gill Sans MT" pitchFamily="34" charset="0"/>
              </a:rPr>
              <a:t> access networks</a:t>
            </a:r>
            <a:endParaRPr lang="en-US">
              <a:latin typeface="Gill Sans MT" pitchFamily="34" charset="0"/>
            </a:endParaRPr>
          </a:p>
          <a:p>
            <a:pPr marL="742950" lvl="1" indent="-285750"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itchFamily="2" charset="2"/>
              <a:buChar char="§"/>
            </a:pPr>
            <a:r>
              <a:rPr lang="en-US">
                <a:latin typeface="Gill Sans MT" pitchFamily="34" charset="0"/>
              </a:rPr>
              <a:t>Residential, company and university networks</a:t>
            </a:r>
          </a:p>
          <a:p>
            <a:pPr marL="342900" indent="-342900"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75000"/>
              <a:buFont typeface="Wingdings" pitchFamily="2" charset="2"/>
              <a:buChar char="v"/>
            </a:pPr>
            <a:r>
              <a:rPr lang="en-US">
                <a:latin typeface="Gill Sans MT" pitchFamily="34" charset="0"/>
              </a:rPr>
              <a:t>Access networks in turn must be interconnected. </a:t>
            </a:r>
          </a:p>
          <a:p>
            <a:pPr marL="742950" lvl="1" indent="-285750"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75000"/>
              <a:buFont typeface="Wingdings" pitchFamily="2" charset="2"/>
              <a:buChar char="v"/>
            </a:pPr>
            <a:r>
              <a:rPr lang="en-US">
                <a:latin typeface="Gill Sans MT" pitchFamily="34" charset="0"/>
              </a:rPr>
              <a:t>So that any two hosts can send packets to each other</a:t>
            </a:r>
          </a:p>
          <a:p>
            <a:pPr marL="342900" indent="-342900"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75000"/>
              <a:buFont typeface="Wingdings" pitchFamily="2" charset="2"/>
              <a:buChar char="v"/>
            </a:pPr>
            <a:r>
              <a:rPr lang="en-US">
                <a:latin typeface="Gill Sans MT" pitchFamily="34" charset="0"/>
              </a:rPr>
              <a:t>Resulting network of networks is very complex</a:t>
            </a:r>
          </a:p>
          <a:p>
            <a:pPr marL="742950" lvl="1" indent="-285750"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75000"/>
              <a:buFont typeface="Wingdings" pitchFamily="2" charset="2"/>
              <a:buChar char="v"/>
            </a:pPr>
            <a:r>
              <a:rPr lang="en-US">
                <a:latin typeface="Gill Sans MT" pitchFamily="34" charset="0"/>
              </a:rPr>
              <a:t>Evolution was driven by </a:t>
            </a:r>
            <a:r>
              <a:rPr lang="en-US">
                <a:solidFill>
                  <a:srgbClr val="C00000"/>
                </a:solidFill>
                <a:latin typeface="Gill Sans MT" pitchFamily="34" charset="0"/>
              </a:rPr>
              <a:t>economics</a:t>
            </a:r>
            <a:r>
              <a:rPr lang="en-US">
                <a:latin typeface="Gill Sans MT" pitchFamily="34" charset="0"/>
              </a:rPr>
              <a:t> and </a:t>
            </a:r>
            <a:r>
              <a:rPr lang="en-US">
                <a:solidFill>
                  <a:srgbClr val="C00000"/>
                </a:solidFill>
                <a:latin typeface="Gill Sans MT" pitchFamily="34" charset="0"/>
              </a:rPr>
              <a:t>national policies</a:t>
            </a:r>
          </a:p>
          <a:p>
            <a:pPr marL="342900" indent="-342900"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75000"/>
              <a:buFont typeface="Wingdings" pitchFamily="2" charset="2"/>
              <a:buChar char="v"/>
            </a:pPr>
            <a:r>
              <a:rPr lang="en-US">
                <a:latin typeface="Gill Sans MT" pitchFamily="34" charset="0"/>
              </a:rPr>
              <a:t>Let</a:t>
            </a:r>
            <a:r>
              <a:rPr lang="ja-JP" altLang="en-US">
                <a:latin typeface="Gill Sans MT" pitchFamily="34" charset="0"/>
              </a:rPr>
              <a:t>’</a:t>
            </a:r>
            <a:r>
              <a:rPr lang="en-US" altLang="ja-JP">
                <a:latin typeface="Gill Sans MT" pitchFamily="34" charset="0"/>
              </a:rPr>
              <a:t>s take a stepwise approach to describe current Internet structure</a:t>
            </a:r>
            <a:endParaRPr lang="en-US">
              <a:latin typeface="Gill Sans MT" pitchFamily="34" charset="0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55588" y="165100"/>
            <a:ext cx="8096250" cy="650875"/>
          </a:xfrm>
        </p:spPr>
        <p:txBody>
          <a:bodyPr/>
          <a:lstStyle/>
          <a:p>
            <a:pPr eaLnBrk="1" hangingPunct="1"/>
            <a:r>
              <a:rPr lang="en-US" sz="3600">
                <a:ea typeface="ＭＳ Ｐゴシック" pitchFamily="34" charset="-128"/>
              </a:rPr>
              <a:t>Internet structure: network of networks</a:t>
            </a:r>
            <a:endParaRPr lang="en-US">
              <a:ea typeface="ＭＳ Ｐゴシック" pitchFamily="34" charset="-128"/>
            </a:endParaRPr>
          </a:p>
        </p:txBody>
      </p:sp>
      <p:sp>
        <p:nvSpPr>
          <p:cNvPr id="44035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473075" y="1073150"/>
            <a:ext cx="8204200" cy="906463"/>
          </a:xfrm>
        </p:spPr>
        <p:txBody>
          <a:bodyPr/>
          <a:lstStyle/>
          <a:p>
            <a:pPr marL="0" indent="0" eaLnBrk="1" hangingPunct="1">
              <a:buSzPct val="75000"/>
              <a:buFont typeface="Wingdings" pitchFamily="2" charset="2"/>
              <a:buNone/>
            </a:pPr>
            <a:r>
              <a:rPr lang="en-US" sz="2400" i="1">
                <a:solidFill>
                  <a:srgbClr val="CC0000"/>
                </a:solidFill>
                <a:ea typeface="ＭＳ Ｐゴシック" pitchFamily="34" charset="-128"/>
              </a:rPr>
              <a:t>Question: </a:t>
            </a:r>
            <a:r>
              <a:rPr lang="en-US" sz="2400">
                <a:ea typeface="ＭＳ Ｐゴシック" pitchFamily="34" charset="-128"/>
              </a:rPr>
              <a:t>given </a:t>
            </a:r>
            <a:r>
              <a:rPr lang="en-US" sz="2400" i="1">
                <a:ea typeface="ＭＳ Ｐゴシック" pitchFamily="34" charset="-128"/>
              </a:rPr>
              <a:t>a large numer</a:t>
            </a:r>
            <a:r>
              <a:rPr lang="en-US" sz="2400">
                <a:ea typeface="ＭＳ Ｐゴシック" pitchFamily="34" charset="-128"/>
              </a:rPr>
              <a:t> of access networks, how to connect them together?</a:t>
            </a:r>
          </a:p>
          <a:p>
            <a:pPr marL="0" indent="0" eaLnBrk="1" hangingPunct="1">
              <a:buSzPct val="75000"/>
              <a:buFont typeface="Wingdings" pitchFamily="2" charset="2"/>
              <a:buNone/>
            </a:pPr>
            <a:endParaRPr lang="en-US" sz="2400">
              <a:ea typeface="ＭＳ Ｐゴシック" pitchFamily="34" charset="-128"/>
            </a:endParaRPr>
          </a:p>
        </p:txBody>
      </p:sp>
      <p:pic>
        <p:nvPicPr>
          <p:cNvPr id="44036" name="Picture 76" descr="underline_base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7025" y="674688"/>
            <a:ext cx="7769225" cy="173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44037" name="Group 5"/>
          <p:cNvGrpSpPr>
            <a:grpSpLocks/>
          </p:cNvGrpSpPr>
          <p:nvPr/>
        </p:nvGrpSpPr>
        <p:grpSpPr bwMode="auto">
          <a:xfrm>
            <a:off x="450850" y="1849438"/>
            <a:ext cx="8437563" cy="4559300"/>
            <a:chOff x="154891" y="1905681"/>
            <a:chExt cx="8436427" cy="4559651"/>
          </a:xfrm>
        </p:grpSpPr>
        <p:grpSp>
          <p:nvGrpSpPr>
            <p:cNvPr id="44038" name="Group 2"/>
            <p:cNvGrpSpPr>
              <a:grpSpLocks/>
            </p:cNvGrpSpPr>
            <p:nvPr/>
          </p:nvGrpSpPr>
          <p:grpSpPr bwMode="auto">
            <a:xfrm>
              <a:off x="1529396" y="2297655"/>
              <a:ext cx="648422" cy="418253"/>
              <a:chOff x="3053396" y="4304255"/>
              <a:chExt cx="648422" cy="418253"/>
            </a:xfrm>
          </p:grpSpPr>
          <p:sp>
            <p:nvSpPr>
              <p:cNvPr id="44090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091" name="TextBox 1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sz="1000"/>
                  <a:t>net</a:t>
                </a:r>
              </a:p>
            </p:txBody>
          </p:sp>
        </p:grpSp>
        <p:grpSp>
          <p:nvGrpSpPr>
            <p:cNvPr id="44039" name="Group 131"/>
            <p:cNvGrpSpPr>
              <a:grpSpLocks/>
            </p:cNvGrpSpPr>
            <p:nvPr/>
          </p:nvGrpSpPr>
          <p:grpSpPr bwMode="auto">
            <a:xfrm>
              <a:off x="373696" y="3097755"/>
              <a:ext cx="648422" cy="418253"/>
              <a:chOff x="3053396" y="4304255"/>
              <a:chExt cx="648422" cy="418253"/>
            </a:xfrm>
          </p:grpSpPr>
          <p:sp>
            <p:nvSpPr>
              <p:cNvPr id="44088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089" name="TextBox 133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sz="1000"/>
                  <a:t>net</a:t>
                </a:r>
              </a:p>
            </p:txBody>
          </p:sp>
        </p:grpSp>
        <p:grpSp>
          <p:nvGrpSpPr>
            <p:cNvPr id="44040" name="Group 135"/>
            <p:cNvGrpSpPr>
              <a:grpSpLocks/>
            </p:cNvGrpSpPr>
            <p:nvPr/>
          </p:nvGrpSpPr>
          <p:grpSpPr bwMode="auto">
            <a:xfrm>
              <a:off x="6037896" y="2551655"/>
              <a:ext cx="648422" cy="418253"/>
              <a:chOff x="3053396" y="4304255"/>
              <a:chExt cx="648422" cy="418253"/>
            </a:xfrm>
          </p:grpSpPr>
          <p:sp>
            <p:nvSpPr>
              <p:cNvPr id="44086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087" name="TextBox 137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sz="1000"/>
                  <a:t>net</a:t>
                </a:r>
              </a:p>
            </p:txBody>
          </p:sp>
        </p:grpSp>
        <p:grpSp>
          <p:nvGrpSpPr>
            <p:cNvPr id="44041" name="Group 138"/>
            <p:cNvGrpSpPr>
              <a:grpSpLocks/>
            </p:cNvGrpSpPr>
            <p:nvPr/>
          </p:nvGrpSpPr>
          <p:grpSpPr bwMode="auto">
            <a:xfrm>
              <a:off x="945196" y="5409155"/>
              <a:ext cx="648422" cy="418253"/>
              <a:chOff x="3053396" y="4304255"/>
              <a:chExt cx="648422" cy="418253"/>
            </a:xfrm>
          </p:grpSpPr>
          <p:sp>
            <p:nvSpPr>
              <p:cNvPr id="44084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085" name="TextBox 140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sz="1000"/>
                  <a:t>net</a:t>
                </a:r>
              </a:p>
            </p:txBody>
          </p:sp>
        </p:grpSp>
        <p:grpSp>
          <p:nvGrpSpPr>
            <p:cNvPr id="44042" name="Group 141"/>
            <p:cNvGrpSpPr>
              <a:grpSpLocks/>
            </p:cNvGrpSpPr>
            <p:nvPr/>
          </p:nvGrpSpPr>
          <p:grpSpPr bwMode="auto">
            <a:xfrm>
              <a:off x="526096" y="4786855"/>
              <a:ext cx="648422" cy="418253"/>
              <a:chOff x="3053396" y="4304255"/>
              <a:chExt cx="648422" cy="418253"/>
            </a:xfrm>
          </p:grpSpPr>
          <p:sp>
            <p:nvSpPr>
              <p:cNvPr id="44082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083" name="TextBox 143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sz="1000"/>
                  <a:t>net</a:t>
                </a:r>
              </a:p>
            </p:txBody>
          </p:sp>
        </p:grpSp>
        <p:grpSp>
          <p:nvGrpSpPr>
            <p:cNvPr id="44043" name="Group 144"/>
            <p:cNvGrpSpPr>
              <a:grpSpLocks/>
            </p:cNvGrpSpPr>
            <p:nvPr/>
          </p:nvGrpSpPr>
          <p:grpSpPr bwMode="auto">
            <a:xfrm>
              <a:off x="297496" y="4126455"/>
              <a:ext cx="648422" cy="418253"/>
              <a:chOff x="3053396" y="4304255"/>
              <a:chExt cx="648422" cy="418253"/>
            </a:xfrm>
          </p:grpSpPr>
          <p:sp>
            <p:nvSpPr>
              <p:cNvPr id="44080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081" name="TextBox 146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sz="1000"/>
                  <a:t>net</a:t>
                </a:r>
              </a:p>
            </p:txBody>
          </p:sp>
        </p:grpSp>
        <p:grpSp>
          <p:nvGrpSpPr>
            <p:cNvPr id="44044" name="Group 147"/>
            <p:cNvGrpSpPr>
              <a:grpSpLocks/>
            </p:cNvGrpSpPr>
            <p:nvPr/>
          </p:nvGrpSpPr>
          <p:grpSpPr bwMode="auto">
            <a:xfrm>
              <a:off x="6787196" y="2983455"/>
              <a:ext cx="648422" cy="418253"/>
              <a:chOff x="3053396" y="4304255"/>
              <a:chExt cx="648422" cy="418253"/>
            </a:xfrm>
          </p:grpSpPr>
          <p:sp>
            <p:nvSpPr>
              <p:cNvPr id="44078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079" name="TextBox 149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sz="1000"/>
                  <a:t>net</a:t>
                </a:r>
              </a:p>
            </p:txBody>
          </p:sp>
        </p:grpSp>
        <p:grpSp>
          <p:nvGrpSpPr>
            <p:cNvPr id="44045" name="Group 150"/>
            <p:cNvGrpSpPr>
              <a:grpSpLocks/>
            </p:cNvGrpSpPr>
            <p:nvPr/>
          </p:nvGrpSpPr>
          <p:grpSpPr bwMode="auto">
            <a:xfrm>
              <a:off x="3129596" y="2056355"/>
              <a:ext cx="648422" cy="418253"/>
              <a:chOff x="3053396" y="4304255"/>
              <a:chExt cx="648422" cy="418253"/>
            </a:xfrm>
          </p:grpSpPr>
          <p:sp>
            <p:nvSpPr>
              <p:cNvPr id="44076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077" name="TextBox 152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sz="1000"/>
                  <a:t>net</a:t>
                </a:r>
              </a:p>
            </p:txBody>
          </p:sp>
        </p:grpSp>
        <p:grpSp>
          <p:nvGrpSpPr>
            <p:cNvPr id="44046" name="Group 153"/>
            <p:cNvGrpSpPr>
              <a:grpSpLocks/>
            </p:cNvGrpSpPr>
            <p:nvPr/>
          </p:nvGrpSpPr>
          <p:grpSpPr bwMode="auto">
            <a:xfrm>
              <a:off x="754696" y="2704055"/>
              <a:ext cx="648422" cy="418253"/>
              <a:chOff x="3053396" y="4304255"/>
              <a:chExt cx="648422" cy="418253"/>
            </a:xfrm>
          </p:grpSpPr>
          <p:sp>
            <p:nvSpPr>
              <p:cNvPr id="44074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075" name="TextBox 155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sz="1000"/>
                  <a:t>net</a:t>
                </a:r>
              </a:p>
            </p:txBody>
          </p:sp>
        </p:grpSp>
        <p:grpSp>
          <p:nvGrpSpPr>
            <p:cNvPr id="44047" name="Group 156"/>
            <p:cNvGrpSpPr>
              <a:grpSpLocks/>
            </p:cNvGrpSpPr>
            <p:nvPr/>
          </p:nvGrpSpPr>
          <p:grpSpPr bwMode="auto">
            <a:xfrm>
              <a:off x="4043996" y="2030955"/>
              <a:ext cx="648422" cy="418253"/>
              <a:chOff x="3053396" y="4304255"/>
              <a:chExt cx="648422" cy="418253"/>
            </a:xfrm>
          </p:grpSpPr>
          <p:sp>
            <p:nvSpPr>
              <p:cNvPr id="44072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073" name="TextBox 158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sz="1000"/>
                  <a:t>net</a:t>
                </a:r>
              </a:p>
            </p:txBody>
          </p:sp>
        </p:grpSp>
        <p:grpSp>
          <p:nvGrpSpPr>
            <p:cNvPr id="44048" name="Group 160"/>
            <p:cNvGrpSpPr>
              <a:grpSpLocks/>
            </p:cNvGrpSpPr>
            <p:nvPr/>
          </p:nvGrpSpPr>
          <p:grpSpPr bwMode="auto">
            <a:xfrm>
              <a:off x="7104696" y="5663155"/>
              <a:ext cx="648422" cy="418253"/>
              <a:chOff x="3053396" y="4304255"/>
              <a:chExt cx="648422" cy="418253"/>
            </a:xfrm>
          </p:grpSpPr>
          <p:sp>
            <p:nvSpPr>
              <p:cNvPr id="44070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071" name="TextBox 162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sz="1000"/>
                  <a:t>net</a:t>
                </a:r>
              </a:p>
            </p:txBody>
          </p:sp>
        </p:grpSp>
        <p:grpSp>
          <p:nvGrpSpPr>
            <p:cNvPr id="44049" name="Group 163"/>
            <p:cNvGrpSpPr>
              <a:grpSpLocks/>
            </p:cNvGrpSpPr>
            <p:nvPr/>
          </p:nvGrpSpPr>
          <p:grpSpPr bwMode="auto">
            <a:xfrm>
              <a:off x="7942896" y="5015455"/>
              <a:ext cx="648422" cy="418253"/>
              <a:chOff x="3053396" y="4304255"/>
              <a:chExt cx="648422" cy="418253"/>
            </a:xfrm>
          </p:grpSpPr>
          <p:sp>
            <p:nvSpPr>
              <p:cNvPr id="44068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069" name="TextBox 165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sz="1000"/>
                  <a:t>net</a:t>
                </a:r>
              </a:p>
            </p:txBody>
          </p:sp>
        </p:grpSp>
        <p:grpSp>
          <p:nvGrpSpPr>
            <p:cNvPr id="44050" name="Group 166"/>
            <p:cNvGrpSpPr>
              <a:grpSpLocks/>
            </p:cNvGrpSpPr>
            <p:nvPr/>
          </p:nvGrpSpPr>
          <p:grpSpPr bwMode="auto">
            <a:xfrm>
              <a:off x="7714296" y="4101055"/>
              <a:ext cx="648422" cy="418253"/>
              <a:chOff x="3053396" y="4304255"/>
              <a:chExt cx="648422" cy="418253"/>
            </a:xfrm>
          </p:grpSpPr>
          <p:sp>
            <p:nvSpPr>
              <p:cNvPr id="44066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067" name="TextBox 168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sz="1000"/>
                  <a:t>net</a:t>
                </a:r>
              </a:p>
            </p:txBody>
          </p:sp>
        </p:grpSp>
        <p:grpSp>
          <p:nvGrpSpPr>
            <p:cNvPr id="44051" name="Group 169"/>
            <p:cNvGrpSpPr>
              <a:grpSpLocks/>
            </p:cNvGrpSpPr>
            <p:nvPr/>
          </p:nvGrpSpPr>
          <p:grpSpPr bwMode="auto">
            <a:xfrm>
              <a:off x="4869496" y="5904455"/>
              <a:ext cx="648422" cy="418253"/>
              <a:chOff x="3053396" y="4304255"/>
              <a:chExt cx="648422" cy="418253"/>
            </a:xfrm>
          </p:grpSpPr>
          <p:sp>
            <p:nvSpPr>
              <p:cNvPr id="44064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065" name="TextBox 171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sz="1000"/>
                  <a:t>net</a:t>
                </a:r>
              </a:p>
            </p:txBody>
          </p:sp>
        </p:grpSp>
        <p:grpSp>
          <p:nvGrpSpPr>
            <p:cNvPr id="44052" name="Group 172"/>
            <p:cNvGrpSpPr>
              <a:grpSpLocks/>
            </p:cNvGrpSpPr>
            <p:nvPr/>
          </p:nvGrpSpPr>
          <p:grpSpPr bwMode="auto">
            <a:xfrm>
              <a:off x="3955096" y="6044155"/>
              <a:ext cx="648422" cy="418253"/>
              <a:chOff x="3053396" y="4304255"/>
              <a:chExt cx="648422" cy="418253"/>
            </a:xfrm>
          </p:grpSpPr>
          <p:sp>
            <p:nvSpPr>
              <p:cNvPr id="44062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063" name="TextBox 174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sz="1000"/>
                  <a:t>net</a:t>
                </a:r>
              </a:p>
            </p:txBody>
          </p:sp>
        </p:grpSp>
        <p:grpSp>
          <p:nvGrpSpPr>
            <p:cNvPr id="44053" name="Group 175"/>
            <p:cNvGrpSpPr>
              <a:grpSpLocks/>
            </p:cNvGrpSpPr>
            <p:nvPr/>
          </p:nvGrpSpPr>
          <p:grpSpPr bwMode="auto">
            <a:xfrm>
              <a:off x="2735896" y="5891755"/>
              <a:ext cx="648422" cy="418253"/>
              <a:chOff x="3053396" y="4304255"/>
              <a:chExt cx="648422" cy="418253"/>
            </a:xfrm>
          </p:grpSpPr>
          <p:sp>
            <p:nvSpPr>
              <p:cNvPr id="44060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061" name="TextBox 177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sz="1000"/>
                  <a:t>net</a:t>
                </a:r>
              </a:p>
            </p:txBody>
          </p:sp>
        </p:grpSp>
        <p:sp>
          <p:nvSpPr>
            <p:cNvPr id="44054" name="TextBox 4"/>
            <p:cNvSpPr txBox="1">
              <a:spLocks noChangeArrowheads="1"/>
            </p:cNvSpPr>
            <p:nvPr/>
          </p:nvSpPr>
          <p:spPr bwMode="auto">
            <a:xfrm rot="1053502">
              <a:off x="5143500" y="1955800"/>
              <a:ext cx="543739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800">
                  <a:solidFill>
                    <a:srgbClr val="0000FF"/>
                  </a:solidFill>
                </a:rPr>
                <a:t>…</a:t>
              </a:r>
            </a:p>
          </p:txBody>
        </p:sp>
        <p:sp>
          <p:nvSpPr>
            <p:cNvPr id="44055" name="TextBox 179"/>
            <p:cNvSpPr txBox="1">
              <a:spLocks noChangeArrowheads="1"/>
            </p:cNvSpPr>
            <p:nvPr/>
          </p:nvSpPr>
          <p:spPr bwMode="auto">
            <a:xfrm rot="2829263">
              <a:off x="7429500" y="3429000"/>
              <a:ext cx="543739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800">
                  <a:solidFill>
                    <a:srgbClr val="0000FF"/>
                  </a:solidFill>
                </a:rPr>
                <a:t>…</a:t>
              </a:r>
            </a:p>
          </p:txBody>
        </p:sp>
        <p:sp>
          <p:nvSpPr>
            <p:cNvPr id="44056" name="TextBox 180"/>
            <p:cNvSpPr txBox="1">
              <a:spLocks noChangeArrowheads="1"/>
            </p:cNvSpPr>
            <p:nvPr/>
          </p:nvSpPr>
          <p:spPr bwMode="auto">
            <a:xfrm rot="9845918">
              <a:off x="6098241" y="5942112"/>
              <a:ext cx="543739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800">
                  <a:solidFill>
                    <a:srgbClr val="0000FF"/>
                  </a:solidFill>
                </a:rPr>
                <a:t>…</a:t>
              </a:r>
            </a:p>
          </p:txBody>
        </p:sp>
        <p:sp>
          <p:nvSpPr>
            <p:cNvPr id="44057" name="TextBox 181"/>
            <p:cNvSpPr txBox="1">
              <a:spLocks noChangeArrowheads="1"/>
            </p:cNvSpPr>
            <p:nvPr/>
          </p:nvSpPr>
          <p:spPr bwMode="auto">
            <a:xfrm rot="-9948738">
              <a:off x="1730786" y="5845469"/>
              <a:ext cx="543739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800">
                  <a:solidFill>
                    <a:srgbClr val="0000FF"/>
                  </a:solidFill>
                </a:rPr>
                <a:t>…</a:t>
              </a:r>
            </a:p>
          </p:txBody>
        </p:sp>
        <p:sp>
          <p:nvSpPr>
            <p:cNvPr id="44058" name="TextBox 182"/>
            <p:cNvSpPr txBox="1">
              <a:spLocks noChangeArrowheads="1"/>
            </p:cNvSpPr>
            <p:nvPr/>
          </p:nvSpPr>
          <p:spPr bwMode="auto">
            <a:xfrm rot="-4992697">
              <a:off x="144631" y="3539025"/>
              <a:ext cx="543739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800">
                  <a:solidFill>
                    <a:srgbClr val="0000FF"/>
                  </a:solidFill>
                </a:rPr>
                <a:t>…</a:t>
              </a:r>
            </a:p>
          </p:txBody>
        </p:sp>
        <p:sp>
          <p:nvSpPr>
            <p:cNvPr id="44059" name="TextBox 183"/>
            <p:cNvSpPr txBox="1">
              <a:spLocks noChangeArrowheads="1"/>
            </p:cNvSpPr>
            <p:nvPr/>
          </p:nvSpPr>
          <p:spPr bwMode="auto">
            <a:xfrm rot="-1017263">
              <a:off x="2330376" y="1905681"/>
              <a:ext cx="543739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800">
                  <a:solidFill>
                    <a:srgbClr val="0000FF"/>
                  </a:solidFill>
                </a:rPr>
                <a:t>…</a:t>
              </a:r>
            </a:p>
          </p:txBody>
        </p:sp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55588" y="165100"/>
            <a:ext cx="8096250" cy="650875"/>
          </a:xfrm>
        </p:spPr>
        <p:txBody>
          <a:bodyPr/>
          <a:lstStyle/>
          <a:p>
            <a:pPr eaLnBrk="1" hangingPunct="1"/>
            <a:r>
              <a:rPr lang="en-US" sz="3600">
                <a:ea typeface="ＭＳ Ｐゴシック" pitchFamily="34" charset="-128"/>
              </a:rPr>
              <a:t>Internet structure: network of networks</a:t>
            </a:r>
            <a:endParaRPr lang="en-US">
              <a:ea typeface="ＭＳ Ｐゴシック" pitchFamily="34" charset="-128"/>
            </a:endParaRPr>
          </a:p>
        </p:txBody>
      </p:sp>
      <p:sp>
        <p:nvSpPr>
          <p:cNvPr id="45059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473075" y="1073150"/>
            <a:ext cx="8204200" cy="673100"/>
          </a:xfrm>
        </p:spPr>
        <p:txBody>
          <a:bodyPr/>
          <a:lstStyle/>
          <a:p>
            <a:pPr marL="0" indent="0" eaLnBrk="1" hangingPunct="1">
              <a:buSzPct val="75000"/>
              <a:buFont typeface="Wingdings" pitchFamily="2" charset="2"/>
              <a:buNone/>
            </a:pPr>
            <a:r>
              <a:rPr lang="en-US" sz="2400" i="1">
                <a:solidFill>
                  <a:srgbClr val="CC0000"/>
                </a:solidFill>
                <a:ea typeface="ＭＳ Ｐゴシック" pitchFamily="34" charset="-128"/>
              </a:rPr>
              <a:t>Option: </a:t>
            </a:r>
            <a:r>
              <a:rPr lang="en-US" sz="2400" i="1">
                <a:ea typeface="ＭＳ Ｐゴシック" pitchFamily="34" charset="-128"/>
              </a:rPr>
              <a:t>connect each access network to every other access network? </a:t>
            </a:r>
          </a:p>
          <a:p>
            <a:pPr marL="0" indent="0" eaLnBrk="1" hangingPunct="1">
              <a:buSzPct val="75000"/>
              <a:buFont typeface="Wingdings" pitchFamily="2" charset="2"/>
              <a:buNone/>
            </a:pPr>
            <a:endParaRPr lang="en-US" sz="2400">
              <a:ea typeface="ＭＳ Ｐゴシック" pitchFamily="34" charset="-128"/>
            </a:endParaRPr>
          </a:p>
        </p:txBody>
      </p:sp>
      <p:pic>
        <p:nvPicPr>
          <p:cNvPr id="45060" name="Picture 76" descr="underline_base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7025" y="674688"/>
            <a:ext cx="7769225" cy="173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45061" name="Group 5"/>
          <p:cNvGrpSpPr>
            <a:grpSpLocks/>
          </p:cNvGrpSpPr>
          <p:nvPr/>
        </p:nvGrpSpPr>
        <p:grpSpPr bwMode="auto">
          <a:xfrm>
            <a:off x="450850" y="1849438"/>
            <a:ext cx="8437563" cy="4559300"/>
            <a:chOff x="154891" y="1905681"/>
            <a:chExt cx="8436427" cy="4559651"/>
          </a:xfrm>
        </p:grpSpPr>
        <p:grpSp>
          <p:nvGrpSpPr>
            <p:cNvPr id="45116" name="Group 2"/>
            <p:cNvGrpSpPr>
              <a:grpSpLocks/>
            </p:cNvGrpSpPr>
            <p:nvPr/>
          </p:nvGrpSpPr>
          <p:grpSpPr bwMode="auto">
            <a:xfrm>
              <a:off x="1529396" y="2297655"/>
              <a:ext cx="648422" cy="418253"/>
              <a:chOff x="3053396" y="4304255"/>
              <a:chExt cx="648422" cy="418253"/>
            </a:xfrm>
          </p:grpSpPr>
          <p:sp>
            <p:nvSpPr>
              <p:cNvPr id="45168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169" name="TextBox 1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sz="1000"/>
                  <a:t>net</a:t>
                </a:r>
              </a:p>
            </p:txBody>
          </p:sp>
        </p:grpSp>
        <p:grpSp>
          <p:nvGrpSpPr>
            <p:cNvPr id="45117" name="Group 131"/>
            <p:cNvGrpSpPr>
              <a:grpSpLocks/>
            </p:cNvGrpSpPr>
            <p:nvPr/>
          </p:nvGrpSpPr>
          <p:grpSpPr bwMode="auto">
            <a:xfrm>
              <a:off x="373696" y="3097755"/>
              <a:ext cx="648422" cy="418253"/>
              <a:chOff x="3053396" y="4304255"/>
              <a:chExt cx="648422" cy="418253"/>
            </a:xfrm>
          </p:grpSpPr>
          <p:sp>
            <p:nvSpPr>
              <p:cNvPr id="45166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167" name="TextBox 133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sz="1000"/>
                  <a:t>net</a:t>
                </a:r>
              </a:p>
            </p:txBody>
          </p:sp>
        </p:grpSp>
        <p:grpSp>
          <p:nvGrpSpPr>
            <p:cNvPr id="45118" name="Group 135"/>
            <p:cNvGrpSpPr>
              <a:grpSpLocks/>
            </p:cNvGrpSpPr>
            <p:nvPr/>
          </p:nvGrpSpPr>
          <p:grpSpPr bwMode="auto">
            <a:xfrm>
              <a:off x="6037896" y="2551655"/>
              <a:ext cx="648422" cy="418253"/>
              <a:chOff x="3053396" y="4304255"/>
              <a:chExt cx="648422" cy="418253"/>
            </a:xfrm>
          </p:grpSpPr>
          <p:sp>
            <p:nvSpPr>
              <p:cNvPr id="45164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165" name="TextBox 137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sz="1000"/>
                  <a:t>net</a:t>
                </a:r>
              </a:p>
            </p:txBody>
          </p:sp>
        </p:grpSp>
        <p:grpSp>
          <p:nvGrpSpPr>
            <p:cNvPr id="45119" name="Group 138"/>
            <p:cNvGrpSpPr>
              <a:grpSpLocks/>
            </p:cNvGrpSpPr>
            <p:nvPr/>
          </p:nvGrpSpPr>
          <p:grpSpPr bwMode="auto">
            <a:xfrm>
              <a:off x="945196" y="5409155"/>
              <a:ext cx="648422" cy="418253"/>
              <a:chOff x="3053396" y="4304255"/>
              <a:chExt cx="648422" cy="418253"/>
            </a:xfrm>
          </p:grpSpPr>
          <p:sp>
            <p:nvSpPr>
              <p:cNvPr id="45162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163" name="TextBox 140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sz="1000"/>
                  <a:t>net</a:t>
                </a:r>
              </a:p>
            </p:txBody>
          </p:sp>
        </p:grpSp>
        <p:grpSp>
          <p:nvGrpSpPr>
            <p:cNvPr id="45120" name="Group 141"/>
            <p:cNvGrpSpPr>
              <a:grpSpLocks/>
            </p:cNvGrpSpPr>
            <p:nvPr/>
          </p:nvGrpSpPr>
          <p:grpSpPr bwMode="auto">
            <a:xfrm>
              <a:off x="526096" y="4786855"/>
              <a:ext cx="648422" cy="418253"/>
              <a:chOff x="3053396" y="4304255"/>
              <a:chExt cx="648422" cy="418253"/>
            </a:xfrm>
          </p:grpSpPr>
          <p:sp>
            <p:nvSpPr>
              <p:cNvPr id="45160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161" name="TextBox 143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sz="1000"/>
                  <a:t>net</a:t>
                </a:r>
              </a:p>
            </p:txBody>
          </p:sp>
        </p:grpSp>
        <p:grpSp>
          <p:nvGrpSpPr>
            <p:cNvPr id="45121" name="Group 144"/>
            <p:cNvGrpSpPr>
              <a:grpSpLocks/>
            </p:cNvGrpSpPr>
            <p:nvPr/>
          </p:nvGrpSpPr>
          <p:grpSpPr bwMode="auto">
            <a:xfrm>
              <a:off x="297496" y="4126455"/>
              <a:ext cx="648422" cy="418253"/>
              <a:chOff x="3053396" y="4304255"/>
              <a:chExt cx="648422" cy="418253"/>
            </a:xfrm>
          </p:grpSpPr>
          <p:sp>
            <p:nvSpPr>
              <p:cNvPr id="45158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159" name="TextBox 146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sz="1000"/>
                  <a:t>net</a:t>
                </a:r>
              </a:p>
            </p:txBody>
          </p:sp>
        </p:grpSp>
        <p:grpSp>
          <p:nvGrpSpPr>
            <p:cNvPr id="45122" name="Group 147"/>
            <p:cNvGrpSpPr>
              <a:grpSpLocks/>
            </p:cNvGrpSpPr>
            <p:nvPr/>
          </p:nvGrpSpPr>
          <p:grpSpPr bwMode="auto">
            <a:xfrm>
              <a:off x="6787196" y="2983455"/>
              <a:ext cx="648422" cy="418253"/>
              <a:chOff x="3053396" y="4304255"/>
              <a:chExt cx="648422" cy="418253"/>
            </a:xfrm>
          </p:grpSpPr>
          <p:sp>
            <p:nvSpPr>
              <p:cNvPr id="45156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157" name="TextBox 149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sz="1000"/>
                  <a:t>net</a:t>
                </a:r>
              </a:p>
            </p:txBody>
          </p:sp>
        </p:grpSp>
        <p:grpSp>
          <p:nvGrpSpPr>
            <p:cNvPr id="45123" name="Group 150"/>
            <p:cNvGrpSpPr>
              <a:grpSpLocks/>
            </p:cNvGrpSpPr>
            <p:nvPr/>
          </p:nvGrpSpPr>
          <p:grpSpPr bwMode="auto">
            <a:xfrm>
              <a:off x="3129596" y="2056355"/>
              <a:ext cx="648422" cy="418253"/>
              <a:chOff x="3053396" y="4304255"/>
              <a:chExt cx="648422" cy="418253"/>
            </a:xfrm>
          </p:grpSpPr>
          <p:sp>
            <p:nvSpPr>
              <p:cNvPr id="45154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155" name="TextBox 152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sz="1000"/>
                  <a:t>net</a:t>
                </a:r>
              </a:p>
            </p:txBody>
          </p:sp>
        </p:grpSp>
        <p:grpSp>
          <p:nvGrpSpPr>
            <p:cNvPr id="45124" name="Group 153"/>
            <p:cNvGrpSpPr>
              <a:grpSpLocks/>
            </p:cNvGrpSpPr>
            <p:nvPr/>
          </p:nvGrpSpPr>
          <p:grpSpPr bwMode="auto">
            <a:xfrm>
              <a:off x="754696" y="2704055"/>
              <a:ext cx="648422" cy="418253"/>
              <a:chOff x="3053396" y="4304255"/>
              <a:chExt cx="648422" cy="418253"/>
            </a:xfrm>
          </p:grpSpPr>
          <p:sp>
            <p:nvSpPr>
              <p:cNvPr id="45152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153" name="TextBox 155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sz="1000"/>
                  <a:t>net</a:t>
                </a:r>
              </a:p>
            </p:txBody>
          </p:sp>
        </p:grpSp>
        <p:grpSp>
          <p:nvGrpSpPr>
            <p:cNvPr id="45125" name="Group 156"/>
            <p:cNvGrpSpPr>
              <a:grpSpLocks/>
            </p:cNvGrpSpPr>
            <p:nvPr/>
          </p:nvGrpSpPr>
          <p:grpSpPr bwMode="auto">
            <a:xfrm>
              <a:off x="4043996" y="2030955"/>
              <a:ext cx="648422" cy="418253"/>
              <a:chOff x="3053396" y="4304255"/>
              <a:chExt cx="648422" cy="418253"/>
            </a:xfrm>
          </p:grpSpPr>
          <p:sp>
            <p:nvSpPr>
              <p:cNvPr id="45150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151" name="TextBox 158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sz="1000"/>
                  <a:t>net</a:t>
                </a:r>
              </a:p>
            </p:txBody>
          </p:sp>
        </p:grpSp>
        <p:grpSp>
          <p:nvGrpSpPr>
            <p:cNvPr id="45126" name="Group 160"/>
            <p:cNvGrpSpPr>
              <a:grpSpLocks/>
            </p:cNvGrpSpPr>
            <p:nvPr/>
          </p:nvGrpSpPr>
          <p:grpSpPr bwMode="auto">
            <a:xfrm>
              <a:off x="7104696" y="5663155"/>
              <a:ext cx="648422" cy="418253"/>
              <a:chOff x="3053396" y="4304255"/>
              <a:chExt cx="648422" cy="418253"/>
            </a:xfrm>
          </p:grpSpPr>
          <p:sp>
            <p:nvSpPr>
              <p:cNvPr id="45148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149" name="TextBox 162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sz="1000"/>
                  <a:t>net</a:t>
                </a:r>
              </a:p>
            </p:txBody>
          </p:sp>
        </p:grpSp>
        <p:grpSp>
          <p:nvGrpSpPr>
            <p:cNvPr id="45127" name="Group 163"/>
            <p:cNvGrpSpPr>
              <a:grpSpLocks/>
            </p:cNvGrpSpPr>
            <p:nvPr/>
          </p:nvGrpSpPr>
          <p:grpSpPr bwMode="auto">
            <a:xfrm>
              <a:off x="7942896" y="5015455"/>
              <a:ext cx="648422" cy="418253"/>
              <a:chOff x="3053396" y="4304255"/>
              <a:chExt cx="648422" cy="418253"/>
            </a:xfrm>
          </p:grpSpPr>
          <p:sp>
            <p:nvSpPr>
              <p:cNvPr id="45146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147" name="TextBox 165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sz="1000"/>
                  <a:t>net</a:t>
                </a:r>
              </a:p>
            </p:txBody>
          </p:sp>
        </p:grpSp>
        <p:grpSp>
          <p:nvGrpSpPr>
            <p:cNvPr id="45128" name="Group 166"/>
            <p:cNvGrpSpPr>
              <a:grpSpLocks/>
            </p:cNvGrpSpPr>
            <p:nvPr/>
          </p:nvGrpSpPr>
          <p:grpSpPr bwMode="auto">
            <a:xfrm>
              <a:off x="7714296" y="4101055"/>
              <a:ext cx="648422" cy="418253"/>
              <a:chOff x="3053396" y="4304255"/>
              <a:chExt cx="648422" cy="418253"/>
            </a:xfrm>
          </p:grpSpPr>
          <p:sp>
            <p:nvSpPr>
              <p:cNvPr id="45144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145" name="TextBox 168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sz="1000"/>
                  <a:t>net</a:t>
                </a:r>
              </a:p>
            </p:txBody>
          </p:sp>
        </p:grpSp>
        <p:grpSp>
          <p:nvGrpSpPr>
            <p:cNvPr id="45129" name="Group 169"/>
            <p:cNvGrpSpPr>
              <a:grpSpLocks/>
            </p:cNvGrpSpPr>
            <p:nvPr/>
          </p:nvGrpSpPr>
          <p:grpSpPr bwMode="auto">
            <a:xfrm>
              <a:off x="4869496" y="5904455"/>
              <a:ext cx="648422" cy="418253"/>
              <a:chOff x="3053396" y="4304255"/>
              <a:chExt cx="648422" cy="418253"/>
            </a:xfrm>
          </p:grpSpPr>
          <p:sp>
            <p:nvSpPr>
              <p:cNvPr id="45142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143" name="TextBox 171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sz="1000"/>
                  <a:t>net</a:t>
                </a:r>
              </a:p>
            </p:txBody>
          </p:sp>
        </p:grpSp>
        <p:grpSp>
          <p:nvGrpSpPr>
            <p:cNvPr id="45130" name="Group 172"/>
            <p:cNvGrpSpPr>
              <a:grpSpLocks/>
            </p:cNvGrpSpPr>
            <p:nvPr/>
          </p:nvGrpSpPr>
          <p:grpSpPr bwMode="auto">
            <a:xfrm>
              <a:off x="3955096" y="6044155"/>
              <a:ext cx="648422" cy="418253"/>
              <a:chOff x="3053396" y="4304255"/>
              <a:chExt cx="648422" cy="418253"/>
            </a:xfrm>
          </p:grpSpPr>
          <p:sp>
            <p:nvSpPr>
              <p:cNvPr id="45140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141" name="TextBox 174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sz="1000"/>
                  <a:t>net</a:t>
                </a:r>
              </a:p>
            </p:txBody>
          </p:sp>
        </p:grpSp>
        <p:grpSp>
          <p:nvGrpSpPr>
            <p:cNvPr id="45131" name="Group 175"/>
            <p:cNvGrpSpPr>
              <a:grpSpLocks/>
            </p:cNvGrpSpPr>
            <p:nvPr/>
          </p:nvGrpSpPr>
          <p:grpSpPr bwMode="auto">
            <a:xfrm>
              <a:off x="2735896" y="5891755"/>
              <a:ext cx="648422" cy="418253"/>
              <a:chOff x="3053396" y="4304255"/>
              <a:chExt cx="648422" cy="418253"/>
            </a:xfrm>
          </p:grpSpPr>
          <p:sp>
            <p:nvSpPr>
              <p:cNvPr id="45138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139" name="TextBox 177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sz="1000"/>
                  <a:t>net</a:t>
                </a:r>
              </a:p>
            </p:txBody>
          </p:sp>
        </p:grpSp>
        <p:sp>
          <p:nvSpPr>
            <p:cNvPr id="45132" name="TextBox 4"/>
            <p:cNvSpPr txBox="1">
              <a:spLocks noChangeArrowheads="1"/>
            </p:cNvSpPr>
            <p:nvPr/>
          </p:nvSpPr>
          <p:spPr bwMode="auto">
            <a:xfrm rot="1053502">
              <a:off x="5143500" y="1955800"/>
              <a:ext cx="543739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800">
                  <a:solidFill>
                    <a:srgbClr val="0000FF"/>
                  </a:solidFill>
                </a:rPr>
                <a:t>…</a:t>
              </a:r>
            </a:p>
          </p:txBody>
        </p:sp>
        <p:sp>
          <p:nvSpPr>
            <p:cNvPr id="45133" name="TextBox 179"/>
            <p:cNvSpPr txBox="1">
              <a:spLocks noChangeArrowheads="1"/>
            </p:cNvSpPr>
            <p:nvPr/>
          </p:nvSpPr>
          <p:spPr bwMode="auto">
            <a:xfrm rot="2829263">
              <a:off x="7429500" y="3429000"/>
              <a:ext cx="543739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800">
                  <a:solidFill>
                    <a:srgbClr val="0000FF"/>
                  </a:solidFill>
                </a:rPr>
                <a:t>…</a:t>
              </a:r>
            </a:p>
          </p:txBody>
        </p:sp>
        <p:sp>
          <p:nvSpPr>
            <p:cNvPr id="45134" name="TextBox 180"/>
            <p:cNvSpPr txBox="1">
              <a:spLocks noChangeArrowheads="1"/>
            </p:cNvSpPr>
            <p:nvPr/>
          </p:nvSpPr>
          <p:spPr bwMode="auto">
            <a:xfrm rot="9845918">
              <a:off x="6098241" y="5942112"/>
              <a:ext cx="543739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800">
                  <a:solidFill>
                    <a:srgbClr val="0000FF"/>
                  </a:solidFill>
                </a:rPr>
                <a:t>…</a:t>
              </a:r>
            </a:p>
          </p:txBody>
        </p:sp>
        <p:sp>
          <p:nvSpPr>
            <p:cNvPr id="45135" name="TextBox 181"/>
            <p:cNvSpPr txBox="1">
              <a:spLocks noChangeArrowheads="1"/>
            </p:cNvSpPr>
            <p:nvPr/>
          </p:nvSpPr>
          <p:spPr bwMode="auto">
            <a:xfrm rot="-9948738">
              <a:off x="1730786" y="5845469"/>
              <a:ext cx="543739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800">
                  <a:solidFill>
                    <a:srgbClr val="0000FF"/>
                  </a:solidFill>
                </a:rPr>
                <a:t>…</a:t>
              </a:r>
            </a:p>
          </p:txBody>
        </p:sp>
        <p:sp>
          <p:nvSpPr>
            <p:cNvPr id="45136" name="TextBox 182"/>
            <p:cNvSpPr txBox="1">
              <a:spLocks noChangeArrowheads="1"/>
            </p:cNvSpPr>
            <p:nvPr/>
          </p:nvSpPr>
          <p:spPr bwMode="auto">
            <a:xfrm rot="-4992697">
              <a:off x="144631" y="3539025"/>
              <a:ext cx="543739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800">
                  <a:solidFill>
                    <a:srgbClr val="0000FF"/>
                  </a:solidFill>
                </a:rPr>
                <a:t>…</a:t>
              </a:r>
            </a:p>
          </p:txBody>
        </p:sp>
        <p:sp>
          <p:nvSpPr>
            <p:cNvPr id="45137" name="TextBox 183"/>
            <p:cNvSpPr txBox="1">
              <a:spLocks noChangeArrowheads="1"/>
            </p:cNvSpPr>
            <p:nvPr/>
          </p:nvSpPr>
          <p:spPr bwMode="auto">
            <a:xfrm rot="-1017263">
              <a:off x="2330376" y="1905681"/>
              <a:ext cx="543739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800">
                  <a:solidFill>
                    <a:srgbClr val="0000FF"/>
                  </a:solidFill>
                </a:rPr>
                <a:t>…</a:t>
              </a:r>
            </a:p>
          </p:txBody>
        </p:sp>
      </p:grpSp>
      <p:grpSp>
        <p:nvGrpSpPr>
          <p:cNvPr id="19" name="Group 25"/>
          <p:cNvGrpSpPr>
            <a:grpSpLocks/>
          </p:cNvGrpSpPr>
          <p:nvPr/>
        </p:nvGrpSpPr>
        <p:grpSpPr bwMode="auto">
          <a:xfrm>
            <a:off x="908050" y="2281238"/>
            <a:ext cx="7361238" cy="3768725"/>
            <a:chOff x="888125" y="2295063"/>
            <a:chExt cx="7361771" cy="3769689"/>
          </a:xfrm>
        </p:grpSpPr>
        <p:cxnSp>
          <p:nvCxnSpPr>
            <p:cNvPr id="45096" name="Straight Connector 7"/>
            <p:cNvCxnSpPr>
              <a:cxnSpLocks noChangeShapeType="1"/>
              <a:stCxn id="45162" idx="0"/>
            </p:cNvCxnSpPr>
            <p:nvPr/>
          </p:nvCxnSpPr>
          <p:spPr bwMode="auto">
            <a:xfrm flipV="1">
              <a:off x="1661409" y="2570969"/>
              <a:ext cx="577293" cy="28026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5097" name="Straight Connector 188"/>
            <p:cNvCxnSpPr>
              <a:cxnSpLocks noChangeShapeType="1"/>
              <a:stCxn id="45162" idx="0"/>
            </p:cNvCxnSpPr>
            <p:nvPr/>
          </p:nvCxnSpPr>
          <p:spPr bwMode="auto">
            <a:xfrm flipH="1" flipV="1">
              <a:off x="1509155" y="3032403"/>
              <a:ext cx="171469" cy="23271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5098" name="Straight Connector 190"/>
            <p:cNvCxnSpPr>
              <a:cxnSpLocks noChangeShapeType="1"/>
              <a:stCxn id="45162" idx="0"/>
            </p:cNvCxnSpPr>
            <p:nvPr/>
          </p:nvCxnSpPr>
          <p:spPr bwMode="auto">
            <a:xfrm flipH="1" flipV="1">
              <a:off x="1185287" y="3451504"/>
              <a:ext cx="495337" cy="190802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5099" name="Straight Connector 192"/>
            <p:cNvCxnSpPr>
              <a:cxnSpLocks noChangeShapeType="1"/>
              <a:stCxn id="45162" idx="0"/>
            </p:cNvCxnSpPr>
            <p:nvPr/>
          </p:nvCxnSpPr>
          <p:spPr bwMode="auto">
            <a:xfrm flipH="1" flipV="1">
              <a:off x="1181567" y="4298698"/>
              <a:ext cx="499057" cy="106082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5100" name="Straight Connector 195"/>
            <p:cNvCxnSpPr>
              <a:cxnSpLocks noChangeShapeType="1"/>
              <a:stCxn id="45162" idx="0"/>
            </p:cNvCxnSpPr>
            <p:nvPr/>
          </p:nvCxnSpPr>
          <p:spPr bwMode="auto">
            <a:xfrm flipH="1" flipV="1">
              <a:off x="1386886" y="4980292"/>
              <a:ext cx="293738" cy="37923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5101" name="Straight Connector 197"/>
            <p:cNvCxnSpPr>
              <a:cxnSpLocks noChangeShapeType="1"/>
              <a:endCxn id="45162" idx="0"/>
            </p:cNvCxnSpPr>
            <p:nvPr/>
          </p:nvCxnSpPr>
          <p:spPr bwMode="auto">
            <a:xfrm flipH="1" flipV="1">
              <a:off x="1661409" y="5373637"/>
              <a:ext cx="1526432" cy="59300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5102" name="Straight Connector 199"/>
            <p:cNvCxnSpPr>
              <a:cxnSpLocks noChangeShapeType="1"/>
              <a:endCxn id="45162" idx="0"/>
            </p:cNvCxnSpPr>
            <p:nvPr/>
          </p:nvCxnSpPr>
          <p:spPr bwMode="auto">
            <a:xfrm flipH="1" flipV="1">
              <a:off x="1680624" y="5359527"/>
              <a:ext cx="2723702" cy="70307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5103" name="Straight Connector 201"/>
            <p:cNvCxnSpPr>
              <a:cxnSpLocks noChangeShapeType="1"/>
              <a:endCxn id="45162" idx="0"/>
            </p:cNvCxnSpPr>
            <p:nvPr/>
          </p:nvCxnSpPr>
          <p:spPr bwMode="auto">
            <a:xfrm flipH="1" flipV="1">
              <a:off x="1680624" y="5359527"/>
              <a:ext cx="3605885" cy="61900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5104" name="Straight Connector 203"/>
            <p:cNvCxnSpPr>
              <a:cxnSpLocks noChangeShapeType="1"/>
              <a:endCxn id="45162" idx="0"/>
            </p:cNvCxnSpPr>
            <p:nvPr/>
          </p:nvCxnSpPr>
          <p:spPr bwMode="auto">
            <a:xfrm flipH="1">
              <a:off x="1680624" y="5184745"/>
              <a:ext cx="6569272" cy="17478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5105" name="Straight Connector 204"/>
            <p:cNvCxnSpPr>
              <a:cxnSpLocks noChangeShapeType="1"/>
              <a:endCxn id="45162" idx="0"/>
            </p:cNvCxnSpPr>
            <p:nvPr/>
          </p:nvCxnSpPr>
          <p:spPr bwMode="auto">
            <a:xfrm flipH="1" flipV="1">
              <a:off x="1680624" y="5359527"/>
              <a:ext cx="5742435" cy="48670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5106" name="Straight Connector 207"/>
            <p:cNvCxnSpPr>
              <a:cxnSpLocks noChangeShapeType="1"/>
              <a:endCxn id="45162" idx="0"/>
            </p:cNvCxnSpPr>
            <p:nvPr/>
          </p:nvCxnSpPr>
          <p:spPr bwMode="auto">
            <a:xfrm flipH="1">
              <a:off x="1680624" y="4311835"/>
              <a:ext cx="6338019" cy="10476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5107" name="Straight Connector 209"/>
            <p:cNvCxnSpPr>
              <a:cxnSpLocks noChangeShapeType="1"/>
              <a:endCxn id="45162" idx="0"/>
            </p:cNvCxnSpPr>
            <p:nvPr/>
          </p:nvCxnSpPr>
          <p:spPr bwMode="auto">
            <a:xfrm flipH="1">
              <a:off x="1680624" y="3273553"/>
              <a:ext cx="5749312" cy="208597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5108" name="Straight Connector 211"/>
            <p:cNvCxnSpPr>
              <a:cxnSpLocks noChangeShapeType="1"/>
              <a:endCxn id="45162" idx="0"/>
            </p:cNvCxnSpPr>
            <p:nvPr/>
          </p:nvCxnSpPr>
          <p:spPr bwMode="auto">
            <a:xfrm flipH="1">
              <a:off x="1680624" y="2784308"/>
              <a:ext cx="4942318" cy="257521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5109" name="Straight Connector 213"/>
            <p:cNvCxnSpPr>
              <a:cxnSpLocks noChangeShapeType="1"/>
              <a:endCxn id="45162" idx="0"/>
            </p:cNvCxnSpPr>
            <p:nvPr/>
          </p:nvCxnSpPr>
          <p:spPr bwMode="auto">
            <a:xfrm flipH="1">
              <a:off x="1680624" y="2295063"/>
              <a:ext cx="2971398" cy="306446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5110" name="Straight Connector 215"/>
            <p:cNvCxnSpPr>
              <a:cxnSpLocks noChangeShapeType="1"/>
              <a:endCxn id="45162" idx="0"/>
            </p:cNvCxnSpPr>
            <p:nvPr/>
          </p:nvCxnSpPr>
          <p:spPr bwMode="auto">
            <a:xfrm flipH="1">
              <a:off x="1680624" y="2295321"/>
              <a:ext cx="2025496" cy="306420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45111" name="TextBox 24"/>
            <p:cNvSpPr txBox="1">
              <a:spLocks noChangeArrowheads="1"/>
            </p:cNvSpPr>
            <p:nvPr/>
          </p:nvSpPr>
          <p:spPr bwMode="auto">
            <a:xfrm rot="5710989">
              <a:off x="859913" y="4114468"/>
              <a:ext cx="364202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400"/>
                <a:t>…</a:t>
              </a:r>
            </a:p>
          </p:txBody>
        </p:sp>
        <p:sp>
          <p:nvSpPr>
            <p:cNvPr id="45112" name="TextBox 218"/>
            <p:cNvSpPr txBox="1">
              <a:spLocks noChangeArrowheads="1"/>
            </p:cNvSpPr>
            <p:nvPr/>
          </p:nvSpPr>
          <p:spPr bwMode="auto">
            <a:xfrm rot="7515077">
              <a:off x="4511491" y="5728762"/>
              <a:ext cx="364202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400"/>
                <a:t>…</a:t>
              </a:r>
            </a:p>
          </p:txBody>
        </p:sp>
        <p:sp>
          <p:nvSpPr>
            <p:cNvPr id="45113" name="TextBox 219"/>
            <p:cNvSpPr txBox="1">
              <a:spLocks noChangeArrowheads="1"/>
            </p:cNvSpPr>
            <p:nvPr/>
          </p:nvSpPr>
          <p:spPr bwMode="auto">
            <a:xfrm rot="3940343">
              <a:off x="6392354" y="3846211"/>
              <a:ext cx="492443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/>
                <a:t>…</a:t>
              </a:r>
            </a:p>
          </p:txBody>
        </p:sp>
        <p:sp>
          <p:nvSpPr>
            <p:cNvPr id="45114" name="TextBox 220"/>
            <p:cNvSpPr txBox="1">
              <a:spLocks noChangeArrowheads="1"/>
            </p:cNvSpPr>
            <p:nvPr/>
          </p:nvSpPr>
          <p:spPr bwMode="auto">
            <a:xfrm rot="2048420">
              <a:off x="4482993" y="2684685"/>
              <a:ext cx="492443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/>
                <a:t>…</a:t>
              </a:r>
            </a:p>
          </p:txBody>
        </p:sp>
        <p:sp>
          <p:nvSpPr>
            <p:cNvPr id="45115" name="TextBox 221"/>
            <p:cNvSpPr txBox="1">
              <a:spLocks noChangeArrowheads="1"/>
            </p:cNvSpPr>
            <p:nvPr/>
          </p:nvSpPr>
          <p:spPr bwMode="auto">
            <a:xfrm rot="-316136">
              <a:off x="2189980" y="2687381"/>
              <a:ext cx="492443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/>
                <a:t>…</a:t>
              </a:r>
            </a:p>
          </p:txBody>
        </p:sp>
      </p:grpSp>
      <p:grpSp>
        <p:nvGrpSpPr>
          <p:cNvPr id="20" name="Group 223"/>
          <p:cNvGrpSpPr>
            <a:grpSpLocks/>
          </p:cNvGrpSpPr>
          <p:nvPr/>
        </p:nvGrpSpPr>
        <p:grpSpPr bwMode="auto">
          <a:xfrm>
            <a:off x="1158875" y="2305050"/>
            <a:ext cx="7094538" cy="3695700"/>
            <a:chOff x="862570" y="2361120"/>
            <a:chExt cx="7094553" cy="3695520"/>
          </a:xfrm>
        </p:grpSpPr>
        <p:cxnSp>
          <p:nvCxnSpPr>
            <p:cNvPr id="45081" name="Straight Connector 224"/>
            <p:cNvCxnSpPr>
              <a:cxnSpLocks noChangeShapeType="1"/>
            </p:cNvCxnSpPr>
            <p:nvPr/>
          </p:nvCxnSpPr>
          <p:spPr bwMode="auto">
            <a:xfrm flipH="1">
              <a:off x="1446332" y="2897188"/>
              <a:ext cx="4736982" cy="25351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5082" name="Straight Connector 225"/>
            <p:cNvCxnSpPr>
              <a:cxnSpLocks noChangeShapeType="1"/>
            </p:cNvCxnSpPr>
            <p:nvPr/>
          </p:nvCxnSpPr>
          <p:spPr bwMode="auto">
            <a:xfrm flipH="1">
              <a:off x="2972043" y="2885760"/>
              <a:ext cx="3213953" cy="30412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5083" name="Straight Connector 226"/>
            <p:cNvCxnSpPr>
              <a:cxnSpLocks noChangeShapeType="1"/>
            </p:cNvCxnSpPr>
            <p:nvPr/>
          </p:nvCxnSpPr>
          <p:spPr bwMode="auto">
            <a:xfrm flipH="1">
              <a:off x="4328465" y="2877120"/>
              <a:ext cx="1866171" cy="317952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5084" name="Straight Connector 227"/>
            <p:cNvCxnSpPr>
              <a:cxnSpLocks noChangeShapeType="1"/>
            </p:cNvCxnSpPr>
            <p:nvPr/>
          </p:nvCxnSpPr>
          <p:spPr bwMode="auto">
            <a:xfrm flipH="1">
              <a:off x="5270184" y="2877120"/>
              <a:ext cx="915812" cy="305856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5085" name="Straight Connector 228"/>
            <p:cNvCxnSpPr>
              <a:cxnSpLocks noChangeShapeType="1"/>
            </p:cNvCxnSpPr>
            <p:nvPr/>
          </p:nvCxnSpPr>
          <p:spPr bwMode="auto">
            <a:xfrm>
              <a:off x="6167438" y="2901156"/>
              <a:ext cx="1141702" cy="28012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5086" name="Straight Connector 229"/>
            <p:cNvCxnSpPr>
              <a:cxnSpLocks noChangeShapeType="1"/>
            </p:cNvCxnSpPr>
            <p:nvPr/>
          </p:nvCxnSpPr>
          <p:spPr bwMode="auto">
            <a:xfrm>
              <a:off x="6171406" y="2889250"/>
              <a:ext cx="1785717" cy="235523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5087" name="Straight Connector 230"/>
            <p:cNvCxnSpPr>
              <a:cxnSpLocks noChangeShapeType="1"/>
            </p:cNvCxnSpPr>
            <p:nvPr/>
          </p:nvCxnSpPr>
          <p:spPr bwMode="auto">
            <a:xfrm>
              <a:off x="6179344" y="2881313"/>
              <a:ext cx="1587707" cy="138684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5088" name="Straight Connector 231"/>
            <p:cNvCxnSpPr>
              <a:cxnSpLocks noChangeShapeType="1"/>
            </p:cNvCxnSpPr>
            <p:nvPr/>
          </p:nvCxnSpPr>
          <p:spPr bwMode="auto">
            <a:xfrm>
              <a:off x="6179344" y="2897188"/>
              <a:ext cx="602786" cy="2909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5089" name="Straight Connector 232"/>
            <p:cNvCxnSpPr>
              <a:cxnSpLocks noChangeShapeType="1"/>
            </p:cNvCxnSpPr>
            <p:nvPr/>
          </p:nvCxnSpPr>
          <p:spPr bwMode="auto">
            <a:xfrm>
              <a:off x="4584546" y="2364240"/>
              <a:ext cx="1558252" cy="5128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5090" name="Straight Connector 233"/>
            <p:cNvCxnSpPr>
              <a:cxnSpLocks noChangeShapeType="1"/>
            </p:cNvCxnSpPr>
            <p:nvPr/>
          </p:nvCxnSpPr>
          <p:spPr bwMode="auto">
            <a:xfrm>
              <a:off x="3691549" y="2361120"/>
              <a:ext cx="2485808" cy="5332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5091" name="Straight Connector 234"/>
            <p:cNvCxnSpPr>
              <a:cxnSpLocks noChangeShapeType="1"/>
            </p:cNvCxnSpPr>
            <p:nvPr/>
          </p:nvCxnSpPr>
          <p:spPr bwMode="auto">
            <a:xfrm>
              <a:off x="2081460" y="2548080"/>
              <a:ext cx="4078617" cy="3376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5092" name="Straight Connector 235"/>
            <p:cNvCxnSpPr>
              <a:cxnSpLocks noChangeShapeType="1"/>
            </p:cNvCxnSpPr>
            <p:nvPr/>
          </p:nvCxnSpPr>
          <p:spPr bwMode="auto">
            <a:xfrm flipV="1">
              <a:off x="1309418" y="2903040"/>
              <a:ext cx="4842020" cy="3072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5093" name="Straight Connector 236"/>
            <p:cNvCxnSpPr>
              <a:cxnSpLocks noChangeShapeType="1"/>
            </p:cNvCxnSpPr>
            <p:nvPr/>
          </p:nvCxnSpPr>
          <p:spPr bwMode="auto">
            <a:xfrm flipV="1">
              <a:off x="934801" y="2894400"/>
              <a:ext cx="5242556" cy="3770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5094" name="Straight Connector 237"/>
            <p:cNvCxnSpPr>
              <a:cxnSpLocks noChangeShapeType="1"/>
            </p:cNvCxnSpPr>
            <p:nvPr/>
          </p:nvCxnSpPr>
          <p:spPr bwMode="auto">
            <a:xfrm flipV="1">
              <a:off x="862570" y="2901156"/>
              <a:ext cx="5296930" cy="13866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5095" name="Straight Connector 238"/>
            <p:cNvCxnSpPr>
              <a:cxnSpLocks noChangeShapeType="1"/>
            </p:cNvCxnSpPr>
            <p:nvPr/>
          </p:nvCxnSpPr>
          <p:spPr bwMode="auto">
            <a:xfrm flipV="1">
              <a:off x="1101367" y="2901156"/>
              <a:ext cx="5077977" cy="20260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</p:grpSp>
      <p:grpSp>
        <p:nvGrpSpPr>
          <p:cNvPr id="21" name="Group 239"/>
          <p:cNvGrpSpPr>
            <a:grpSpLocks/>
          </p:cNvGrpSpPr>
          <p:nvPr/>
        </p:nvGrpSpPr>
        <p:grpSpPr bwMode="auto">
          <a:xfrm>
            <a:off x="1095375" y="2195513"/>
            <a:ext cx="7158038" cy="3798887"/>
            <a:chOff x="799176" y="2251902"/>
            <a:chExt cx="7158126" cy="3799069"/>
          </a:xfrm>
        </p:grpSpPr>
        <p:cxnSp>
          <p:nvCxnSpPr>
            <p:cNvPr id="45066" name="Straight Connector 240"/>
            <p:cNvCxnSpPr>
              <a:cxnSpLocks noChangeShapeType="1"/>
            </p:cNvCxnSpPr>
            <p:nvPr/>
          </p:nvCxnSpPr>
          <p:spPr bwMode="auto">
            <a:xfrm>
              <a:off x="2012365" y="2732956"/>
              <a:ext cx="3121627" cy="32043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5067" name="Straight Connector 241"/>
            <p:cNvCxnSpPr>
              <a:cxnSpLocks noChangeShapeType="1"/>
            </p:cNvCxnSpPr>
            <p:nvPr/>
          </p:nvCxnSpPr>
          <p:spPr bwMode="auto">
            <a:xfrm>
              <a:off x="2009682" y="2721528"/>
              <a:ext cx="2384511" cy="332944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5068" name="Straight Connector 242"/>
            <p:cNvCxnSpPr>
              <a:cxnSpLocks noChangeShapeType="1"/>
            </p:cNvCxnSpPr>
            <p:nvPr/>
          </p:nvCxnSpPr>
          <p:spPr bwMode="auto">
            <a:xfrm>
              <a:off x="2001042" y="2712888"/>
              <a:ext cx="1091382" cy="319787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5069" name="Straight Connector 243"/>
            <p:cNvCxnSpPr>
              <a:cxnSpLocks noChangeShapeType="1"/>
            </p:cNvCxnSpPr>
            <p:nvPr/>
          </p:nvCxnSpPr>
          <p:spPr bwMode="auto">
            <a:xfrm flipH="1">
              <a:off x="1471306" y="2712888"/>
              <a:ext cx="538376" cy="269812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5070" name="Straight Connector 244"/>
            <p:cNvCxnSpPr>
              <a:cxnSpLocks noChangeShapeType="1"/>
            </p:cNvCxnSpPr>
            <p:nvPr/>
          </p:nvCxnSpPr>
          <p:spPr bwMode="auto">
            <a:xfrm flipH="1">
              <a:off x="1007181" y="2736924"/>
              <a:ext cx="1021059" cy="206956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5071" name="Straight Connector 245"/>
            <p:cNvCxnSpPr>
              <a:cxnSpLocks noChangeShapeType="1"/>
            </p:cNvCxnSpPr>
            <p:nvPr/>
          </p:nvCxnSpPr>
          <p:spPr bwMode="auto">
            <a:xfrm flipH="1">
              <a:off x="799176" y="2725018"/>
              <a:ext cx="1225097" cy="141359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5072" name="Straight Connector 246"/>
            <p:cNvCxnSpPr>
              <a:cxnSpLocks noChangeShapeType="1"/>
            </p:cNvCxnSpPr>
            <p:nvPr/>
          </p:nvCxnSpPr>
          <p:spPr bwMode="auto">
            <a:xfrm flipH="1">
              <a:off x="932218" y="2704755"/>
              <a:ext cx="1107153" cy="5889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5073" name="Straight Connector 247"/>
            <p:cNvCxnSpPr>
              <a:cxnSpLocks noChangeShapeType="1"/>
            </p:cNvCxnSpPr>
            <p:nvPr/>
          </p:nvCxnSpPr>
          <p:spPr bwMode="auto">
            <a:xfrm flipH="1">
              <a:off x="1293642" y="2704755"/>
              <a:ext cx="745729" cy="2167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5074" name="Straight Connector 248"/>
            <p:cNvCxnSpPr>
              <a:cxnSpLocks noChangeShapeType="1"/>
            </p:cNvCxnSpPr>
            <p:nvPr/>
          </p:nvCxnSpPr>
          <p:spPr bwMode="auto">
            <a:xfrm flipH="1">
              <a:off x="2052880" y="2251902"/>
              <a:ext cx="1141349" cy="46098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5075" name="Straight Connector 249"/>
            <p:cNvCxnSpPr>
              <a:cxnSpLocks noChangeShapeType="1"/>
            </p:cNvCxnSpPr>
            <p:nvPr/>
          </p:nvCxnSpPr>
          <p:spPr bwMode="auto">
            <a:xfrm flipH="1">
              <a:off x="2018321" y="2332076"/>
              <a:ext cx="2284094" cy="3980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5076" name="Straight Connector 250"/>
            <p:cNvCxnSpPr>
              <a:cxnSpLocks noChangeShapeType="1"/>
            </p:cNvCxnSpPr>
            <p:nvPr/>
          </p:nvCxnSpPr>
          <p:spPr bwMode="auto">
            <a:xfrm flipH="1" flipV="1">
              <a:off x="2035602" y="2721528"/>
              <a:ext cx="4016700" cy="1415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5077" name="Straight Connector 251"/>
            <p:cNvCxnSpPr>
              <a:cxnSpLocks noChangeShapeType="1"/>
            </p:cNvCxnSpPr>
            <p:nvPr/>
          </p:nvCxnSpPr>
          <p:spPr bwMode="auto">
            <a:xfrm flipH="1" flipV="1">
              <a:off x="2044240" y="2738808"/>
              <a:ext cx="4755057" cy="52905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5078" name="Straight Connector 252"/>
            <p:cNvCxnSpPr>
              <a:cxnSpLocks noChangeShapeType="1"/>
            </p:cNvCxnSpPr>
            <p:nvPr/>
          </p:nvCxnSpPr>
          <p:spPr bwMode="auto">
            <a:xfrm flipH="1" flipV="1">
              <a:off x="2018321" y="2730168"/>
              <a:ext cx="5710381" cy="1554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5079" name="Straight Connector 253"/>
            <p:cNvCxnSpPr>
              <a:cxnSpLocks noChangeShapeType="1"/>
            </p:cNvCxnSpPr>
            <p:nvPr/>
          </p:nvCxnSpPr>
          <p:spPr bwMode="auto">
            <a:xfrm flipH="1" flipV="1">
              <a:off x="2036178" y="2736924"/>
              <a:ext cx="5921124" cy="24625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5080" name="Straight Connector 254"/>
            <p:cNvCxnSpPr>
              <a:cxnSpLocks noChangeShapeType="1"/>
            </p:cNvCxnSpPr>
            <p:nvPr/>
          </p:nvCxnSpPr>
          <p:spPr bwMode="auto">
            <a:xfrm flipH="1" flipV="1">
              <a:off x="2016335" y="2736924"/>
              <a:ext cx="5165304" cy="300020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</p:grpSp>
      <p:sp>
        <p:nvSpPr>
          <p:cNvPr id="27" name="TextBox 26"/>
          <p:cNvSpPr txBox="1">
            <a:spLocks noChangeArrowheads="1"/>
          </p:cNvSpPr>
          <p:nvPr/>
        </p:nvSpPr>
        <p:spPr bwMode="auto">
          <a:xfrm>
            <a:off x="2497138" y="3403600"/>
            <a:ext cx="4268787" cy="157003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/>
              <a:t>connecting each access network to each other directly </a:t>
            </a:r>
            <a:r>
              <a:rPr lang="en-US" i="1">
                <a:solidFill>
                  <a:srgbClr val="CC0000"/>
                </a:solidFill>
              </a:rPr>
              <a:t>doesn</a:t>
            </a:r>
            <a:r>
              <a:rPr lang="en-US" altLang="en-US" i="1">
                <a:solidFill>
                  <a:srgbClr val="CC0000"/>
                </a:solidFill>
              </a:rPr>
              <a:t>’</a:t>
            </a:r>
            <a:r>
              <a:rPr lang="en-US" i="1">
                <a:solidFill>
                  <a:srgbClr val="CC0000"/>
                </a:solidFill>
              </a:rPr>
              <a:t>t scale: </a:t>
            </a:r>
            <a:r>
              <a:rPr lang="en-US"/>
              <a:t>O(</a:t>
            </a:r>
            <a:r>
              <a:rPr lang="en-US" i="1"/>
              <a:t>N</a:t>
            </a:r>
            <a:r>
              <a:rPr lang="en-US" baseline="30000"/>
              <a:t>2</a:t>
            </a:r>
            <a:r>
              <a:rPr lang="en-US"/>
              <a:t>) connections.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16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55588" y="165100"/>
            <a:ext cx="8096250" cy="650875"/>
          </a:xfrm>
        </p:spPr>
        <p:txBody>
          <a:bodyPr/>
          <a:lstStyle/>
          <a:p>
            <a:pPr eaLnBrk="1" hangingPunct="1"/>
            <a:r>
              <a:rPr lang="en-US" sz="3600">
                <a:ea typeface="ＭＳ Ｐゴシック" pitchFamily="34" charset="-128"/>
              </a:rPr>
              <a:t>Internet structure: network of networks</a:t>
            </a:r>
            <a:endParaRPr lang="en-US">
              <a:ea typeface="ＭＳ Ｐゴシック" pitchFamily="34" charset="-128"/>
            </a:endParaRPr>
          </a:p>
        </p:txBody>
      </p:sp>
      <p:pic>
        <p:nvPicPr>
          <p:cNvPr id="46083" name="Picture 76" descr="underline_base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7025" y="674688"/>
            <a:ext cx="7769225" cy="173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46084" name="Group 5"/>
          <p:cNvGrpSpPr>
            <a:grpSpLocks/>
          </p:cNvGrpSpPr>
          <p:nvPr/>
        </p:nvGrpSpPr>
        <p:grpSpPr bwMode="auto">
          <a:xfrm>
            <a:off x="450850" y="1849438"/>
            <a:ext cx="8437563" cy="4559300"/>
            <a:chOff x="154891" y="1905681"/>
            <a:chExt cx="8436427" cy="4559651"/>
          </a:xfrm>
        </p:grpSpPr>
        <p:grpSp>
          <p:nvGrpSpPr>
            <p:cNvPr id="46184" name="Group 2"/>
            <p:cNvGrpSpPr>
              <a:grpSpLocks/>
            </p:cNvGrpSpPr>
            <p:nvPr/>
          </p:nvGrpSpPr>
          <p:grpSpPr bwMode="auto">
            <a:xfrm>
              <a:off x="1529396" y="2297655"/>
              <a:ext cx="648422" cy="418253"/>
              <a:chOff x="3053396" y="4304255"/>
              <a:chExt cx="648422" cy="418253"/>
            </a:xfrm>
          </p:grpSpPr>
          <p:sp>
            <p:nvSpPr>
              <p:cNvPr id="46236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237" name="TextBox 1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sz="1000"/>
                  <a:t>net</a:t>
                </a:r>
              </a:p>
            </p:txBody>
          </p:sp>
        </p:grpSp>
        <p:grpSp>
          <p:nvGrpSpPr>
            <p:cNvPr id="46185" name="Group 131"/>
            <p:cNvGrpSpPr>
              <a:grpSpLocks/>
            </p:cNvGrpSpPr>
            <p:nvPr/>
          </p:nvGrpSpPr>
          <p:grpSpPr bwMode="auto">
            <a:xfrm>
              <a:off x="373696" y="3097755"/>
              <a:ext cx="648422" cy="418253"/>
              <a:chOff x="3053396" y="4304255"/>
              <a:chExt cx="648422" cy="418253"/>
            </a:xfrm>
          </p:grpSpPr>
          <p:sp>
            <p:nvSpPr>
              <p:cNvPr id="46234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235" name="TextBox 133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sz="1000"/>
                  <a:t>net</a:t>
                </a:r>
              </a:p>
            </p:txBody>
          </p:sp>
        </p:grpSp>
        <p:grpSp>
          <p:nvGrpSpPr>
            <p:cNvPr id="46186" name="Group 135"/>
            <p:cNvGrpSpPr>
              <a:grpSpLocks/>
            </p:cNvGrpSpPr>
            <p:nvPr/>
          </p:nvGrpSpPr>
          <p:grpSpPr bwMode="auto">
            <a:xfrm>
              <a:off x="6037896" y="2551655"/>
              <a:ext cx="648422" cy="418253"/>
              <a:chOff x="3053396" y="4304255"/>
              <a:chExt cx="648422" cy="418253"/>
            </a:xfrm>
          </p:grpSpPr>
          <p:sp>
            <p:nvSpPr>
              <p:cNvPr id="46232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233" name="TextBox 137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sz="1000"/>
                  <a:t>net</a:t>
                </a:r>
              </a:p>
            </p:txBody>
          </p:sp>
        </p:grpSp>
        <p:grpSp>
          <p:nvGrpSpPr>
            <p:cNvPr id="46187" name="Group 138"/>
            <p:cNvGrpSpPr>
              <a:grpSpLocks/>
            </p:cNvGrpSpPr>
            <p:nvPr/>
          </p:nvGrpSpPr>
          <p:grpSpPr bwMode="auto">
            <a:xfrm>
              <a:off x="945196" y="5409155"/>
              <a:ext cx="648422" cy="418253"/>
              <a:chOff x="3053396" y="4304255"/>
              <a:chExt cx="648422" cy="418253"/>
            </a:xfrm>
          </p:grpSpPr>
          <p:sp>
            <p:nvSpPr>
              <p:cNvPr id="46230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231" name="TextBox 140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sz="1000"/>
                  <a:t>net</a:t>
                </a:r>
              </a:p>
            </p:txBody>
          </p:sp>
        </p:grpSp>
        <p:grpSp>
          <p:nvGrpSpPr>
            <p:cNvPr id="46188" name="Group 141"/>
            <p:cNvGrpSpPr>
              <a:grpSpLocks/>
            </p:cNvGrpSpPr>
            <p:nvPr/>
          </p:nvGrpSpPr>
          <p:grpSpPr bwMode="auto">
            <a:xfrm>
              <a:off x="526096" y="4786855"/>
              <a:ext cx="648422" cy="418253"/>
              <a:chOff x="3053396" y="4304255"/>
              <a:chExt cx="648422" cy="418253"/>
            </a:xfrm>
          </p:grpSpPr>
          <p:sp>
            <p:nvSpPr>
              <p:cNvPr id="46228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229" name="TextBox 143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sz="1000"/>
                  <a:t>net</a:t>
                </a:r>
              </a:p>
            </p:txBody>
          </p:sp>
        </p:grpSp>
        <p:grpSp>
          <p:nvGrpSpPr>
            <p:cNvPr id="46189" name="Group 144"/>
            <p:cNvGrpSpPr>
              <a:grpSpLocks/>
            </p:cNvGrpSpPr>
            <p:nvPr/>
          </p:nvGrpSpPr>
          <p:grpSpPr bwMode="auto">
            <a:xfrm>
              <a:off x="297496" y="4126455"/>
              <a:ext cx="648422" cy="418253"/>
              <a:chOff x="3053396" y="4304255"/>
              <a:chExt cx="648422" cy="418253"/>
            </a:xfrm>
          </p:grpSpPr>
          <p:sp>
            <p:nvSpPr>
              <p:cNvPr id="46226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227" name="TextBox 146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sz="1000"/>
                  <a:t>net</a:t>
                </a:r>
              </a:p>
            </p:txBody>
          </p:sp>
        </p:grpSp>
        <p:grpSp>
          <p:nvGrpSpPr>
            <p:cNvPr id="46190" name="Group 147"/>
            <p:cNvGrpSpPr>
              <a:grpSpLocks/>
            </p:cNvGrpSpPr>
            <p:nvPr/>
          </p:nvGrpSpPr>
          <p:grpSpPr bwMode="auto">
            <a:xfrm>
              <a:off x="6787196" y="2983455"/>
              <a:ext cx="648422" cy="418253"/>
              <a:chOff x="3053396" y="4304255"/>
              <a:chExt cx="648422" cy="418253"/>
            </a:xfrm>
          </p:grpSpPr>
          <p:sp>
            <p:nvSpPr>
              <p:cNvPr id="46224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225" name="TextBox 149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sz="1000"/>
                  <a:t>net</a:t>
                </a:r>
              </a:p>
            </p:txBody>
          </p:sp>
        </p:grpSp>
        <p:grpSp>
          <p:nvGrpSpPr>
            <p:cNvPr id="46191" name="Group 150"/>
            <p:cNvGrpSpPr>
              <a:grpSpLocks/>
            </p:cNvGrpSpPr>
            <p:nvPr/>
          </p:nvGrpSpPr>
          <p:grpSpPr bwMode="auto">
            <a:xfrm>
              <a:off x="3129596" y="2056355"/>
              <a:ext cx="648422" cy="418253"/>
              <a:chOff x="3053396" y="4304255"/>
              <a:chExt cx="648422" cy="418253"/>
            </a:xfrm>
          </p:grpSpPr>
          <p:sp>
            <p:nvSpPr>
              <p:cNvPr id="46222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223" name="TextBox 152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sz="1000"/>
                  <a:t>net</a:t>
                </a:r>
              </a:p>
            </p:txBody>
          </p:sp>
        </p:grpSp>
        <p:grpSp>
          <p:nvGrpSpPr>
            <p:cNvPr id="46192" name="Group 153"/>
            <p:cNvGrpSpPr>
              <a:grpSpLocks/>
            </p:cNvGrpSpPr>
            <p:nvPr/>
          </p:nvGrpSpPr>
          <p:grpSpPr bwMode="auto">
            <a:xfrm>
              <a:off x="754696" y="2704055"/>
              <a:ext cx="648422" cy="418253"/>
              <a:chOff x="3053396" y="4304255"/>
              <a:chExt cx="648422" cy="418253"/>
            </a:xfrm>
          </p:grpSpPr>
          <p:sp>
            <p:nvSpPr>
              <p:cNvPr id="46220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221" name="TextBox 155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sz="1000"/>
                  <a:t>net</a:t>
                </a:r>
              </a:p>
            </p:txBody>
          </p:sp>
        </p:grpSp>
        <p:grpSp>
          <p:nvGrpSpPr>
            <p:cNvPr id="46193" name="Group 156"/>
            <p:cNvGrpSpPr>
              <a:grpSpLocks/>
            </p:cNvGrpSpPr>
            <p:nvPr/>
          </p:nvGrpSpPr>
          <p:grpSpPr bwMode="auto">
            <a:xfrm>
              <a:off x="4043996" y="2030955"/>
              <a:ext cx="648422" cy="418253"/>
              <a:chOff x="3053396" y="4304255"/>
              <a:chExt cx="648422" cy="418253"/>
            </a:xfrm>
          </p:grpSpPr>
          <p:sp>
            <p:nvSpPr>
              <p:cNvPr id="46218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219" name="TextBox 158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sz="1000"/>
                  <a:t>net</a:t>
                </a:r>
              </a:p>
            </p:txBody>
          </p:sp>
        </p:grpSp>
        <p:grpSp>
          <p:nvGrpSpPr>
            <p:cNvPr id="46194" name="Group 160"/>
            <p:cNvGrpSpPr>
              <a:grpSpLocks/>
            </p:cNvGrpSpPr>
            <p:nvPr/>
          </p:nvGrpSpPr>
          <p:grpSpPr bwMode="auto">
            <a:xfrm>
              <a:off x="7104696" y="5663155"/>
              <a:ext cx="648422" cy="418253"/>
              <a:chOff x="3053396" y="4304255"/>
              <a:chExt cx="648422" cy="418253"/>
            </a:xfrm>
          </p:grpSpPr>
          <p:sp>
            <p:nvSpPr>
              <p:cNvPr id="46216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217" name="TextBox 162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sz="1000"/>
                  <a:t>net</a:t>
                </a:r>
              </a:p>
            </p:txBody>
          </p:sp>
        </p:grpSp>
        <p:grpSp>
          <p:nvGrpSpPr>
            <p:cNvPr id="46195" name="Group 163"/>
            <p:cNvGrpSpPr>
              <a:grpSpLocks/>
            </p:cNvGrpSpPr>
            <p:nvPr/>
          </p:nvGrpSpPr>
          <p:grpSpPr bwMode="auto">
            <a:xfrm>
              <a:off x="7942896" y="5015455"/>
              <a:ext cx="648422" cy="418253"/>
              <a:chOff x="3053396" y="4304255"/>
              <a:chExt cx="648422" cy="418253"/>
            </a:xfrm>
          </p:grpSpPr>
          <p:sp>
            <p:nvSpPr>
              <p:cNvPr id="46214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215" name="TextBox 165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sz="1000"/>
                  <a:t>net</a:t>
                </a:r>
              </a:p>
            </p:txBody>
          </p:sp>
        </p:grpSp>
        <p:grpSp>
          <p:nvGrpSpPr>
            <p:cNvPr id="46196" name="Group 166"/>
            <p:cNvGrpSpPr>
              <a:grpSpLocks/>
            </p:cNvGrpSpPr>
            <p:nvPr/>
          </p:nvGrpSpPr>
          <p:grpSpPr bwMode="auto">
            <a:xfrm>
              <a:off x="7714296" y="4101055"/>
              <a:ext cx="648422" cy="418253"/>
              <a:chOff x="3053396" y="4304255"/>
              <a:chExt cx="648422" cy="418253"/>
            </a:xfrm>
          </p:grpSpPr>
          <p:sp>
            <p:nvSpPr>
              <p:cNvPr id="46212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213" name="TextBox 168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sz="1000"/>
                  <a:t>net</a:t>
                </a:r>
              </a:p>
            </p:txBody>
          </p:sp>
        </p:grpSp>
        <p:grpSp>
          <p:nvGrpSpPr>
            <p:cNvPr id="46197" name="Group 169"/>
            <p:cNvGrpSpPr>
              <a:grpSpLocks/>
            </p:cNvGrpSpPr>
            <p:nvPr/>
          </p:nvGrpSpPr>
          <p:grpSpPr bwMode="auto">
            <a:xfrm>
              <a:off x="4869496" y="5904455"/>
              <a:ext cx="648422" cy="418253"/>
              <a:chOff x="3053396" y="4304255"/>
              <a:chExt cx="648422" cy="418253"/>
            </a:xfrm>
          </p:grpSpPr>
          <p:sp>
            <p:nvSpPr>
              <p:cNvPr id="46210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211" name="TextBox 171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sz="1000"/>
                  <a:t>net</a:t>
                </a:r>
              </a:p>
            </p:txBody>
          </p:sp>
        </p:grpSp>
        <p:grpSp>
          <p:nvGrpSpPr>
            <p:cNvPr id="46198" name="Group 172"/>
            <p:cNvGrpSpPr>
              <a:grpSpLocks/>
            </p:cNvGrpSpPr>
            <p:nvPr/>
          </p:nvGrpSpPr>
          <p:grpSpPr bwMode="auto">
            <a:xfrm>
              <a:off x="3955096" y="6044155"/>
              <a:ext cx="648422" cy="418253"/>
              <a:chOff x="3053396" y="4304255"/>
              <a:chExt cx="648422" cy="418253"/>
            </a:xfrm>
          </p:grpSpPr>
          <p:sp>
            <p:nvSpPr>
              <p:cNvPr id="46208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209" name="TextBox 174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sz="1000"/>
                  <a:t>net</a:t>
                </a:r>
              </a:p>
            </p:txBody>
          </p:sp>
        </p:grpSp>
        <p:grpSp>
          <p:nvGrpSpPr>
            <p:cNvPr id="46199" name="Group 175"/>
            <p:cNvGrpSpPr>
              <a:grpSpLocks/>
            </p:cNvGrpSpPr>
            <p:nvPr/>
          </p:nvGrpSpPr>
          <p:grpSpPr bwMode="auto">
            <a:xfrm>
              <a:off x="2735896" y="5891755"/>
              <a:ext cx="648422" cy="418253"/>
              <a:chOff x="3053396" y="4304255"/>
              <a:chExt cx="648422" cy="418253"/>
            </a:xfrm>
          </p:grpSpPr>
          <p:sp>
            <p:nvSpPr>
              <p:cNvPr id="46206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207" name="TextBox 177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sz="1000"/>
                  <a:t>net</a:t>
                </a:r>
              </a:p>
            </p:txBody>
          </p:sp>
        </p:grpSp>
        <p:sp>
          <p:nvSpPr>
            <p:cNvPr id="46200" name="TextBox 4"/>
            <p:cNvSpPr txBox="1">
              <a:spLocks noChangeArrowheads="1"/>
            </p:cNvSpPr>
            <p:nvPr/>
          </p:nvSpPr>
          <p:spPr bwMode="auto">
            <a:xfrm rot="1053502">
              <a:off x="5143500" y="1955800"/>
              <a:ext cx="543739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800">
                  <a:solidFill>
                    <a:srgbClr val="0000FF"/>
                  </a:solidFill>
                </a:rPr>
                <a:t>…</a:t>
              </a:r>
            </a:p>
          </p:txBody>
        </p:sp>
        <p:sp>
          <p:nvSpPr>
            <p:cNvPr id="46201" name="TextBox 179"/>
            <p:cNvSpPr txBox="1">
              <a:spLocks noChangeArrowheads="1"/>
            </p:cNvSpPr>
            <p:nvPr/>
          </p:nvSpPr>
          <p:spPr bwMode="auto">
            <a:xfrm rot="2829263">
              <a:off x="7429500" y="3429000"/>
              <a:ext cx="543739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800">
                  <a:solidFill>
                    <a:srgbClr val="0000FF"/>
                  </a:solidFill>
                </a:rPr>
                <a:t>…</a:t>
              </a:r>
            </a:p>
          </p:txBody>
        </p:sp>
        <p:sp>
          <p:nvSpPr>
            <p:cNvPr id="46202" name="TextBox 180"/>
            <p:cNvSpPr txBox="1">
              <a:spLocks noChangeArrowheads="1"/>
            </p:cNvSpPr>
            <p:nvPr/>
          </p:nvSpPr>
          <p:spPr bwMode="auto">
            <a:xfrm rot="9845918">
              <a:off x="6098241" y="5942112"/>
              <a:ext cx="543739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800">
                  <a:solidFill>
                    <a:srgbClr val="0000FF"/>
                  </a:solidFill>
                </a:rPr>
                <a:t>…</a:t>
              </a:r>
            </a:p>
          </p:txBody>
        </p:sp>
        <p:sp>
          <p:nvSpPr>
            <p:cNvPr id="46203" name="TextBox 181"/>
            <p:cNvSpPr txBox="1">
              <a:spLocks noChangeArrowheads="1"/>
            </p:cNvSpPr>
            <p:nvPr/>
          </p:nvSpPr>
          <p:spPr bwMode="auto">
            <a:xfrm rot="-9948738">
              <a:off x="1730786" y="5845469"/>
              <a:ext cx="543739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800">
                  <a:solidFill>
                    <a:srgbClr val="0000FF"/>
                  </a:solidFill>
                </a:rPr>
                <a:t>…</a:t>
              </a:r>
            </a:p>
          </p:txBody>
        </p:sp>
        <p:sp>
          <p:nvSpPr>
            <p:cNvPr id="46204" name="TextBox 182"/>
            <p:cNvSpPr txBox="1">
              <a:spLocks noChangeArrowheads="1"/>
            </p:cNvSpPr>
            <p:nvPr/>
          </p:nvSpPr>
          <p:spPr bwMode="auto">
            <a:xfrm rot="-4992697">
              <a:off x="144631" y="3539025"/>
              <a:ext cx="543739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800">
                  <a:solidFill>
                    <a:srgbClr val="0000FF"/>
                  </a:solidFill>
                </a:rPr>
                <a:t>…</a:t>
              </a:r>
            </a:p>
          </p:txBody>
        </p:sp>
        <p:sp>
          <p:nvSpPr>
            <p:cNvPr id="46205" name="TextBox 183"/>
            <p:cNvSpPr txBox="1">
              <a:spLocks noChangeArrowheads="1"/>
            </p:cNvSpPr>
            <p:nvPr/>
          </p:nvSpPr>
          <p:spPr bwMode="auto">
            <a:xfrm rot="-1017263">
              <a:off x="2330376" y="1905681"/>
              <a:ext cx="543739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800">
                  <a:solidFill>
                    <a:srgbClr val="0000FF"/>
                  </a:solidFill>
                </a:rPr>
                <a:t>…</a:t>
              </a:r>
            </a:p>
          </p:txBody>
        </p:sp>
      </p:grpSp>
      <p:sp>
        <p:nvSpPr>
          <p:cNvPr id="46085" name="Rectangle 3"/>
          <p:cNvSpPr txBox="1">
            <a:spLocks noChangeArrowheads="1"/>
          </p:cNvSpPr>
          <p:nvPr/>
        </p:nvSpPr>
        <p:spPr bwMode="auto">
          <a:xfrm>
            <a:off x="473075" y="1073150"/>
            <a:ext cx="8204200" cy="673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75000"/>
              <a:buFont typeface="Wingdings" pitchFamily="2" charset="2"/>
              <a:buNone/>
            </a:pPr>
            <a:r>
              <a:rPr lang="en-US" i="1">
                <a:solidFill>
                  <a:srgbClr val="CC0000"/>
                </a:solidFill>
                <a:latin typeface="Gill Sans MT" pitchFamily="34" charset="0"/>
              </a:rPr>
              <a:t>Option: </a:t>
            </a:r>
            <a:r>
              <a:rPr lang="en-US" i="1">
                <a:latin typeface="Gill Sans MT" pitchFamily="34" charset="0"/>
              </a:rPr>
              <a:t>connect each access ISP to a global transit ISP? </a:t>
            </a:r>
            <a:r>
              <a:rPr lang="en-US" i="1">
                <a:solidFill>
                  <a:srgbClr val="C00000"/>
                </a:solidFill>
              </a:rPr>
              <a:t>Customer</a:t>
            </a:r>
            <a:r>
              <a:rPr lang="en-US" i="1"/>
              <a:t> and </a:t>
            </a:r>
            <a:r>
              <a:rPr lang="en-US" i="1">
                <a:solidFill>
                  <a:srgbClr val="C00000"/>
                </a:solidFill>
              </a:rPr>
              <a:t>provider </a:t>
            </a:r>
            <a:r>
              <a:rPr lang="en-US" i="1"/>
              <a:t>ISPs have economic agreement.</a:t>
            </a:r>
            <a:endParaRPr lang="en-US">
              <a:latin typeface="Gill Sans MT" pitchFamily="34" charset="0"/>
            </a:endParaRPr>
          </a:p>
        </p:txBody>
      </p:sp>
      <p:sp>
        <p:nvSpPr>
          <p:cNvPr id="46086" name="Oval 3"/>
          <p:cNvSpPr>
            <a:spLocks noChangeArrowheads="1"/>
          </p:cNvSpPr>
          <p:nvPr/>
        </p:nvSpPr>
        <p:spPr bwMode="auto">
          <a:xfrm>
            <a:off x="2716213" y="3192463"/>
            <a:ext cx="3709987" cy="186213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grpSp>
        <p:nvGrpSpPr>
          <p:cNvPr id="46087" name="Group 133"/>
          <p:cNvGrpSpPr>
            <a:grpSpLocks/>
          </p:cNvGrpSpPr>
          <p:nvPr/>
        </p:nvGrpSpPr>
        <p:grpSpPr bwMode="auto">
          <a:xfrm>
            <a:off x="3138488" y="4392613"/>
            <a:ext cx="617537" cy="250825"/>
            <a:chOff x="2356" y="1300"/>
            <a:chExt cx="555" cy="194"/>
          </a:xfrm>
        </p:grpSpPr>
        <p:sp>
          <p:nvSpPr>
            <p:cNvPr id="46176" name="Oval 407"/>
            <p:cNvSpPr>
              <a:spLocks noChangeArrowheads="1"/>
            </p:cNvSpPr>
            <p:nvPr/>
          </p:nvSpPr>
          <p:spPr bwMode="auto">
            <a:xfrm>
              <a:off x="2357" y="1385"/>
              <a:ext cx="551" cy="109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46177" name="Rectangle 410"/>
            <p:cNvSpPr>
              <a:spLocks noChangeArrowheads="1"/>
            </p:cNvSpPr>
            <p:nvPr/>
          </p:nvSpPr>
          <p:spPr bwMode="auto">
            <a:xfrm>
              <a:off x="2357" y="1374"/>
              <a:ext cx="554" cy="66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>
                <a:latin typeface="Times New Roman" pitchFamily="18" charset="0"/>
              </a:endParaRPr>
            </a:p>
          </p:txBody>
        </p:sp>
        <p:sp>
          <p:nvSpPr>
            <p:cNvPr id="46178" name="Oval 411"/>
            <p:cNvSpPr>
              <a:spLocks noChangeArrowheads="1"/>
            </p:cNvSpPr>
            <p:nvPr/>
          </p:nvSpPr>
          <p:spPr bwMode="auto">
            <a:xfrm>
              <a:off x="2356" y="1300"/>
              <a:ext cx="551" cy="127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grpSp>
          <p:nvGrpSpPr>
            <p:cNvPr id="46179" name="Group 137"/>
            <p:cNvGrpSpPr>
              <a:grpSpLocks/>
            </p:cNvGrpSpPr>
            <p:nvPr/>
          </p:nvGrpSpPr>
          <p:grpSpPr bwMode="auto">
            <a:xfrm>
              <a:off x="2468" y="1332"/>
              <a:ext cx="310" cy="60"/>
              <a:chOff x="2468" y="1332"/>
              <a:chExt cx="310" cy="60"/>
            </a:xfrm>
          </p:grpSpPr>
          <p:sp>
            <p:nvSpPr>
              <p:cNvPr id="46182" name="Freeform 138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183" name="Freeform 139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6180" name="Line 140"/>
            <p:cNvSpPr>
              <a:spLocks noChangeShapeType="1"/>
            </p:cNvSpPr>
            <p:nvPr/>
          </p:nvSpPr>
          <p:spPr bwMode="auto">
            <a:xfrm>
              <a:off x="2357" y="1361"/>
              <a:ext cx="0" cy="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6181" name="Line 141"/>
            <p:cNvSpPr>
              <a:spLocks noChangeShapeType="1"/>
            </p:cNvSpPr>
            <p:nvPr/>
          </p:nvSpPr>
          <p:spPr bwMode="auto">
            <a:xfrm>
              <a:off x="2907" y="1363"/>
              <a:ext cx="0" cy="8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6088" name="Group 133"/>
          <p:cNvGrpSpPr>
            <a:grpSpLocks/>
          </p:cNvGrpSpPr>
          <p:nvPr/>
        </p:nvGrpSpPr>
        <p:grpSpPr bwMode="auto">
          <a:xfrm>
            <a:off x="4132263" y="3706813"/>
            <a:ext cx="617537" cy="250825"/>
            <a:chOff x="2356" y="1300"/>
            <a:chExt cx="555" cy="194"/>
          </a:xfrm>
        </p:grpSpPr>
        <p:sp>
          <p:nvSpPr>
            <p:cNvPr id="46168" name="Oval 407"/>
            <p:cNvSpPr>
              <a:spLocks noChangeArrowheads="1"/>
            </p:cNvSpPr>
            <p:nvPr/>
          </p:nvSpPr>
          <p:spPr bwMode="auto">
            <a:xfrm>
              <a:off x="2357" y="1385"/>
              <a:ext cx="551" cy="109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46169" name="Rectangle 410"/>
            <p:cNvSpPr>
              <a:spLocks noChangeArrowheads="1"/>
            </p:cNvSpPr>
            <p:nvPr/>
          </p:nvSpPr>
          <p:spPr bwMode="auto">
            <a:xfrm>
              <a:off x="2357" y="1374"/>
              <a:ext cx="554" cy="66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>
                <a:latin typeface="Times New Roman" pitchFamily="18" charset="0"/>
              </a:endParaRPr>
            </a:p>
          </p:txBody>
        </p:sp>
        <p:sp>
          <p:nvSpPr>
            <p:cNvPr id="46170" name="Oval 411"/>
            <p:cNvSpPr>
              <a:spLocks noChangeArrowheads="1"/>
            </p:cNvSpPr>
            <p:nvPr/>
          </p:nvSpPr>
          <p:spPr bwMode="auto">
            <a:xfrm>
              <a:off x="2356" y="1300"/>
              <a:ext cx="551" cy="127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grpSp>
          <p:nvGrpSpPr>
            <p:cNvPr id="46171" name="Group 137"/>
            <p:cNvGrpSpPr>
              <a:grpSpLocks/>
            </p:cNvGrpSpPr>
            <p:nvPr/>
          </p:nvGrpSpPr>
          <p:grpSpPr bwMode="auto">
            <a:xfrm>
              <a:off x="2468" y="1332"/>
              <a:ext cx="310" cy="60"/>
              <a:chOff x="2468" y="1332"/>
              <a:chExt cx="310" cy="60"/>
            </a:xfrm>
          </p:grpSpPr>
          <p:sp>
            <p:nvSpPr>
              <p:cNvPr id="46174" name="Freeform 138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175" name="Freeform 139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6172" name="Line 140"/>
            <p:cNvSpPr>
              <a:spLocks noChangeShapeType="1"/>
            </p:cNvSpPr>
            <p:nvPr/>
          </p:nvSpPr>
          <p:spPr bwMode="auto">
            <a:xfrm>
              <a:off x="2357" y="1361"/>
              <a:ext cx="0" cy="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6173" name="Line 141"/>
            <p:cNvSpPr>
              <a:spLocks noChangeShapeType="1"/>
            </p:cNvSpPr>
            <p:nvPr/>
          </p:nvSpPr>
          <p:spPr bwMode="auto">
            <a:xfrm>
              <a:off x="2907" y="1363"/>
              <a:ext cx="0" cy="8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6089" name="Group 133"/>
          <p:cNvGrpSpPr>
            <a:grpSpLocks/>
          </p:cNvGrpSpPr>
          <p:nvPr/>
        </p:nvGrpSpPr>
        <p:grpSpPr bwMode="auto">
          <a:xfrm>
            <a:off x="4706938" y="4013200"/>
            <a:ext cx="617537" cy="250825"/>
            <a:chOff x="2356" y="1300"/>
            <a:chExt cx="555" cy="194"/>
          </a:xfrm>
        </p:grpSpPr>
        <p:sp>
          <p:nvSpPr>
            <p:cNvPr id="46160" name="Oval 407"/>
            <p:cNvSpPr>
              <a:spLocks noChangeArrowheads="1"/>
            </p:cNvSpPr>
            <p:nvPr/>
          </p:nvSpPr>
          <p:spPr bwMode="auto">
            <a:xfrm>
              <a:off x="2357" y="1385"/>
              <a:ext cx="551" cy="109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46161" name="Rectangle 410"/>
            <p:cNvSpPr>
              <a:spLocks noChangeArrowheads="1"/>
            </p:cNvSpPr>
            <p:nvPr/>
          </p:nvSpPr>
          <p:spPr bwMode="auto">
            <a:xfrm>
              <a:off x="2357" y="1374"/>
              <a:ext cx="554" cy="66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>
                <a:latin typeface="Times New Roman" pitchFamily="18" charset="0"/>
              </a:endParaRPr>
            </a:p>
          </p:txBody>
        </p:sp>
        <p:sp>
          <p:nvSpPr>
            <p:cNvPr id="46162" name="Oval 411"/>
            <p:cNvSpPr>
              <a:spLocks noChangeArrowheads="1"/>
            </p:cNvSpPr>
            <p:nvPr/>
          </p:nvSpPr>
          <p:spPr bwMode="auto">
            <a:xfrm>
              <a:off x="2356" y="1300"/>
              <a:ext cx="551" cy="127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grpSp>
          <p:nvGrpSpPr>
            <p:cNvPr id="46163" name="Group 137"/>
            <p:cNvGrpSpPr>
              <a:grpSpLocks/>
            </p:cNvGrpSpPr>
            <p:nvPr/>
          </p:nvGrpSpPr>
          <p:grpSpPr bwMode="auto">
            <a:xfrm>
              <a:off x="2468" y="1332"/>
              <a:ext cx="310" cy="60"/>
              <a:chOff x="2468" y="1332"/>
              <a:chExt cx="310" cy="60"/>
            </a:xfrm>
          </p:grpSpPr>
          <p:sp>
            <p:nvSpPr>
              <p:cNvPr id="46166" name="Freeform 138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167" name="Freeform 139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6164" name="Line 140"/>
            <p:cNvSpPr>
              <a:spLocks noChangeShapeType="1"/>
            </p:cNvSpPr>
            <p:nvPr/>
          </p:nvSpPr>
          <p:spPr bwMode="auto">
            <a:xfrm>
              <a:off x="2357" y="1361"/>
              <a:ext cx="0" cy="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6165" name="Line 141"/>
            <p:cNvSpPr>
              <a:spLocks noChangeShapeType="1"/>
            </p:cNvSpPr>
            <p:nvPr/>
          </p:nvSpPr>
          <p:spPr bwMode="auto">
            <a:xfrm>
              <a:off x="2907" y="1363"/>
              <a:ext cx="0" cy="8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6090" name="Group 133"/>
          <p:cNvGrpSpPr>
            <a:grpSpLocks/>
          </p:cNvGrpSpPr>
          <p:nvPr/>
        </p:nvGrpSpPr>
        <p:grpSpPr bwMode="auto">
          <a:xfrm>
            <a:off x="5245100" y="3538538"/>
            <a:ext cx="617538" cy="250825"/>
            <a:chOff x="2356" y="1300"/>
            <a:chExt cx="555" cy="194"/>
          </a:xfrm>
        </p:grpSpPr>
        <p:sp>
          <p:nvSpPr>
            <p:cNvPr id="46152" name="Oval 407"/>
            <p:cNvSpPr>
              <a:spLocks noChangeArrowheads="1"/>
            </p:cNvSpPr>
            <p:nvPr/>
          </p:nvSpPr>
          <p:spPr bwMode="auto">
            <a:xfrm>
              <a:off x="2357" y="1385"/>
              <a:ext cx="551" cy="109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46153" name="Rectangle 410"/>
            <p:cNvSpPr>
              <a:spLocks noChangeArrowheads="1"/>
            </p:cNvSpPr>
            <p:nvPr/>
          </p:nvSpPr>
          <p:spPr bwMode="auto">
            <a:xfrm>
              <a:off x="2357" y="1374"/>
              <a:ext cx="554" cy="66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>
                <a:latin typeface="Times New Roman" pitchFamily="18" charset="0"/>
              </a:endParaRPr>
            </a:p>
          </p:txBody>
        </p:sp>
        <p:sp>
          <p:nvSpPr>
            <p:cNvPr id="46154" name="Oval 411"/>
            <p:cNvSpPr>
              <a:spLocks noChangeArrowheads="1"/>
            </p:cNvSpPr>
            <p:nvPr/>
          </p:nvSpPr>
          <p:spPr bwMode="auto">
            <a:xfrm>
              <a:off x="2356" y="1300"/>
              <a:ext cx="551" cy="127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grpSp>
          <p:nvGrpSpPr>
            <p:cNvPr id="46155" name="Group 137"/>
            <p:cNvGrpSpPr>
              <a:grpSpLocks/>
            </p:cNvGrpSpPr>
            <p:nvPr/>
          </p:nvGrpSpPr>
          <p:grpSpPr bwMode="auto">
            <a:xfrm>
              <a:off x="2468" y="1332"/>
              <a:ext cx="310" cy="60"/>
              <a:chOff x="2468" y="1332"/>
              <a:chExt cx="310" cy="60"/>
            </a:xfrm>
          </p:grpSpPr>
          <p:sp>
            <p:nvSpPr>
              <p:cNvPr id="46158" name="Freeform 138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159" name="Freeform 139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6156" name="Line 140"/>
            <p:cNvSpPr>
              <a:spLocks noChangeShapeType="1"/>
            </p:cNvSpPr>
            <p:nvPr/>
          </p:nvSpPr>
          <p:spPr bwMode="auto">
            <a:xfrm>
              <a:off x="2357" y="1361"/>
              <a:ext cx="0" cy="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6157" name="Line 141"/>
            <p:cNvSpPr>
              <a:spLocks noChangeShapeType="1"/>
            </p:cNvSpPr>
            <p:nvPr/>
          </p:nvSpPr>
          <p:spPr bwMode="auto">
            <a:xfrm>
              <a:off x="2907" y="1363"/>
              <a:ext cx="0" cy="8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6091" name="Group 133"/>
          <p:cNvGrpSpPr>
            <a:grpSpLocks/>
          </p:cNvGrpSpPr>
          <p:nvPr/>
        </p:nvGrpSpPr>
        <p:grpSpPr bwMode="auto">
          <a:xfrm>
            <a:off x="3813175" y="4121150"/>
            <a:ext cx="617538" cy="250825"/>
            <a:chOff x="2356" y="1300"/>
            <a:chExt cx="555" cy="194"/>
          </a:xfrm>
        </p:grpSpPr>
        <p:sp>
          <p:nvSpPr>
            <p:cNvPr id="46144" name="Oval 407"/>
            <p:cNvSpPr>
              <a:spLocks noChangeArrowheads="1"/>
            </p:cNvSpPr>
            <p:nvPr/>
          </p:nvSpPr>
          <p:spPr bwMode="auto">
            <a:xfrm>
              <a:off x="2357" y="1385"/>
              <a:ext cx="551" cy="109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46145" name="Rectangle 410"/>
            <p:cNvSpPr>
              <a:spLocks noChangeArrowheads="1"/>
            </p:cNvSpPr>
            <p:nvPr/>
          </p:nvSpPr>
          <p:spPr bwMode="auto">
            <a:xfrm>
              <a:off x="2357" y="1374"/>
              <a:ext cx="554" cy="66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>
                <a:latin typeface="Times New Roman" pitchFamily="18" charset="0"/>
              </a:endParaRPr>
            </a:p>
          </p:txBody>
        </p:sp>
        <p:sp>
          <p:nvSpPr>
            <p:cNvPr id="46146" name="Oval 411"/>
            <p:cNvSpPr>
              <a:spLocks noChangeArrowheads="1"/>
            </p:cNvSpPr>
            <p:nvPr/>
          </p:nvSpPr>
          <p:spPr bwMode="auto">
            <a:xfrm>
              <a:off x="2356" y="1300"/>
              <a:ext cx="551" cy="127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grpSp>
          <p:nvGrpSpPr>
            <p:cNvPr id="46147" name="Group 137"/>
            <p:cNvGrpSpPr>
              <a:grpSpLocks/>
            </p:cNvGrpSpPr>
            <p:nvPr/>
          </p:nvGrpSpPr>
          <p:grpSpPr bwMode="auto">
            <a:xfrm>
              <a:off x="2468" y="1332"/>
              <a:ext cx="310" cy="60"/>
              <a:chOff x="2468" y="1332"/>
              <a:chExt cx="310" cy="60"/>
            </a:xfrm>
          </p:grpSpPr>
          <p:sp>
            <p:nvSpPr>
              <p:cNvPr id="46150" name="Freeform 138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151" name="Freeform 139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6148" name="Line 140"/>
            <p:cNvSpPr>
              <a:spLocks noChangeShapeType="1"/>
            </p:cNvSpPr>
            <p:nvPr/>
          </p:nvSpPr>
          <p:spPr bwMode="auto">
            <a:xfrm>
              <a:off x="2357" y="1361"/>
              <a:ext cx="0" cy="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6149" name="Line 141"/>
            <p:cNvSpPr>
              <a:spLocks noChangeShapeType="1"/>
            </p:cNvSpPr>
            <p:nvPr/>
          </p:nvSpPr>
          <p:spPr bwMode="auto">
            <a:xfrm>
              <a:off x="2907" y="1363"/>
              <a:ext cx="0" cy="8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6092" name="Group 133"/>
          <p:cNvGrpSpPr>
            <a:grpSpLocks/>
          </p:cNvGrpSpPr>
          <p:nvPr/>
        </p:nvGrpSpPr>
        <p:grpSpPr bwMode="auto">
          <a:xfrm>
            <a:off x="4368800" y="4610100"/>
            <a:ext cx="617538" cy="250825"/>
            <a:chOff x="2356" y="1300"/>
            <a:chExt cx="555" cy="194"/>
          </a:xfrm>
        </p:grpSpPr>
        <p:sp>
          <p:nvSpPr>
            <p:cNvPr id="46136" name="Oval 407"/>
            <p:cNvSpPr>
              <a:spLocks noChangeArrowheads="1"/>
            </p:cNvSpPr>
            <p:nvPr/>
          </p:nvSpPr>
          <p:spPr bwMode="auto">
            <a:xfrm>
              <a:off x="2357" y="1385"/>
              <a:ext cx="551" cy="109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46137" name="Rectangle 410"/>
            <p:cNvSpPr>
              <a:spLocks noChangeArrowheads="1"/>
            </p:cNvSpPr>
            <p:nvPr/>
          </p:nvSpPr>
          <p:spPr bwMode="auto">
            <a:xfrm>
              <a:off x="2357" y="1374"/>
              <a:ext cx="554" cy="66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>
                <a:latin typeface="Times New Roman" pitchFamily="18" charset="0"/>
              </a:endParaRPr>
            </a:p>
          </p:txBody>
        </p:sp>
        <p:sp>
          <p:nvSpPr>
            <p:cNvPr id="46138" name="Oval 411"/>
            <p:cNvSpPr>
              <a:spLocks noChangeArrowheads="1"/>
            </p:cNvSpPr>
            <p:nvPr/>
          </p:nvSpPr>
          <p:spPr bwMode="auto">
            <a:xfrm>
              <a:off x="2356" y="1300"/>
              <a:ext cx="551" cy="127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grpSp>
          <p:nvGrpSpPr>
            <p:cNvPr id="46139" name="Group 137"/>
            <p:cNvGrpSpPr>
              <a:grpSpLocks/>
            </p:cNvGrpSpPr>
            <p:nvPr/>
          </p:nvGrpSpPr>
          <p:grpSpPr bwMode="auto">
            <a:xfrm>
              <a:off x="2468" y="1332"/>
              <a:ext cx="310" cy="60"/>
              <a:chOff x="2468" y="1332"/>
              <a:chExt cx="310" cy="60"/>
            </a:xfrm>
          </p:grpSpPr>
          <p:sp>
            <p:nvSpPr>
              <p:cNvPr id="46142" name="Freeform 138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143" name="Freeform 139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6140" name="Line 140"/>
            <p:cNvSpPr>
              <a:spLocks noChangeShapeType="1"/>
            </p:cNvSpPr>
            <p:nvPr/>
          </p:nvSpPr>
          <p:spPr bwMode="auto">
            <a:xfrm>
              <a:off x="2357" y="1361"/>
              <a:ext cx="0" cy="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6141" name="Line 141"/>
            <p:cNvSpPr>
              <a:spLocks noChangeShapeType="1"/>
            </p:cNvSpPr>
            <p:nvPr/>
          </p:nvSpPr>
          <p:spPr bwMode="auto">
            <a:xfrm>
              <a:off x="2907" y="1363"/>
              <a:ext cx="0" cy="8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6093" name="Group 133"/>
          <p:cNvGrpSpPr>
            <a:grpSpLocks/>
          </p:cNvGrpSpPr>
          <p:nvPr/>
        </p:nvGrpSpPr>
        <p:grpSpPr bwMode="auto">
          <a:xfrm>
            <a:off x="5389563" y="4411663"/>
            <a:ext cx="617537" cy="250825"/>
            <a:chOff x="2356" y="1300"/>
            <a:chExt cx="555" cy="194"/>
          </a:xfrm>
        </p:grpSpPr>
        <p:sp>
          <p:nvSpPr>
            <p:cNvPr id="46128" name="Oval 407"/>
            <p:cNvSpPr>
              <a:spLocks noChangeArrowheads="1"/>
            </p:cNvSpPr>
            <p:nvPr/>
          </p:nvSpPr>
          <p:spPr bwMode="auto">
            <a:xfrm>
              <a:off x="2357" y="1385"/>
              <a:ext cx="551" cy="109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46129" name="Rectangle 410"/>
            <p:cNvSpPr>
              <a:spLocks noChangeArrowheads="1"/>
            </p:cNvSpPr>
            <p:nvPr/>
          </p:nvSpPr>
          <p:spPr bwMode="auto">
            <a:xfrm>
              <a:off x="2357" y="1374"/>
              <a:ext cx="554" cy="66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>
                <a:latin typeface="Times New Roman" pitchFamily="18" charset="0"/>
              </a:endParaRPr>
            </a:p>
          </p:txBody>
        </p:sp>
        <p:sp>
          <p:nvSpPr>
            <p:cNvPr id="46130" name="Oval 411"/>
            <p:cNvSpPr>
              <a:spLocks noChangeArrowheads="1"/>
            </p:cNvSpPr>
            <p:nvPr/>
          </p:nvSpPr>
          <p:spPr bwMode="auto">
            <a:xfrm>
              <a:off x="2356" y="1300"/>
              <a:ext cx="551" cy="127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grpSp>
          <p:nvGrpSpPr>
            <p:cNvPr id="46131" name="Group 137"/>
            <p:cNvGrpSpPr>
              <a:grpSpLocks/>
            </p:cNvGrpSpPr>
            <p:nvPr/>
          </p:nvGrpSpPr>
          <p:grpSpPr bwMode="auto">
            <a:xfrm>
              <a:off x="2468" y="1332"/>
              <a:ext cx="310" cy="60"/>
              <a:chOff x="2468" y="1332"/>
              <a:chExt cx="310" cy="60"/>
            </a:xfrm>
          </p:grpSpPr>
          <p:sp>
            <p:nvSpPr>
              <p:cNvPr id="46134" name="Freeform 138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135" name="Freeform 139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6132" name="Line 140"/>
            <p:cNvSpPr>
              <a:spLocks noChangeShapeType="1"/>
            </p:cNvSpPr>
            <p:nvPr/>
          </p:nvSpPr>
          <p:spPr bwMode="auto">
            <a:xfrm>
              <a:off x="2357" y="1361"/>
              <a:ext cx="0" cy="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6133" name="Line 141"/>
            <p:cNvSpPr>
              <a:spLocks noChangeShapeType="1"/>
            </p:cNvSpPr>
            <p:nvPr/>
          </p:nvSpPr>
          <p:spPr bwMode="auto">
            <a:xfrm>
              <a:off x="2907" y="1363"/>
              <a:ext cx="0" cy="8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6094" name="Group 133"/>
          <p:cNvGrpSpPr>
            <a:grpSpLocks/>
          </p:cNvGrpSpPr>
          <p:nvPr/>
        </p:nvGrpSpPr>
        <p:grpSpPr bwMode="auto">
          <a:xfrm>
            <a:off x="3502025" y="3351213"/>
            <a:ext cx="617538" cy="250825"/>
            <a:chOff x="2356" y="1300"/>
            <a:chExt cx="555" cy="194"/>
          </a:xfrm>
        </p:grpSpPr>
        <p:sp>
          <p:nvSpPr>
            <p:cNvPr id="46120" name="Oval 407"/>
            <p:cNvSpPr>
              <a:spLocks noChangeArrowheads="1"/>
            </p:cNvSpPr>
            <p:nvPr/>
          </p:nvSpPr>
          <p:spPr bwMode="auto">
            <a:xfrm>
              <a:off x="2357" y="1385"/>
              <a:ext cx="551" cy="109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46121" name="Rectangle 410"/>
            <p:cNvSpPr>
              <a:spLocks noChangeArrowheads="1"/>
            </p:cNvSpPr>
            <p:nvPr/>
          </p:nvSpPr>
          <p:spPr bwMode="auto">
            <a:xfrm>
              <a:off x="2357" y="1374"/>
              <a:ext cx="554" cy="66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>
                <a:latin typeface="Times New Roman" pitchFamily="18" charset="0"/>
              </a:endParaRPr>
            </a:p>
          </p:txBody>
        </p:sp>
        <p:sp>
          <p:nvSpPr>
            <p:cNvPr id="46122" name="Oval 411"/>
            <p:cNvSpPr>
              <a:spLocks noChangeArrowheads="1"/>
            </p:cNvSpPr>
            <p:nvPr/>
          </p:nvSpPr>
          <p:spPr bwMode="auto">
            <a:xfrm>
              <a:off x="2356" y="1300"/>
              <a:ext cx="551" cy="127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grpSp>
          <p:nvGrpSpPr>
            <p:cNvPr id="46123" name="Group 137"/>
            <p:cNvGrpSpPr>
              <a:grpSpLocks/>
            </p:cNvGrpSpPr>
            <p:nvPr/>
          </p:nvGrpSpPr>
          <p:grpSpPr bwMode="auto">
            <a:xfrm>
              <a:off x="2468" y="1332"/>
              <a:ext cx="310" cy="60"/>
              <a:chOff x="2468" y="1332"/>
              <a:chExt cx="310" cy="60"/>
            </a:xfrm>
          </p:grpSpPr>
          <p:sp>
            <p:nvSpPr>
              <p:cNvPr id="46126" name="Freeform 138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127" name="Freeform 139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6124" name="Line 140"/>
            <p:cNvSpPr>
              <a:spLocks noChangeShapeType="1"/>
            </p:cNvSpPr>
            <p:nvPr/>
          </p:nvSpPr>
          <p:spPr bwMode="auto">
            <a:xfrm>
              <a:off x="2357" y="1361"/>
              <a:ext cx="0" cy="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6125" name="Line 141"/>
            <p:cNvSpPr>
              <a:spLocks noChangeShapeType="1"/>
            </p:cNvSpPr>
            <p:nvPr/>
          </p:nvSpPr>
          <p:spPr bwMode="auto">
            <a:xfrm>
              <a:off x="2907" y="1363"/>
              <a:ext cx="0" cy="8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cxnSp>
        <p:nvCxnSpPr>
          <p:cNvPr id="46095" name="Straight Connector 10"/>
          <p:cNvCxnSpPr>
            <a:cxnSpLocks noChangeShapeType="1"/>
            <a:stCxn id="46125" idx="0"/>
            <a:endCxn id="46156" idx="0"/>
          </p:cNvCxnSpPr>
          <p:nvPr/>
        </p:nvCxnSpPr>
        <p:spPr bwMode="auto">
          <a:xfrm>
            <a:off x="4114800" y="3432175"/>
            <a:ext cx="1131888" cy="185738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6096" name="Straight Connector 297"/>
          <p:cNvCxnSpPr>
            <a:cxnSpLocks noChangeShapeType="1"/>
            <a:endCxn id="46162" idx="1"/>
          </p:cNvCxnSpPr>
          <p:nvPr/>
        </p:nvCxnSpPr>
        <p:spPr bwMode="auto">
          <a:xfrm>
            <a:off x="4656138" y="3924300"/>
            <a:ext cx="139700" cy="112713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6097" name="Straight Connector 298"/>
          <p:cNvCxnSpPr>
            <a:cxnSpLocks noChangeShapeType="1"/>
            <a:endCxn id="46164" idx="1"/>
          </p:cNvCxnSpPr>
          <p:nvPr/>
        </p:nvCxnSpPr>
        <p:spPr bwMode="auto">
          <a:xfrm flipV="1">
            <a:off x="4425950" y="4200525"/>
            <a:ext cx="280988" cy="61913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6098" name="Straight Connector 299"/>
          <p:cNvCxnSpPr>
            <a:cxnSpLocks noChangeShapeType="1"/>
          </p:cNvCxnSpPr>
          <p:nvPr/>
        </p:nvCxnSpPr>
        <p:spPr bwMode="auto">
          <a:xfrm flipV="1">
            <a:off x="4083050" y="3962400"/>
            <a:ext cx="223838" cy="149225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6099" name="Straight Connector 300"/>
          <p:cNvCxnSpPr>
            <a:cxnSpLocks noChangeShapeType="1"/>
          </p:cNvCxnSpPr>
          <p:nvPr/>
        </p:nvCxnSpPr>
        <p:spPr bwMode="auto">
          <a:xfrm flipV="1">
            <a:off x="3738563" y="4367213"/>
            <a:ext cx="222250" cy="147637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6100" name="Straight Connector 301"/>
          <p:cNvCxnSpPr>
            <a:cxnSpLocks noChangeShapeType="1"/>
            <a:stCxn id="46138" idx="0"/>
          </p:cNvCxnSpPr>
          <p:nvPr/>
        </p:nvCxnSpPr>
        <p:spPr bwMode="auto">
          <a:xfrm flipV="1">
            <a:off x="4675188" y="4267200"/>
            <a:ext cx="292100" cy="34290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6101" name="Straight Connector 302"/>
          <p:cNvCxnSpPr>
            <a:cxnSpLocks noChangeShapeType="1"/>
          </p:cNvCxnSpPr>
          <p:nvPr/>
        </p:nvCxnSpPr>
        <p:spPr bwMode="auto">
          <a:xfrm flipH="1" flipV="1">
            <a:off x="5243513" y="4248150"/>
            <a:ext cx="412750" cy="168275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6102" name="Straight Connector 303"/>
          <p:cNvCxnSpPr>
            <a:cxnSpLocks noChangeShapeType="1"/>
          </p:cNvCxnSpPr>
          <p:nvPr/>
        </p:nvCxnSpPr>
        <p:spPr bwMode="auto">
          <a:xfrm flipV="1">
            <a:off x="5227638" y="3776663"/>
            <a:ext cx="328612" cy="26670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6103" name="Straight Connector 304"/>
          <p:cNvCxnSpPr>
            <a:cxnSpLocks noChangeShapeType="1"/>
            <a:endCxn id="46120" idx="4"/>
          </p:cNvCxnSpPr>
          <p:nvPr/>
        </p:nvCxnSpPr>
        <p:spPr bwMode="auto">
          <a:xfrm flipH="1" flipV="1">
            <a:off x="3810000" y="3602038"/>
            <a:ext cx="476250" cy="117475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6104" name="Straight Connector 22"/>
          <p:cNvCxnSpPr>
            <a:cxnSpLocks noChangeShapeType="1"/>
            <a:endCxn id="46122" idx="1"/>
          </p:cNvCxnSpPr>
          <p:nvPr/>
        </p:nvCxnSpPr>
        <p:spPr bwMode="auto">
          <a:xfrm>
            <a:off x="2362200" y="2578100"/>
            <a:ext cx="1230313" cy="796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6105" name="Straight Connector 305"/>
          <p:cNvCxnSpPr>
            <a:cxnSpLocks noChangeShapeType="1"/>
            <a:endCxn id="46124" idx="0"/>
          </p:cNvCxnSpPr>
          <p:nvPr/>
        </p:nvCxnSpPr>
        <p:spPr bwMode="auto">
          <a:xfrm>
            <a:off x="1617663" y="2909888"/>
            <a:ext cx="1885950" cy="5191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6106" name="Straight Connector 306"/>
          <p:cNvCxnSpPr>
            <a:cxnSpLocks noChangeShapeType="1"/>
            <a:endCxn id="46124" idx="1"/>
          </p:cNvCxnSpPr>
          <p:nvPr/>
        </p:nvCxnSpPr>
        <p:spPr bwMode="auto">
          <a:xfrm>
            <a:off x="1230313" y="3278188"/>
            <a:ext cx="2273300" cy="2603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6107" name="Straight Connector 307"/>
          <p:cNvCxnSpPr>
            <a:cxnSpLocks noChangeShapeType="1"/>
            <a:endCxn id="46180" idx="0"/>
          </p:cNvCxnSpPr>
          <p:nvPr/>
        </p:nvCxnSpPr>
        <p:spPr bwMode="auto">
          <a:xfrm>
            <a:off x="1166813" y="4260850"/>
            <a:ext cx="1971675" cy="2111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6108" name="Straight Connector 308"/>
          <p:cNvCxnSpPr>
            <a:cxnSpLocks noChangeShapeType="1"/>
            <a:endCxn id="46176" idx="2"/>
          </p:cNvCxnSpPr>
          <p:nvPr/>
        </p:nvCxnSpPr>
        <p:spPr bwMode="auto">
          <a:xfrm flipV="1">
            <a:off x="1393825" y="4573588"/>
            <a:ext cx="1744663" cy="4111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6109" name="Straight Connector 309"/>
          <p:cNvCxnSpPr>
            <a:cxnSpLocks noChangeShapeType="1"/>
            <a:endCxn id="46176" idx="3"/>
          </p:cNvCxnSpPr>
          <p:nvPr/>
        </p:nvCxnSpPr>
        <p:spPr bwMode="auto">
          <a:xfrm flipV="1">
            <a:off x="1797050" y="4622800"/>
            <a:ext cx="1431925" cy="7556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6110" name="Straight Connector 310"/>
          <p:cNvCxnSpPr>
            <a:cxnSpLocks noChangeShapeType="1"/>
            <a:stCxn id="46207" idx="0"/>
            <a:endCxn id="46176" idx="4"/>
          </p:cNvCxnSpPr>
          <p:nvPr/>
        </p:nvCxnSpPr>
        <p:spPr bwMode="auto">
          <a:xfrm flipV="1">
            <a:off x="3389313" y="4643438"/>
            <a:ext cx="57150" cy="12112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6111" name="Straight Connector 311"/>
          <p:cNvCxnSpPr>
            <a:cxnSpLocks noChangeShapeType="1"/>
          </p:cNvCxnSpPr>
          <p:nvPr/>
        </p:nvCxnSpPr>
        <p:spPr bwMode="auto">
          <a:xfrm flipV="1">
            <a:off x="4616450" y="4872038"/>
            <a:ext cx="6350" cy="11350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6112" name="Straight Connector 312"/>
          <p:cNvCxnSpPr>
            <a:cxnSpLocks noChangeShapeType="1"/>
            <a:stCxn id="46210" idx="1"/>
          </p:cNvCxnSpPr>
          <p:nvPr/>
        </p:nvCxnSpPr>
        <p:spPr bwMode="auto">
          <a:xfrm flipH="1" flipV="1">
            <a:off x="4924425" y="4821238"/>
            <a:ext cx="506413" cy="10588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6113" name="Straight Connector 313"/>
          <p:cNvCxnSpPr>
            <a:cxnSpLocks noChangeShapeType="1"/>
          </p:cNvCxnSpPr>
          <p:nvPr/>
        </p:nvCxnSpPr>
        <p:spPr bwMode="auto">
          <a:xfrm flipH="1" flipV="1">
            <a:off x="5832475" y="4648200"/>
            <a:ext cx="1722438" cy="10207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6114" name="Straight Connector 314"/>
          <p:cNvCxnSpPr>
            <a:cxnSpLocks noChangeShapeType="1"/>
            <a:endCxn id="46133" idx="1"/>
          </p:cNvCxnSpPr>
          <p:nvPr/>
        </p:nvCxnSpPr>
        <p:spPr bwMode="auto">
          <a:xfrm flipH="1" flipV="1">
            <a:off x="6002338" y="4600575"/>
            <a:ext cx="2244725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6115" name="Straight Connector 315"/>
          <p:cNvCxnSpPr>
            <a:cxnSpLocks noChangeShapeType="1"/>
            <a:endCxn id="46133" idx="0"/>
          </p:cNvCxnSpPr>
          <p:nvPr/>
        </p:nvCxnSpPr>
        <p:spPr bwMode="auto">
          <a:xfrm flipH="1">
            <a:off x="6002338" y="4295775"/>
            <a:ext cx="2017712" cy="1968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6116" name="Straight Connector 316"/>
          <p:cNvCxnSpPr>
            <a:cxnSpLocks noChangeShapeType="1"/>
          </p:cNvCxnSpPr>
          <p:nvPr/>
        </p:nvCxnSpPr>
        <p:spPr bwMode="auto">
          <a:xfrm flipH="1">
            <a:off x="5861050" y="3227388"/>
            <a:ext cx="1422400" cy="4540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6117" name="Straight Connector 317"/>
          <p:cNvCxnSpPr>
            <a:cxnSpLocks noChangeShapeType="1"/>
          </p:cNvCxnSpPr>
          <p:nvPr/>
        </p:nvCxnSpPr>
        <p:spPr bwMode="auto">
          <a:xfrm flipH="1">
            <a:off x="5684838" y="2803525"/>
            <a:ext cx="898525" cy="7286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6118" name="Straight Connector 318"/>
          <p:cNvCxnSpPr>
            <a:cxnSpLocks noChangeShapeType="1"/>
            <a:stCxn id="46218" idx="9"/>
          </p:cNvCxnSpPr>
          <p:nvPr/>
        </p:nvCxnSpPr>
        <p:spPr bwMode="auto">
          <a:xfrm>
            <a:off x="4849813" y="2381250"/>
            <a:ext cx="555625" cy="11255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sp>
        <p:nvSpPr>
          <p:cNvPr id="46119" name="TextBox 39958"/>
          <p:cNvSpPr txBox="1">
            <a:spLocks noChangeArrowheads="1"/>
          </p:cNvSpPr>
          <p:nvPr/>
        </p:nvSpPr>
        <p:spPr bwMode="auto">
          <a:xfrm>
            <a:off x="2887663" y="3584575"/>
            <a:ext cx="1008062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i="1"/>
              <a:t>global</a:t>
            </a:r>
            <a:br>
              <a:rPr lang="en-US" i="1"/>
            </a:br>
            <a:r>
              <a:rPr lang="en-US" i="1"/>
              <a:t>ISP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55588" y="165100"/>
            <a:ext cx="8096250" cy="650875"/>
          </a:xfrm>
        </p:spPr>
        <p:txBody>
          <a:bodyPr/>
          <a:lstStyle/>
          <a:p>
            <a:pPr eaLnBrk="1" hangingPunct="1"/>
            <a:r>
              <a:rPr lang="en-US" sz="3600">
                <a:ea typeface="ＭＳ Ｐゴシック" pitchFamily="34" charset="-128"/>
              </a:rPr>
              <a:t>Internet structure: network of networks</a:t>
            </a:r>
            <a:endParaRPr lang="en-US">
              <a:ea typeface="ＭＳ Ｐゴシック" pitchFamily="34" charset="-128"/>
            </a:endParaRPr>
          </a:p>
        </p:txBody>
      </p:sp>
      <p:pic>
        <p:nvPicPr>
          <p:cNvPr id="47107" name="Picture 76" descr="underline_base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7025" y="674688"/>
            <a:ext cx="7769225" cy="173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47108" name="Group 5"/>
          <p:cNvGrpSpPr>
            <a:grpSpLocks/>
          </p:cNvGrpSpPr>
          <p:nvPr/>
        </p:nvGrpSpPr>
        <p:grpSpPr bwMode="auto">
          <a:xfrm>
            <a:off x="450850" y="1849438"/>
            <a:ext cx="8437563" cy="4559300"/>
            <a:chOff x="154891" y="1905681"/>
            <a:chExt cx="8436427" cy="4559651"/>
          </a:xfrm>
        </p:grpSpPr>
        <p:grpSp>
          <p:nvGrpSpPr>
            <p:cNvPr id="47378" name="Group 2"/>
            <p:cNvGrpSpPr>
              <a:grpSpLocks/>
            </p:cNvGrpSpPr>
            <p:nvPr/>
          </p:nvGrpSpPr>
          <p:grpSpPr bwMode="auto">
            <a:xfrm>
              <a:off x="1529396" y="2297655"/>
              <a:ext cx="648422" cy="418253"/>
              <a:chOff x="3053396" y="4304255"/>
              <a:chExt cx="648422" cy="418253"/>
            </a:xfrm>
          </p:grpSpPr>
          <p:sp>
            <p:nvSpPr>
              <p:cNvPr id="47430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431" name="TextBox 1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sz="1000"/>
                  <a:t>net</a:t>
                </a:r>
              </a:p>
            </p:txBody>
          </p:sp>
        </p:grpSp>
        <p:grpSp>
          <p:nvGrpSpPr>
            <p:cNvPr id="47379" name="Group 131"/>
            <p:cNvGrpSpPr>
              <a:grpSpLocks/>
            </p:cNvGrpSpPr>
            <p:nvPr/>
          </p:nvGrpSpPr>
          <p:grpSpPr bwMode="auto">
            <a:xfrm>
              <a:off x="373696" y="3097755"/>
              <a:ext cx="648422" cy="418253"/>
              <a:chOff x="3053396" y="4304255"/>
              <a:chExt cx="648422" cy="418253"/>
            </a:xfrm>
          </p:grpSpPr>
          <p:sp>
            <p:nvSpPr>
              <p:cNvPr id="47428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429" name="TextBox 133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sz="1000"/>
                  <a:t>net</a:t>
                </a:r>
              </a:p>
            </p:txBody>
          </p:sp>
        </p:grpSp>
        <p:grpSp>
          <p:nvGrpSpPr>
            <p:cNvPr id="47380" name="Group 135"/>
            <p:cNvGrpSpPr>
              <a:grpSpLocks/>
            </p:cNvGrpSpPr>
            <p:nvPr/>
          </p:nvGrpSpPr>
          <p:grpSpPr bwMode="auto">
            <a:xfrm>
              <a:off x="6037896" y="2551655"/>
              <a:ext cx="648422" cy="418253"/>
              <a:chOff x="3053396" y="4304255"/>
              <a:chExt cx="648422" cy="418253"/>
            </a:xfrm>
          </p:grpSpPr>
          <p:sp>
            <p:nvSpPr>
              <p:cNvPr id="47426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427" name="TextBox 137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sz="1000"/>
                  <a:t>net</a:t>
                </a:r>
              </a:p>
            </p:txBody>
          </p:sp>
        </p:grpSp>
        <p:grpSp>
          <p:nvGrpSpPr>
            <p:cNvPr id="47381" name="Group 138"/>
            <p:cNvGrpSpPr>
              <a:grpSpLocks/>
            </p:cNvGrpSpPr>
            <p:nvPr/>
          </p:nvGrpSpPr>
          <p:grpSpPr bwMode="auto">
            <a:xfrm>
              <a:off x="945196" y="5409155"/>
              <a:ext cx="648422" cy="418253"/>
              <a:chOff x="3053396" y="4304255"/>
              <a:chExt cx="648422" cy="418253"/>
            </a:xfrm>
          </p:grpSpPr>
          <p:sp>
            <p:nvSpPr>
              <p:cNvPr id="47424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425" name="TextBox 140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sz="1000"/>
                  <a:t>net</a:t>
                </a:r>
              </a:p>
            </p:txBody>
          </p:sp>
        </p:grpSp>
        <p:grpSp>
          <p:nvGrpSpPr>
            <p:cNvPr id="47382" name="Group 141"/>
            <p:cNvGrpSpPr>
              <a:grpSpLocks/>
            </p:cNvGrpSpPr>
            <p:nvPr/>
          </p:nvGrpSpPr>
          <p:grpSpPr bwMode="auto">
            <a:xfrm>
              <a:off x="526096" y="4786855"/>
              <a:ext cx="648422" cy="418253"/>
              <a:chOff x="3053396" y="4304255"/>
              <a:chExt cx="648422" cy="418253"/>
            </a:xfrm>
          </p:grpSpPr>
          <p:sp>
            <p:nvSpPr>
              <p:cNvPr id="47422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423" name="TextBox 143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sz="1000"/>
                  <a:t>net</a:t>
                </a:r>
              </a:p>
            </p:txBody>
          </p:sp>
        </p:grpSp>
        <p:grpSp>
          <p:nvGrpSpPr>
            <p:cNvPr id="47383" name="Group 144"/>
            <p:cNvGrpSpPr>
              <a:grpSpLocks/>
            </p:cNvGrpSpPr>
            <p:nvPr/>
          </p:nvGrpSpPr>
          <p:grpSpPr bwMode="auto">
            <a:xfrm>
              <a:off x="297496" y="4126455"/>
              <a:ext cx="648422" cy="418253"/>
              <a:chOff x="3053396" y="4304255"/>
              <a:chExt cx="648422" cy="418253"/>
            </a:xfrm>
          </p:grpSpPr>
          <p:sp>
            <p:nvSpPr>
              <p:cNvPr id="47420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421" name="TextBox 146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sz="1000"/>
                  <a:t>net</a:t>
                </a:r>
              </a:p>
            </p:txBody>
          </p:sp>
        </p:grpSp>
        <p:grpSp>
          <p:nvGrpSpPr>
            <p:cNvPr id="47384" name="Group 147"/>
            <p:cNvGrpSpPr>
              <a:grpSpLocks/>
            </p:cNvGrpSpPr>
            <p:nvPr/>
          </p:nvGrpSpPr>
          <p:grpSpPr bwMode="auto">
            <a:xfrm>
              <a:off x="6787196" y="2983455"/>
              <a:ext cx="648422" cy="418253"/>
              <a:chOff x="3053396" y="4304255"/>
              <a:chExt cx="648422" cy="418253"/>
            </a:xfrm>
          </p:grpSpPr>
          <p:sp>
            <p:nvSpPr>
              <p:cNvPr id="47418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419" name="TextBox 149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sz="1000"/>
                  <a:t>net</a:t>
                </a:r>
              </a:p>
            </p:txBody>
          </p:sp>
        </p:grpSp>
        <p:grpSp>
          <p:nvGrpSpPr>
            <p:cNvPr id="47385" name="Group 150"/>
            <p:cNvGrpSpPr>
              <a:grpSpLocks/>
            </p:cNvGrpSpPr>
            <p:nvPr/>
          </p:nvGrpSpPr>
          <p:grpSpPr bwMode="auto">
            <a:xfrm>
              <a:off x="3129596" y="2056355"/>
              <a:ext cx="648422" cy="418253"/>
              <a:chOff x="3053396" y="4304255"/>
              <a:chExt cx="648422" cy="418253"/>
            </a:xfrm>
          </p:grpSpPr>
          <p:sp>
            <p:nvSpPr>
              <p:cNvPr id="47416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417" name="TextBox 152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sz="1000"/>
                  <a:t>net</a:t>
                </a:r>
              </a:p>
            </p:txBody>
          </p:sp>
        </p:grpSp>
        <p:grpSp>
          <p:nvGrpSpPr>
            <p:cNvPr id="47386" name="Group 153"/>
            <p:cNvGrpSpPr>
              <a:grpSpLocks/>
            </p:cNvGrpSpPr>
            <p:nvPr/>
          </p:nvGrpSpPr>
          <p:grpSpPr bwMode="auto">
            <a:xfrm>
              <a:off x="754696" y="2704055"/>
              <a:ext cx="648422" cy="418253"/>
              <a:chOff x="3053396" y="4304255"/>
              <a:chExt cx="648422" cy="418253"/>
            </a:xfrm>
          </p:grpSpPr>
          <p:sp>
            <p:nvSpPr>
              <p:cNvPr id="47414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415" name="TextBox 155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sz="1000"/>
                  <a:t>net</a:t>
                </a:r>
              </a:p>
            </p:txBody>
          </p:sp>
        </p:grpSp>
        <p:grpSp>
          <p:nvGrpSpPr>
            <p:cNvPr id="47387" name="Group 156"/>
            <p:cNvGrpSpPr>
              <a:grpSpLocks/>
            </p:cNvGrpSpPr>
            <p:nvPr/>
          </p:nvGrpSpPr>
          <p:grpSpPr bwMode="auto">
            <a:xfrm>
              <a:off x="4043996" y="2030955"/>
              <a:ext cx="648422" cy="418253"/>
              <a:chOff x="3053396" y="4304255"/>
              <a:chExt cx="648422" cy="418253"/>
            </a:xfrm>
          </p:grpSpPr>
          <p:sp>
            <p:nvSpPr>
              <p:cNvPr id="47412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413" name="TextBox 158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sz="1000"/>
                  <a:t>net</a:t>
                </a:r>
              </a:p>
            </p:txBody>
          </p:sp>
        </p:grpSp>
        <p:grpSp>
          <p:nvGrpSpPr>
            <p:cNvPr id="47388" name="Group 160"/>
            <p:cNvGrpSpPr>
              <a:grpSpLocks/>
            </p:cNvGrpSpPr>
            <p:nvPr/>
          </p:nvGrpSpPr>
          <p:grpSpPr bwMode="auto">
            <a:xfrm>
              <a:off x="7104696" y="5663155"/>
              <a:ext cx="648422" cy="418253"/>
              <a:chOff x="3053396" y="4304255"/>
              <a:chExt cx="648422" cy="418253"/>
            </a:xfrm>
          </p:grpSpPr>
          <p:sp>
            <p:nvSpPr>
              <p:cNvPr id="47410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411" name="TextBox 162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sz="1000"/>
                  <a:t>net</a:t>
                </a:r>
              </a:p>
            </p:txBody>
          </p:sp>
        </p:grpSp>
        <p:grpSp>
          <p:nvGrpSpPr>
            <p:cNvPr id="47389" name="Group 163"/>
            <p:cNvGrpSpPr>
              <a:grpSpLocks/>
            </p:cNvGrpSpPr>
            <p:nvPr/>
          </p:nvGrpSpPr>
          <p:grpSpPr bwMode="auto">
            <a:xfrm>
              <a:off x="7942896" y="5015455"/>
              <a:ext cx="648422" cy="418253"/>
              <a:chOff x="3053396" y="4304255"/>
              <a:chExt cx="648422" cy="418253"/>
            </a:xfrm>
          </p:grpSpPr>
          <p:sp>
            <p:nvSpPr>
              <p:cNvPr id="47408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409" name="TextBox 165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sz="1000"/>
                  <a:t>net</a:t>
                </a:r>
              </a:p>
            </p:txBody>
          </p:sp>
        </p:grpSp>
        <p:grpSp>
          <p:nvGrpSpPr>
            <p:cNvPr id="47390" name="Group 166"/>
            <p:cNvGrpSpPr>
              <a:grpSpLocks/>
            </p:cNvGrpSpPr>
            <p:nvPr/>
          </p:nvGrpSpPr>
          <p:grpSpPr bwMode="auto">
            <a:xfrm>
              <a:off x="7714296" y="4101055"/>
              <a:ext cx="648422" cy="418253"/>
              <a:chOff x="3053396" y="4304255"/>
              <a:chExt cx="648422" cy="418253"/>
            </a:xfrm>
          </p:grpSpPr>
          <p:sp>
            <p:nvSpPr>
              <p:cNvPr id="47406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407" name="TextBox 168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sz="1000"/>
                  <a:t>net</a:t>
                </a:r>
              </a:p>
            </p:txBody>
          </p:sp>
        </p:grpSp>
        <p:grpSp>
          <p:nvGrpSpPr>
            <p:cNvPr id="47391" name="Group 169"/>
            <p:cNvGrpSpPr>
              <a:grpSpLocks/>
            </p:cNvGrpSpPr>
            <p:nvPr/>
          </p:nvGrpSpPr>
          <p:grpSpPr bwMode="auto">
            <a:xfrm>
              <a:off x="4869496" y="5904455"/>
              <a:ext cx="648422" cy="418253"/>
              <a:chOff x="3053396" y="4304255"/>
              <a:chExt cx="648422" cy="418253"/>
            </a:xfrm>
          </p:grpSpPr>
          <p:sp>
            <p:nvSpPr>
              <p:cNvPr id="47404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405" name="TextBox 171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sz="1000"/>
                  <a:t>net</a:t>
                </a:r>
              </a:p>
            </p:txBody>
          </p:sp>
        </p:grpSp>
        <p:grpSp>
          <p:nvGrpSpPr>
            <p:cNvPr id="47392" name="Group 172"/>
            <p:cNvGrpSpPr>
              <a:grpSpLocks/>
            </p:cNvGrpSpPr>
            <p:nvPr/>
          </p:nvGrpSpPr>
          <p:grpSpPr bwMode="auto">
            <a:xfrm>
              <a:off x="3955096" y="6044155"/>
              <a:ext cx="648422" cy="418253"/>
              <a:chOff x="3053396" y="4304255"/>
              <a:chExt cx="648422" cy="418253"/>
            </a:xfrm>
          </p:grpSpPr>
          <p:sp>
            <p:nvSpPr>
              <p:cNvPr id="47402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403" name="TextBox 174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sz="1000"/>
                  <a:t>net</a:t>
                </a:r>
              </a:p>
            </p:txBody>
          </p:sp>
        </p:grpSp>
        <p:grpSp>
          <p:nvGrpSpPr>
            <p:cNvPr id="47393" name="Group 175"/>
            <p:cNvGrpSpPr>
              <a:grpSpLocks/>
            </p:cNvGrpSpPr>
            <p:nvPr/>
          </p:nvGrpSpPr>
          <p:grpSpPr bwMode="auto">
            <a:xfrm>
              <a:off x="2735896" y="5891755"/>
              <a:ext cx="648422" cy="418253"/>
              <a:chOff x="3053396" y="4304255"/>
              <a:chExt cx="648422" cy="418253"/>
            </a:xfrm>
          </p:grpSpPr>
          <p:sp>
            <p:nvSpPr>
              <p:cNvPr id="47400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401" name="TextBox 177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sz="1000"/>
                  <a:t>net</a:t>
                </a:r>
              </a:p>
            </p:txBody>
          </p:sp>
        </p:grpSp>
        <p:sp>
          <p:nvSpPr>
            <p:cNvPr id="47394" name="TextBox 4"/>
            <p:cNvSpPr txBox="1">
              <a:spLocks noChangeArrowheads="1"/>
            </p:cNvSpPr>
            <p:nvPr/>
          </p:nvSpPr>
          <p:spPr bwMode="auto">
            <a:xfrm rot="1053502">
              <a:off x="5143500" y="1955800"/>
              <a:ext cx="543739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800">
                  <a:solidFill>
                    <a:srgbClr val="0000FF"/>
                  </a:solidFill>
                </a:rPr>
                <a:t>…</a:t>
              </a:r>
            </a:p>
          </p:txBody>
        </p:sp>
        <p:sp>
          <p:nvSpPr>
            <p:cNvPr id="47395" name="TextBox 179"/>
            <p:cNvSpPr txBox="1">
              <a:spLocks noChangeArrowheads="1"/>
            </p:cNvSpPr>
            <p:nvPr/>
          </p:nvSpPr>
          <p:spPr bwMode="auto">
            <a:xfrm rot="2829263">
              <a:off x="7429500" y="3429000"/>
              <a:ext cx="543739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800">
                  <a:solidFill>
                    <a:srgbClr val="0000FF"/>
                  </a:solidFill>
                </a:rPr>
                <a:t>…</a:t>
              </a:r>
            </a:p>
          </p:txBody>
        </p:sp>
        <p:sp>
          <p:nvSpPr>
            <p:cNvPr id="47396" name="TextBox 180"/>
            <p:cNvSpPr txBox="1">
              <a:spLocks noChangeArrowheads="1"/>
            </p:cNvSpPr>
            <p:nvPr/>
          </p:nvSpPr>
          <p:spPr bwMode="auto">
            <a:xfrm rot="9845918">
              <a:off x="6098241" y="5942112"/>
              <a:ext cx="543739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800">
                  <a:solidFill>
                    <a:srgbClr val="0000FF"/>
                  </a:solidFill>
                </a:rPr>
                <a:t>…</a:t>
              </a:r>
            </a:p>
          </p:txBody>
        </p:sp>
        <p:sp>
          <p:nvSpPr>
            <p:cNvPr id="47397" name="TextBox 181"/>
            <p:cNvSpPr txBox="1">
              <a:spLocks noChangeArrowheads="1"/>
            </p:cNvSpPr>
            <p:nvPr/>
          </p:nvSpPr>
          <p:spPr bwMode="auto">
            <a:xfrm rot="-9948738">
              <a:off x="1730786" y="5845469"/>
              <a:ext cx="543739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800">
                  <a:solidFill>
                    <a:srgbClr val="0000FF"/>
                  </a:solidFill>
                </a:rPr>
                <a:t>…</a:t>
              </a:r>
            </a:p>
          </p:txBody>
        </p:sp>
        <p:sp>
          <p:nvSpPr>
            <p:cNvPr id="47398" name="TextBox 182"/>
            <p:cNvSpPr txBox="1">
              <a:spLocks noChangeArrowheads="1"/>
            </p:cNvSpPr>
            <p:nvPr/>
          </p:nvSpPr>
          <p:spPr bwMode="auto">
            <a:xfrm rot="-4992697">
              <a:off x="144631" y="3539025"/>
              <a:ext cx="543739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800">
                  <a:solidFill>
                    <a:srgbClr val="0000FF"/>
                  </a:solidFill>
                </a:rPr>
                <a:t>…</a:t>
              </a:r>
            </a:p>
          </p:txBody>
        </p:sp>
        <p:sp>
          <p:nvSpPr>
            <p:cNvPr id="47399" name="TextBox 183"/>
            <p:cNvSpPr txBox="1">
              <a:spLocks noChangeArrowheads="1"/>
            </p:cNvSpPr>
            <p:nvPr/>
          </p:nvSpPr>
          <p:spPr bwMode="auto">
            <a:xfrm rot="-1017263">
              <a:off x="2330376" y="1905681"/>
              <a:ext cx="543739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800">
                  <a:solidFill>
                    <a:srgbClr val="0000FF"/>
                  </a:solidFill>
                </a:rPr>
                <a:t>…</a:t>
              </a:r>
            </a:p>
          </p:txBody>
        </p:sp>
      </p:grpSp>
      <p:sp>
        <p:nvSpPr>
          <p:cNvPr id="47109" name="Rectangle 3"/>
          <p:cNvSpPr txBox="1">
            <a:spLocks noChangeArrowheads="1"/>
          </p:cNvSpPr>
          <p:nvPr/>
        </p:nvSpPr>
        <p:spPr bwMode="auto">
          <a:xfrm>
            <a:off x="473075" y="1073150"/>
            <a:ext cx="8204200" cy="673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75000"/>
              <a:buFont typeface="Wingdings" pitchFamily="2" charset="2"/>
              <a:buNone/>
            </a:pPr>
            <a:r>
              <a:rPr lang="en-US">
                <a:latin typeface="Gill Sans MT" pitchFamily="34" charset="0"/>
              </a:rPr>
              <a:t>But if one global ISP is viable business, there will be competitors ….</a:t>
            </a:r>
          </a:p>
        </p:txBody>
      </p:sp>
      <p:grpSp>
        <p:nvGrpSpPr>
          <p:cNvPr id="47110" name="Group 8"/>
          <p:cNvGrpSpPr>
            <a:grpSpLocks/>
          </p:cNvGrpSpPr>
          <p:nvPr/>
        </p:nvGrpSpPr>
        <p:grpSpPr bwMode="auto">
          <a:xfrm>
            <a:off x="4546600" y="3746500"/>
            <a:ext cx="3225800" cy="1117600"/>
            <a:chOff x="7848600" y="2044700"/>
            <a:chExt cx="3200399" cy="1371600"/>
          </a:xfrm>
        </p:grpSpPr>
        <p:sp>
          <p:nvSpPr>
            <p:cNvPr id="47295" name="Oval 3"/>
            <p:cNvSpPr>
              <a:spLocks noChangeArrowheads="1"/>
            </p:cNvSpPr>
            <p:nvPr/>
          </p:nvSpPr>
          <p:spPr bwMode="auto">
            <a:xfrm>
              <a:off x="7848600" y="2044700"/>
              <a:ext cx="3200399" cy="13716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47296" name="Group 133"/>
            <p:cNvGrpSpPr>
              <a:grpSpLocks/>
            </p:cNvGrpSpPr>
            <p:nvPr/>
          </p:nvGrpSpPr>
          <p:grpSpPr bwMode="auto">
            <a:xfrm>
              <a:off x="8526482" y="2160804"/>
              <a:ext cx="532759" cy="184809"/>
              <a:chOff x="2356" y="1300"/>
              <a:chExt cx="555" cy="194"/>
            </a:xfrm>
          </p:grpSpPr>
          <p:sp>
            <p:nvSpPr>
              <p:cNvPr id="47370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7371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7372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47373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47376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7377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7374" name="Line 140"/>
              <p:cNvSpPr>
                <a:spLocks noChangeShapeType="1"/>
              </p:cNvSpPr>
              <p:nvPr/>
            </p:nvSpPr>
            <p:spPr bwMode="auto">
              <a:xfrm>
                <a:off x="2357" y="1362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375" name="Line 141"/>
              <p:cNvSpPr>
                <a:spLocks noChangeShapeType="1"/>
              </p:cNvSpPr>
              <p:nvPr/>
            </p:nvSpPr>
            <p:spPr bwMode="auto">
              <a:xfrm>
                <a:off x="2908" y="1364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47297" name="Straight Connector 10"/>
            <p:cNvCxnSpPr>
              <a:cxnSpLocks noChangeShapeType="1"/>
              <a:stCxn id="47375" idx="0"/>
            </p:cNvCxnSpPr>
            <p:nvPr/>
          </p:nvCxnSpPr>
          <p:spPr bwMode="auto">
            <a:xfrm>
              <a:off x="9055401" y="2220819"/>
              <a:ext cx="975377" cy="13653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7298" name="Straight Connector 297"/>
            <p:cNvCxnSpPr>
              <a:cxnSpLocks noChangeShapeType="1"/>
            </p:cNvCxnSpPr>
            <p:nvPr/>
          </p:nvCxnSpPr>
          <p:spPr bwMode="auto">
            <a:xfrm>
              <a:off x="9522191" y="2583188"/>
              <a:ext cx="120745" cy="83392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7299" name="Straight Connector 298"/>
            <p:cNvCxnSpPr>
              <a:cxnSpLocks noChangeShapeType="1"/>
            </p:cNvCxnSpPr>
            <p:nvPr/>
          </p:nvCxnSpPr>
          <p:spPr bwMode="auto">
            <a:xfrm flipV="1">
              <a:off x="9323081" y="2786992"/>
              <a:ext cx="243358" cy="4562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7300" name="Straight Connector 299"/>
            <p:cNvCxnSpPr>
              <a:cxnSpLocks noChangeShapeType="1"/>
            </p:cNvCxnSpPr>
            <p:nvPr/>
          </p:nvCxnSpPr>
          <p:spPr bwMode="auto">
            <a:xfrm flipV="1">
              <a:off x="9028147" y="2611644"/>
              <a:ext cx="192778" cy="10958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7301" name="Straight Connector 300"/>
            <p:cNvCxnSpPr>
              <a:cxnSpLocks noChangeShapeType="1"/>
            </p:cNvCxnSpPr>
            <p:nvPr/>
          </p:nvCxnSpPr>
          <p:spPr bwMode="auto">
            <a:xfrm flipV="1">
              <a:off x="8729859" y="2909476"/>
              <a:ext cx="192778" cy="10958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7302" name="Straight Connector 301"/>
            <p:cNvCxnSpPr>
              <a:cxnSpLocks noChangeShapeType="1"/>
            </p:cNvCxnSpPr>
            <p:nvPr/>
          </p:nvCxnSpPr>
          <p:spPr bwMode="auto">
            <a:xfrm flipV="1">
              <a:off x="9537887" y="2836224"/>
              <a:ext cx="252969" cy="252942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7303" name="Straight Connector 302"/>
            <p:cNvCxnSpPr>
              <a:cxnSpLocks noChangeShapeType="1"/>
            </p:cNvCxnSpPr>
            <p:nvPr/>
          </p:nvCxnSpPr>
          <p:spPr bwMode="auto">
            <a:xfrm flipH="1" flipV="1">
              <a:off x="10029359" y="2822067"/>
              <a:ext cx="354959" cy="12439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7304" name="Straight Connector 303"/>
            <p:cNvCxnSpPr>
              <a:cxnSpLocks noChangeShapeType="1"/>
            </p:cNvCxnSpPr>
            <p:nvPr/>
          </p:nvCxnSpPr>
          <p:spPr bwMode="auto">
            <a:xfrm flipV="1">
              <a:off x="10015190" y="2475242"/>
              <a:ext cx="283363" cy="19566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7305" name="Straight Connector 304"/>
            <p:cNvCxnSpPr>
              <a:cxnSpLocks noChangeShapeType="1"/>
              <a:endCxn id="47370" idx="4"/>
            </p:cNvCxnSpPr>
            <p:nvPr/>
          </p:nvCxnSpPr>
          <p:spPr bwMode="auto">
            <a:xfrm flipH="1" flipV="1">
              <a:off x="8791902" y="2345614"/>
              <a:ext cx="410984" cy="8718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47306" name="TextBox 39958"/>
            <p:cNvSpPr txBox="1">
              <a:spLocks noChangeArrowheads="1"/>
            </p:cNvSpPr>
            <p:nvPr/>
          </p:nvSpPr>
          <p:spPr bwMode="auto">
            <a:xfrm>
              <a:off x="7958081" y="2471291"/>
              <a:ext cx="886407" cy="4910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000" i="1"/>
                <a:t>ISP B</a:t>
              </a:r>
            </a:p>
          </p:txBody>
        </p:sp>
        <p:grpSp>
          <p:nvGrpSpPr>
            <p:cNvPr id="47307" name="Group 133"/>
            <p:cNvGrpSpPr>
              <a:grpSpLocks/>
            </p:cNvGrpSpPr>
            <p:nvPr/>
          </p:nvGrpSpPr>
          <p:grpSpPr bwMode="auto">
            <a:xfrm>
              <a:off x="9555206" y="2650627"/>
              <a:ext cx="532759" cy="184809"/>
              <a:chOff x="2356" y="1300"/>
              <a:chExt cx="555" cy="194"/>
            </a:xfrm>
          </p:grpSpPr>
          <p:sp>
            <p:nvSpPr>
              <p:cNvPr id="47362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7363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7364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47365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47368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7369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7366" name="Line 140"/>
              <p:cNvSpPr>
                <a:spLocks noChangeShapeType="1"/>
              </p:cNvSpPr>
              <p:nvPr/>
            </p:nvSpPr>
            <p:spPr bwMode="auto">
              <a:xfrm>
                <a:off x="2358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367" name="Line 141"/>
              <p:cNvSpPr>
                <a:spLocks noChangeShapeType="1"/>
              </p:cNvSpPr>
              <p:nvPr/>
            </p:nvSpPr>
            <p:spPr bwMode="auto">
              <a:xfrm>
                <a:off x="2908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7308" name="Group 133"/>
            <p:cNvGrpSpPr>
              <a:grpSpLocks/>
            </p:cNvGrpSpPr>
            <p:nvPr/>
          </p:nvGrpSpPr>
          <p:grpSpPr bwMode="auto">
            <a:xfrm>
              <a:off x="8772607" y="2725609"/>
              <a:ext cx="532759" cy="184809"/>
              <a:chOff x="2356" y="1300"/>
              <a:chExt cx="555" cy="194"/>
            </a:xfrm>
          </p:grpSpPr>
          <p:sp>
            <p:nvSpPr>
              <p:cNvPr id="47354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7355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7356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47357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47360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7361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7358" name="Line 140"/>
              <p:cNvSpPr>
                <a:spLocks noChangeShapeType="1"/>
              </p:cNvSpPr>
              <p:nvPr/>
            </p:nvSpPr>
            <p:spPr bwMode="auto">
              <a:xfrm>
                <a:off x="2358" y="1356"/>
                <a:ext cx="0" cy="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359" name="Line 141"/>
              <p:cNvSpPr>
                <a:spLocks noChangeShapeType="1"/>
              </p:cNvSpPr>
              <p:nvPr/>
            </p:nvSpPr>
            <p:spPr bwMode="auto">
              <a:xfrm>
                <a:off x="2908" y="1358"/>
                <a:ext cx="0" cy="8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7309" name="Group 133"/>
            <p:cNvGrpSpPr>
              <a:grpSpLocks/>
            </p:cNvGrpSpPr>
            <p:nvPr/>
          </p:nvGrpSpPr>
          <p:grpSpPr bwMode="auto">
            <a:xfrm>
              <a:off x="9060908" y="2428111"/>
              <a:ext cx="532759" cy="184809"/>
              <a:chOff x="2356" y="1300"/>
              <a:chExt cx="555" cy="194"/>
            </a:xfrm>
          </p:grpSpPr>
          <p:sp>
            <p:nvSpPr>
              <p:cNvPr id="47346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7347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7348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47349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47352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7353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7350" name="Line 140"/>
              <p:cNvSpPr>
                <a:spLocks noChangeShapeType="1"/>
              </p:cNvSpPr>
              <p:nvPr/>
            </p:nvSpPr>
            <p:spPr bwMode="auto">
              <a:xfrm>
                <a:off x="2358" y="1362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351" name="Line 141"/>
              <p:cNvSpPr>
                <a:spLocks noChangeShapeType="1"/>
              </p:cNvSpPr>
              <p:nvPr/>
            </p:nvSpPr>
            <p:spPr bwMode="auto">
              <a:xfrm>
                <a:off x="2908" y="1364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7310" name="Group 133"/>
            <p:cNvGrpSpPr>
              <a:grpSpLocks/>
            </p:cNvGrpSpPr>
            <p:nvPr/>
          </p:nvGrpSpPr>
          <p:grpSpPr bwMode="auto">
            <a:xfrm>
              <a:off x="10005281" y="2289952"/>
              <a:ext cx="532759" cy="184809"/>
              <a:chOff x="2356" y="1300"/>
              <a:chExt cx="555" cy="194"/>
            </a:xfrm>
          </p:grpSpPr>
          <p:sp>
            <p:nvSpPr>
              <p:cNvPr id="47338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7339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7340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47341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47344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7345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7342" name="Line 140"/>
              <p:cNvSpPr>
                <a:spLocks noChangeShapeType="1"/>
              </p:cNvSpPr>
              <p:nvPr/>
            </p:nvSpPr>
            <p:spPr bwMode="auto">
              <a:xfrm>
                <a:off x="2357" y="1362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343" name="Line 141"/>
              <p:cNvSpPr>
                <a:spLocks noChangeShapeType="1"/>
              </p:cNvSpPr>
              <p:nvPr/>
            </p:nvSpPr>
            <p:spPr bwMode="auto">
              <a:xfrm>
                <a:off x="2908" y="1364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7311" name="Group 133"/>
            <p:cNvGrpSpPr>
              <a:grpSpLocks/>
            </p:cNvGrpSpPr>
            <p:nvPr/>
          </p:nvGrpSpPr>
          <p:grpSpPr bwMode="auto">
            <a:xfrm>
              <a:off x="10232661" y="2882876"/>
              <a:ext cx="532759" cy="184809"/>
              <a:chOff x="2356" y="1300"/>
              <a:chExt cx="555" cy="194"/>
            </a:xfrm>
          </p:grpSpPr>
          <p:sp>
            <p:nvSpPr>
              <p:cNvPr id="47330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7331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7332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47333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47336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7337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7334" name="Line 140"/>
              <p:cNvSpPr>
                <a:spLocks noChangeShapeType="1"/>
              </p:cNvSpPr>
              <p:nvPr/>
            </p:nvSpPr>
            <p:spPr bwMode="auto">
              <a:xfrm>
                <a:off x="2358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335" name="Line 141"/>
              <p:cNvSpPr>
                <a:spLocks noChangeShapeType="1"/>
              </p:cNvSpPr>
              <p:nvPr/>
            </p:nvSpPr>
            <p:spPr bwMode="auto">
              <a:xfrm>
                <a:off x="2908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7312" name="Group 133"/>
            <p:cNvGrpSpPr>
              <a:grpSpLocks/>
            </p:cNvGrpSpPr>
            <p:nvPr/>
          </p:nvGrpSpPr>
          <p:grpSpPr bwMode="auto">
            <a:xfrm>
              <a:off x="9330660" y="3072767"/>
              <a:ext cx="532759" cy="184809"/>
              <a:chOff x="2356" y="1300"/>
              <a:chExt cx="555" cy="194"/>
            </a:xfrm>
          </p:grpSpPr>
          <p:sp>
            <p:nvSpPr>
              <p:cNvPr id="47322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7323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7324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47325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47328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7329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7326" name="Line 140"/>
              <p:cNvSpPr>
                <a:spLocks noChangeShapeType="1"/>
              </p:cNvSpPr>
              <p:nvPr/>
            </p:nvSpPr>
            <p:spPr bwMode="auto">
              <a:xfrm>
                <a:off x="2358" y="1362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327" name="Line 141"/>
              <p:cNvSpPr>
                <a:spLocks noChangeShapeType="1"/>
              </p:cNvSpPr>
              <p:nvPr/>
            </p:nvSpPr>
            <p:spPr bwMode="auto">
              <a:xfrm>
                <a:off x="2907" y="1364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7313" name="Group 133"/>
            <p:cNvGrpSpPr>
              <a:grpSpLocks/>
            </p:cNvGrpSpPr>
            <p:nvPr/>
          </p:nvGrpSpPr>
          <p:grpSpPr bwMode="auto">
            <a:xfrm>
              <a:off x="8438032" y="3018963"/>
              <a:ext cx="532759" cy="184809"/>
              <a:chOff x="2356" y="1300"/>
              <a:chExt cx="555" cy="194"/>
            </a:xfrm>
          </p:grpSpPr>
          <p:sp>
            <p:nvSpPr>
              <p:cNvPr id="47314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7315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7316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47317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47320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7321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7318" name="Line 140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319" name="Line 141"/>
              <p:cNvSpPr>
                <a:spLocks noChangeShapeType="1"/>
              </p:cNvSpPr>
              <p:nvPr/>
            </p:nvSpPr>
            <p:spPr bwMode="auto">
              <a:xfrm>
                <a:off x="2910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47111" name="Group 331"/>
          <p:cNvGrpSpPr>
            <a:grpSpLocks/>
          </p:cNvGrpSpPr>
          <p:nvPr/>
        </p:nvGrpSpPr>
        <p:grpSpPr bwMode="auto">
          <a:xfrm>
            <a:off x="1803400" y="2755900"/>
            <a:ext cx="3467100" cy="1193800"/>
            <a:chOff x="7848600" y="2044700"/>
            <a:chExt cx="3200399" cy="1371600"/>
          </a:xfrm>
        </p:grpSpPr>
        <p:sp>
          <p:nvSpPr>
            <p:cNvPr id="47212" name="Oval 332"/>
            <p:cNvSpPr>
              <a:spLocks noChangeArrowheads="1"/>
            </p:cNvSpPr>
            <p:nvPr/>
          </p:nvSpPr>
          <p:spPr bwMode="auto">
            <a:xfrm>
              <a:off x="7848600" y="2044700"/>
              <a:ext cx="3200399" cy="13716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47213" name="Group 133"/>
            <p:cNvGrpSpPr>
              <a:grpSpLocks/>
            </p:cNvGrpSpPr>
            <p:nvPr/>
          </p:nvGrpSpPr>
          <p:grpSpPr bwMode="auto">
            <a:xfrm>
              <a:off x="8526482" y="2160804"/>
              <a:ext cx="532759" cy="184809"/>
              <a:chOff x="2356" y="1300"/>
              <a:chExt cx="555" cy="194"/>
            </a:xfrm>
          </p:grpSpPr>
          <p:sp>
            <p:nvSpPr>
              <p:cNvPr id="47287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7288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7289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47290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47293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7294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7291" name="Line 140"/>
              <p:cNvSpPr>
                <a:spLocks noChangeShapeType="1"/>
              </p:cNvSpPr>
              <p:nvPr/>
            </p:nvSpPr>
            <p:spPr bwMode="auto">
              <a:xfrm>
                <a:off x="2358" y="1362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292" name="Line 141"/>
              <p:cNvSpPr>
                <a:spLocks noChangeShapeType="1"/>
              </p:cNvSpPr>
              <p:nvPr/>
            </p:nvSpPr>
            <p:spPr bwMode="auto">
              <a:xfrm>
                <a:off x="2906" y="1364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47214" name="Straight Connector 334"/>
            <p:cNvCxnSpPr>
              <a:cxnSpLocks noChangeShapeType="1"/>
              <a:stCxn id="47292" idx="0"/>
            </p:cNvCxnSpPr>
            <p:nvPr/>
          </p:nvCxnSpPr>
          <p:spPr bwMode="auto">
            <a:xfrm>
              <a:off x="9055401" y="2220819"/>
              <a:ext cx="975377" cy="13653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7215" name="Straight Connector 335"/>
            <p:cNvCxnSpPr>
              <a:cxnSpLocks noChangeShapeType="1"/>
            </p:cNvCxnSpPr>
            <p:nvPr/>
          </p:nvCxnSpPr>
          <p:spPr bwMode="auto">
            <a:xfrm>
              <a:off x="9522191" y="2583188"/>
              <a:ext cx="120745" cy="83392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7216" name="Straight Connector 336"/>
            <p:cNvCxnSpPr>
              <a:cxnSpLocks noChangeShapeType="1"/>
            </p:cNvCxnSpPr>
            <p:nvPr/>
          </p:nvCxnSpPr>
          <p:spPr bwMode="auto">
            <a:xfrm flipV="1">
              <a:off x="9323081" y="2786992"/>
              <a:ext cx="243358" cy="4562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7217" name="Straight Connector 337"/>
            <p:cNvCxnSpPr>
              <a:cxnSpLocks noChangeShapeType="1"/>
            </p:cNvCxnSpPr>
            <p:nvPr/>
          </p:nvCxnSpPr>
          <p:spPr bwMode="auto">
            <a:xfrm flipV="1">
              <a:off x="9028147" y="2611644"/>
              <a:ext cx="192778" cy="10958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7218" name="Straight Connector 338"/>
            <p:cNvCxnSpPr>
              <a:cxnSpLocks noChangeShapeType="1"/>
            </p:cNvCxnSpPr>
            <p:nvPr/>
          </p:nvCxnSpPr>
          <p:spPr bwMode="auto">
            <a:xfrm flipV="1">
              <a:off x="8729859" y="2909476"/>
              <a:ext cx="192778" cy="10958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7219" name="Straight Connector 339"/>
            <p:cNvCxnSpPr>
              <a:cxnSpLocks noChangeShapeType="1"/>
            </p:cNvCxnSpPr>
            <p:nvPr/>
          </p:nvCxnSpPr>
          <p:spPr bwMode="auto">
            <a:xfrm flipV="1">
              <a:off x="9537887" y="2836224"/>
              <a:ext cx="252969" cy="252942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7220" name="Straight Connector 340"/>
            <p:cNvCxnSpPr>
              <a:cxnSpLocks noChangeShapeType="1"/>
            </p:cNvCxnSpPr>
            <p:nvPr/>
          </p:nvCxnSpPr>
          <p:spPr bwMode="auto">
            <a:xfrm flipH="1" flipV="1">
              <a:off x="10029359" y="2822067"/>
              <a:ext cx="354959" cy="12439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7221" name="Straight Connector 341"/>
            <p:cNvCxnSpPr>
              <a:cxnSpLocks noChangeShapeType="1"/>
            </p:cNvCxnSpPr>
            <p:nvPr/>
          </p:nvCxnSpPr>
          <p:spPr bwMode="auto">
            <a:xfrm flipV="1">
              <a:off x="10015190" y="2475242"/>
              <a:ext cx="283363" cy="19566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7222" name="Straight Connector 342"/>
            <p:cNvCxnSpPr>
              <a:cxnSpLocks noChangeShapeType="1"/>
              <a:endCxn id="47287" idx="4"/>
            </p:cNvCxnSpPr>
            <p:nvPr/>
          </p:nvCxnSpPr>
          <p:spPr bwMode="auto">
            <a:xfrm flipH="1" flipV="1">
              <a:off x="8791902" y="2345614"/>
              <a:ext cx="410984" cy="8718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47223" name="TextBox 343"/>
            <p:cNvSpPr txBox="1">
              <a:spLocks noChangeArrowheads="1"/>
            </p:cNvSpPr>
            <p:nvPr/>
          </p:nvSpPr>
          <p:spPr bwMode="auto">
            <a:xfrm>
              <a:off x="7958081" y="2471292"/>
              <a:ext cx="874406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000" i="1"/>
                <a:t>ISP A</a:t>
              </a:r>
            </a:p>
          </p:txBody>
        </p:sp>
        <p:grpSp>
          <p:nvGrpSpPr>
            <p:cNvPr id="47224" name="Group 133"/>
            <p:cNvGrpSpPr>
              <a:grpSpLocks/>
            </p:cNvGrpSpPr>
            <p:nvPr/>
          </p:nvGrpSpPr>
          <p:grpSpPr bwMode="auto">
            <a:xfrm>
              <a:off x="9555206" y="2650627"/>
              <a:ext cx="532759" cy="184809"/>
              <a:chOff x="2356" y="1300"/>
              <a:chExt cx="555" cy="194"/>
            </a:xfrm>
          </p:grpSpPr>
          <p:sp>
            <p:nvSpPr>
              <p:cNvPr id="47279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7280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7281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47282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47285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7286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7283" name="Line 140"/>
              <p:cNvSpPr>
                <a:spLocks noChangeShapeType="1"/>
              </p:cNvSpPr>
              <p:nvPr/>
            </p:nvSpPr>
            <p:spPr bwMode="auto">
              <a:xfrm>
                <a:off x="2358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284" name="Line 141"/>
              <p:cNvSpPr>
                <a:spLocks noChangeShapeType="1"/>
              </p:cNvSpPr>
              <p:nvPr/>
            </p:nvSpPr>
            <p:spPr bwMode="auto">
              <a:xfrm>
                <a:off x="2906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7225" name="Group 133"/>
            <p:cNvGrpSpPr>
              <a:grpSpLocks/>
            </p:cNvGrpSpPr>
            <p:nvPr/>
          </p:nvGrpSpPr>
          <p:grpSpPr bwMode="auto">
            <a:xfrm>
              <a:off x="8772607" y="2725609"/>
              <a:ext cx="532759" cy="184809"/>
              <a:chOff x="2356" y="1300"/>
              <a:chExt cx="555" cy="194"/>
            </a:xfrm>
          </p:grpSpPr>
          <p:sp>
            <p:nvSpPr>
              <p:cNvPr id="47271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7272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7273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47274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47277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7278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7275" name="Line 140"/>
              <p:cNvSpPr>
                <a:spLocks noChangeShapeType="1"/>
              </p:cNvSpPr>
              <p:nvPr/>
            </p:nvSpPr>
            <p:spPr bwMode="auto">
              <a:xfrm>
                <a:off x="2358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276" name="Line 141"/>
              <p:cNvSpPr>
                <a:spLocks noChangeShapeType="1"/>
              </p:cNvSpPr>
              <p:nvPr/>
            </p:nvSpPr>
            <p:spPr bwMode="auto">
              <a:xfrm>
                <a:off x="2906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7226" name="Group 133"/>
            <p:cNvGrpSpPr>
              <a:grpSpLocks/>
            </p:cNvGrpSpPr>
            <p:nvPr/>
          </p:nvGrpSpPr>
          <p:grpSpPr bwMode="auto">
            <a:xfrm>
              <a:off x="9060908" y="2428111"/>
              <a:ext cx="532759" cy="184809"/>
              <a:chOff x="2356" y="1300"/>
              <a:chExt cx="555" cy="194"/>
            </a:xfrm>
          </p:grpSpPr>
          <p:sp>
            <p:nvSpPr>
              <p:cNvPr id="47263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7264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7265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47266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47269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7270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7267" name="Line 140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268" name="Line 141"/>
              <p:cNvSpPr>
                <a:spLocks noChangeShapeType="1"/>
              </p:cNvSpPr>
              <p:nvPr/>
            </p:nvSpPr>
            <p:spPr bwMode="auto">
              <a:xfrm>
                <a:off x="2907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7227" name="Group 133"/>
            <p:cNvGrpSpPr>
              <a:grpSpLocks/>
            </p:cNvGrpSpPr>
            <p:nvPr/>
          </p:nvGrpSpPr>
          <p:grpSpPr bwMode="auto">
            <a:xfrm>
              <a:off x="10005281" y="2289952"/>
              <a:ext cx="532759" cy="184809"/>
              <a:chOff x="2356" y="1300"/>
              <a:chExt cx="555" cy="194"/>
            </a:xfrm>
          </p:grpSpPr>
          <p:sp>
            <p:nvSpPr>
              <p:cNvPr id="47255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7256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7257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47258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47261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7262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7259" name="Line 140"/>
              <p:cNvSpPr>
                <a:spLocks noChangeShapeType="1"/>
              </p:cNvSpPr>
              <p:nvPr/>
            </p:nvSpPr>
            <p:spPr bwMode="auto">
              <a:xfrm>
                <a:off x="2358" y="1360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260" name="Line 141"/>
              <p:cNvSpPr>
                <a:spLocks noChangeShapeType="1"/>
              </p:cNvSpPr>
              <p:nvPr/>
            </p:nvSpPr>
            <p:spPr bwMode="auto">
              <a:xfrm>
                <a:off x="2906" y="1362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7228" name="Group 133"/>
            <p:cNvGrpSpPr>
              <a:grpSpLocks/>
            </p:cNvGrpSpPr>
            <p:nvPr/>
          </p:nvGrpSpPr>
          <p:grpSpPr bwMode="auto">
            <a:xfrm>
              <a:off x="10232661" y="2882876"/>
              <a:ext cx="532759" cy="184809"/>
              <a:chOff x="2356" y="1300"/>
              <a:chExt cx="555" cy="194"/>
            </a:xfrm>
          </p:grpSpPr>
          <p:sp>
            <p:nvSpPr>
              <p:cNvPr id="47247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7248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7249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47250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47253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7254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7251" name="Line 140"/>
              <p:cNvSpPr>
                <a:spLocks noChangeShapeType="1"/>
              </p:cNvSpPr>
              <p:nvPr/>
            </p:nvSpPr>
            <p:spPr bwMode="auto">
              <a:xfrm>
                <a:off x="2358" y="1362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252" name="Line 141"/>
              <p:cNvSpPr>
                <a:spLocks noChangeShapeType="1"/>
              </p:cNvSpPr>
              <p:nvPr/>
            </p:nvSpPr>
            <p:spPr bwMode="auto">
              <a:xfrm>
                <a:off x="2906" y="1364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7229" name="Group 133"/>
            <p:cNvGrpSpPr>
              <a:grpSpLocks/>
            </p:cNvGrpSpPr>
            <p:nvPr/>
          </p:nvGrpSpPr>
          <p:grpSpPr bwMode="auto">
            <a:xfrm>
              <a:off x="9330660" y="3072767"/>
              <a:ext cx="532759" cy="184809"/>
              <a:chOff x="2356" y="1300"/>
              <a:chExt cx="555" cy="194"/>
            </a:xfrm>
          </p:grpSpPr>
          <p:sp>
            <p:nvSpPr>
              <p:cNvPr id="47239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7240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7241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47242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47245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7246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7243" name="Line 140"/>
              <p:cNvSpPr>
                <a:spLocks noChangeShapeType="1"/>
              </p:cNvSpPr>
              <p:nvPr/>
            </p:nvSpPr>
            <p:spPr bwMode="auto">
              <a:xfrm>
                <a:off x="2357" y="1362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244" name="Line 141"/>
              <p:cNvSpPr>
                <a:spLocks noChangeShapeType="1"/>
              </p:cNvSpPr>
              <p:nvPr/>
            </p:nvSpPr>
            <p:spPr bwMode="auto">
              <a:xfrm>
                <a:off x="2907" y="1364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7230" name="Group 133"/>
            <p:cNvGrpSpPr>
              <a:grpSpLocks/>
            </p:cNvGrpSpPr>
            <p:nvPr/>
          </p:nvGrpSpPr>
          <p:grpSpPr bwMode="auto">
            <a:xfrm>
              <a:off x="8438032" y="3018963"/>
              <a:ext cx="532759" cy="184809"/>
              <a:chOff x="2356" y="1300"/>
              <a:chExt cx="555" cy="194"/>
            </a:xfrm>
          </p:grpSpPr>
          <p:sp>
            <p:nvSpPr>
              <p:cNvPr id="47231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7232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7233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47234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47237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7238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7235" name="Line 140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7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236" name="Line 141"/>
              <p:cNvSpPr>
                <a:spLocks noChangeShapeType="1"/>
              </p:cNvSpPr>
              <p:nvPr/>
            </p:nvSpPr>
            <p:spPr bwMode="auto">
              <a:xfrm>
                <a:off x="2907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47112" name="Group 416"/>
          <p:cNvGrpSpPr>
            <a:grpSpLocks/>
          </p:cNvGrpSpPr>
          <p:nvPr/>
        </p:nvGrpSpPr>
        <p:grpSpPr bwMode="auto">
          <a:xfrm>
            <a:off x="1498600" y="4165600"/>
            <a:ext cx="3086100" cy="1168400"/>
            <a:chOff x="7848600" y="2044700"/>
            <a:chExt cx="3200399" cy="1371600"/>
          </a:xfrm>
        </p:grpSpPr>
        <p:sp>
          <p:nvSpPr>
            <p:cNvPr id="47129" name="Oval 417"/>
            <p:cNvSpPr>
              <a:spLocks noChangeArrowheads="1"/>
            </p:cNvSpPr>
            <p:nvPr/>
          </p:nvSpPr>
          <p:spPr bwMode="auto">
            <a:xfrm>
              <a:off x="7848600" y="2044700"/>
              <a:ext cx="3200399" cy="13716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47130" name="Group 133"/>
            <p:cNvGrpSpPr>
              <a:grpSpLocks/>
            </p:cNvGrpSpPr>
            <p:nvPr/>
          </p:nvGrpSpPr>
          <p:grpSpPr bwMode="auto">
            <a:xfrm>
              <a:off x="8526482" y="2160804"/>
              <a:ext cx="532759" cy="184809"/>
              <a:chOff x="2356" y="1300"/>
              <a:chExt cx="555" cy="194"/>
            </a:xfrm>
          </p:grpSpPr>
          <p:sp>
            <p:nvSpPr>
              <p:cNvPr id="47204" name="Oval 492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7205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7206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47207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47210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7211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7208" name="Line 140"/>
              <p:cNvSpPr>
                <a:spLocks noChangeShapeType="1"/>
              </p:cNvSpPr>
              <p:nvPr/>
            </p:nvSpPr>
            <p:spPr bwMode="auto">
              <a:xfrm>
                <a:off x="2358" y="1360"/>
                <a:ext cx="0" cy="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209" name="Line 141"/>
              <p:cNvSpPr>
                <a:spLocks noChangeShapeType="1"/>
              </p:cNvSpPr>
              <p:nvPr/>
            </p:nvSpPr>
            <p:spPr bwMode="auto">
              <a:xfrm>
                <a:off x="2907" y="1362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47131" name="Straight Connector 419"/>
            <p:cNvCxnSpPr>
              <a:cxnSpLocks noChangeShapeType="1"/>
              <a:stCxn id="47209" idx="0"/>
            </p:cNvCxnSpPr>
            <p:nvPr/>
          </p:nvCxnSpPr>
          <p:spPr bwMode="auto">
            <a:xfrm>
              <a:off x="9055401" y="2220819"/>
              <a:ext cx="975377" cy="13653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7132" name="Straight Connector 420"/>
            <p:cNvCxnSpPr>
              <a:cxnSpLocks noChangeShapeType="1"/>
            </p:cNvCxnSpPr>
            <p:nvPr/>
          </p:nvCxnSpPr>
          <p:spPr bwMode="auto">
            <a:xfrm>
              <a:off x="9522191" y="2583188"/>
              <a:ext cx="120745" cy="83392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7133" name="Straight Connector 421"/>
            <p:cNvCxnSpPr>
              <a:cxnSpLocks noChangeShapeType="1"/>
            </p:cNvCxnSpPr>
            <p:nvPr/>
          </p:nvCxnSpPr>
          <p:spPr bwMode="auto">
            <a:xfrm flipV="1">
              <a:off x="9323081" y="2786992"/>
              <a:ext cx="243358" cy="4562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7134" name="Straight Connector 422"/>
            <p:cNvCxnSpPr>
              <a:cxnSpLocks noChangeShapeType="1"/>
            </p:cNvCxnSpPr>
            <p:nvPr/>
          </p:nvCxnSpPr>
          <p:spPr bwMode="auto">
            <a:xfrm flipV="1">
              <a:off x="9028147" y="2611644"/>
              <a:ext cx="192778" cy="10958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7135" name="Straight Connector 423"/>
            <p:cNvCxnSpPr>
              <a:cxnSpLocks noChangeShapeType="1"/>
            </p:cNvCxnSpPr>
            <p:nvPr/>
          </p:nvCxnSpPr>
          <p:spPr bwMode="auto">
            <a:xfrm flipV="1">
              <a:off x="8729859" y="2909476"/>
              <a:ext cx="192778" cy="10958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7136" name="Straight Connector 424"/>
            <p:cNvCxnSpPr>
              <a:cxnSpLocks noChangeShapeType="1"/>
            </p:cNvCxnSpPr>
            <p:nvPr/>
          </p:nvCxnSpPr>
          <p:spPr bwMode="auto">
            <a:xfrm flipV="1">
              <a:off x="9537887" y="2836224"/>
              <a:ext cx="252969" cy="252942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7137" name="Straight Connector 425"/>
            <p:cNvCxnSpPr>
              <a:cxnSpLocks noChangeShapeType="1"/>
            </p:cNvCxnSpPr>
            <p:nvPr/>
          </p:nvCxnSpPr>
          <p:spPr bwMode="auto">
            <a:xfrm flipH="1" flipV="1">
              <a:off x="10029359" y="2822067"/>
              <a:ext cx="354959" cy="12439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7138" name="Straight Connector 426"/>
            <p:cNvCxnSpPr>
              <a:cxnSpLocks noChangeShapeType="1"/>
            </p:cNvCxnSpPr>
            <p:nvPr/>
          </p:nvCxnSpPr>
          <p:spPr bwMode="auto">
            <a:xfrm flipV="1">
              <a:off x="10015190" y="2475242"/>
              <a:ext cx="283363" cy="19566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7139" name="Straight Connector 427"/>
            <p:cNvCxnSpPr>
              <a:cxnSpLocks noChangeShapeType="1"/>
              <a:endCxn id="47204" idx="4"/>
            </p:cNvCxnSpPr>
            <p:nvPr/>
          </p:nvCxnSpPr>
          <p:spPr bwMode="auto">
            <a:xfrm flipH="1" flipV="1">
              <a:off x="8791902" y="2345614"/>
              <a:ext cx="410984" cy="8718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47140" name="TextBox 428"/>
            <p:cNvSpPr txBox="1">
              <a:spLocks noChangeArrowheads="1"/>
            </p:cNvSpPr>
            <p:nvPr/>
          </p:nvSpPr>
          <p:spPr bwMode="auto">
            <a:xfrm>
              <a:off x="7958081" y="2471292"/>
              <a:ext cx="876536" cy="4696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000" i="1"/>
                <a:t>ISP C</a:t>
              </a:r>
            </a:p>
          </p:txBody>
        </p:sp>
        <p:grpSp>
          <p:nvGrpSpPr>
            <p:cNvPr id="47141" name="Group 133"/>
            <p:cNvGrpSpPr>
              <a:grpSpLocks/>
            </p:cNvGrpSpPr>
            <p:nvPr/>
          </p:nvGrpSpPr>
          <p:grpSpPr bwMode="auto">
            <a:xfrm>
              <a:off x="9555206" y="2650627"/>
              <a:ext cx="532759" cy="184809"/>
              <a:chOff x="2356" y="1300"/>
              <a:chExt cx="555" cy="194"/>
            </a:xfrm>
          </p:grpSpPr>
          <p:sp>
            <p:nvSpPr>
              <p:cNvPr id="47196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7197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7198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47199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47202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7203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7200" name="Line 140"/>
              <p:cNvSpPr>
                <a:spLocks noChangeShapeType="1"/>
              </p:cNvSpPr>
              <p:nvPr/>
            </p:nvSpPr>
            <p:spPr bwMode="auto">
              <a:xfrm>
                <a:off x="2358" y="1360"/>
                <a:ext cx="0" cy="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201" name="Line 141"/>
              <p:cNvSpPr>
                <a:spLocks noChangeShapeType="1"/>
              </p:cNvSpPr>
              <p:nvPr/>
            </p:nvSpPr>
            <p:spPr bwMode="auto">
              <a:xfrm>
                <a:off x="2907" y="1362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7142" name="Group 133"/>
            <p:cNvGrpSpPr>
              <a:grpSpLocks/>
            </p:cNvGrpSpPr>
            <p:nvPr/>
          </p:nvGrpSpPr>
          <p:grpSpPr bwMode="auto">
            <a:xfrm>
              <a:off x="8772607" y="2725609"/>
              <a:ext cx="532759" cy="184809"/>
              <a:chOff x="2356" y="1300"/>
              <a:chExt cx="555" cy="194"/>
            </a:xfrm>
          </p:grpSpPr>
          <p:sp>
            <p:nvSpPr>
              <p:cNvPr id="47188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7189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7190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47191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47194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7195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7192" name="Line 140"/>
              <p:cNvSpPr>
                <a:spLocks noChangeShapeType="1"/>
              </p:cNvSpPr>
              <p:nvPr/>
            </p:nvSpPr>
            <p:spPr bwMode="auto">
              <a:xfrm>
                <a:off x="2357" y="1360"/>
                <a:ext cx="0" cy="8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193" name="Line 141"/>
              <p:cNvSpPr>
                <a:spLocks noChangeShapeType="1"/>
              </p:cNvSpPr>
              <p:nvPr/>
            </p:nvSpPr>
            <p:spPr bwMode="auto">
              <a:xfrm>
                <a:off x="2908" y="1362"/>
                <a:ext cx="0" cy="8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7143" name="Group 133"/>
            <p:cNvGrpSpPr>
              <a:grpSpLocks/>
            </p:cNvGrpSpPr>
            <p:nvPr/>
          </p:nvGrpSpPr>
          <p:grpSpPr bwMode="auto">
            <a:xfrm>
              <a:off x="9060908" y="2428111"/>
              <a:ext cx="532759" cy="184809"/>
              <a:chOff x="2356" y="1300"/>
              <a:chExt cx="555" cy="194"/>
            </a:xfrm>
          </p:grpSpPr>
          <p:sp>
            <p:nvSpPr>
              <p:cNvPr id="47180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7181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7182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47183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47186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7187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7184" name="Line 140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185" name="Line 141"/>
              <p:cNvSpPr>
                <a:spLocks noChangeShapeType="1"/>
              </p:cNvSpPr>
              <p:nvPr/>
            </p:nvSpPr>
            <p:spPr bwMode="auto">
              <a:xfrm>
                <a:off x="2908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7144" name="Group 133"/>
            <p:cNvGrpSpPr>
              <a:grpSpLocks/>
            </p:cNvGrpSpPr>
            <p:nvPr/>
          </p:nvGrpSpPr>
          <p:grpSpPr bwMode="auto">
            <a:xfrm>
              <a:off x="10005281" y="2289952"/>
              <a:ext cx="532759" cy="184809"/>
              <a:chOff x="2356" y="1300"/>
              <a:chExt cx="555" cy="194"/>
            </a:xfrm>
          </p:grpSpPr>
          <p:sp>
            <p:nvSpPr>
              <p:cNvPr id="47172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7173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7174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47175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47178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7179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7176" name="Line 140"/>
              <p:cNvSpPr>
                <a:spLocks noChangeShapeType="1"/>
              </p:cNvSpPr>
              <p:nvPr/>
            </p:nvSpPr>
            <p:spPr bwMode="auto">
              <a:xfrm>
                <a:off x="2358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177" name="Line 141"/>
              <p:cNvSpPr>
                <a:spLocks noChangeShapeType="1"/>
              </p:cNvSpPr>
              <p:nvPr/>
            </p:nvSpPr>
            <p:spPr bwMode="auto">
              <a:xfrm>
                <a:off x="2908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7145" name="Group 133"/>
            <p:cNvGrpSpPr>
              <a:grpSpLocks/>
            </p:cNvGrpSpPr>
            <p:nvPr/>
          </p:nvGrpSpPr>
          <p:grpSpPr bwMode="auto">
            <a:xfrm>
              <a:off x="10232661" y="2882876"/>
              <a:ext cx="532759" cy="184809"/>
              <a:chOff x="2356" y="1300"/>
              <a:chExt cx="555" cy="194"/>
            </a:xfrm>
          </p:grpSpPr>
          <p:sp>
            <p:nvSpPr>
              <p:cNvPr id="47164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7165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7166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47167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47170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7171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7168" name="Line 140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169" name="Line 141"/>
              <p:cNvSpPr>
                <a:spLocks noChangeShapeType="1"/>
              </p:cNvSpPr>
              <p:nvPr/>
            </p:nvSpPr>
            <p:spPr bwMode="auto">
              <a:xfrm>
                <a:off x="2908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7146" name="Group 133"/>
            <p:cNvGrpSpPr>
              <a:grpSpLocks/>
            </p:cNvGrpSpPr>
            <p:nvPr/>
          </p:nvGrpSpPr>
          <p:grpSpPr bwMode="auto">
            <a:xfrm>
              <a:off x="9330660" y="3072767"/>
              <a:ext cx="532759" cy="184809"/>
              <a:chOff x="2356" y="1300"/>
              <a:chExt cx="555" cy="194"/>
            </a:xfrm>
          </p:grpSpPr>
          <p:sp>
            <p:nvSpPr>
              <p:cNvPr id="47156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7157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7158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47159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47162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7163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7160" name="Line 140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161" name="Line 141"/>
              <p:cNvSpPr>
                <a:spLocks noChangeShapeType="1"/>
              </p:cNvSpPr>
              <p:nvPr/>
            </p:nvSpPr>
            <p:spPr bwMode="auto">
              <a:xfrm>
                <a:off x="2908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7147" name="Group 133"/>
            <p:cNvGrpSpPr>
              <a:grpSpLocks/>
            </p:cNvGrpSpPr>
            <p:nvPr/>
          </p:nvGrpSpPr>
          <p:grpSpPr bwMode="auto">
            <a:xfrm>
              <a:off x="8438032" y="3018963"/>
              <a:ext cx="532759" cy="184809"/>
              <a:chOff x="2356" y="1300"/>
              <a:chExt cx="555" cy="194"/>
            </a:xfrm>
          </p:grpSpPr>
          <p:sp>
            <p:nvSpPr>
              <p:cNvPr id="47148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7149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7150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47151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47154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7155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7152" name="Line 140"/>
              <p:cNvSpPr>
                <a:spLocks noChangeShapeType="1"/>
              </p:cNvSpPr>
              <p:nvPr/>
            </p:nvSpPr>
            <p:spPr bwMode="auto">
              <a:xfrm>
                <a:off x="2358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153" name="Line 141"/>
              <p:cNvSpPr>
                <a:spLocks noChangeShapeType="1"/>
              </p:cNvSpPr>
              <p:nvPr/>
            </p:nvSpPr>
            <p:spPr bwMode="auto">
              <a:xfrm>
                <a:off x="2908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cxnSp>
        <p:nvCxnSpPr>
          <p:cNvPr id="47113" name="Straight Connector 12"/>
          <p:cNvCxnSpPr>
            <a:cxnSpLocks noChangeShapeType="1"/>
            <a:endCxn id="47289" idx="1"/>
          </p:cNvCxnSpPr>
          <p:nvPr/>
        </p:nvCxnSpPr>
        <p:spPr bwMode="auto">
          <a:xfrm>
            <a:off x="2382838" y="2609850"/>
            <a:ext cx="238125" cy="2619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7114" name="Straight Connector 500"/>
          <p:cNvCxnSpPr>
            <a:cxnSpLocks noChangeShapeType="1"/>
            <a:endCxn id="47291" idx="1"/>
          </p:cNvCxnSpPr>
          <p:nvPr/>
        </p:nvCxnSpPr>
        <p:spPr bwMode="auto">
          <a:xfrm>
            <a:off x="1638300" y="2849563"/>
            <a:ext cx="900113" cy="127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7115" name="Straight Connector 501"/>
          <p:cNvCxnSpPr>
            <a:cxnSpLocks noChangeShapeType="1"/>
            <a:endCxn id="47287" idx="2"/>
          </p:cNvCxnSpPr>
          <p:nvPr/>
        </p:nvCxnSpPr>
        <p:spPr bwMode="auto">
          <a:xfrm flipV="1">
            <a:off x="1235075" y="2973388"/>
            <a:ext cx="1303338" cy="2778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7116" name="Straight Connector 502"/>
          <p:cNvCxnSpPr>
            <a:cxnSpLocks noChangeShapeType="1"/>
            <a:endCxn id="47257" idx="1"/>
          </p:cNvCxnSpPr>
          <p:nvPr/>
        </p:nvCxnSpPr>
        <p:spPr bwMode="auto">
          <a:xfrm>
            <a:off x="3916363" y="2411413"/>
            <a:ext cx="307975" cy="5730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7117" name="Straight Connector 503"/>
          <p:cNvCxnSpPr>
            <a:cxnSpLocks noChangeShapeType="1"/>
            <a:endCxn id="47257" idx="0"/>
          </p:cNvCxnSpPr>
          <p:nvPr/>
        </p:nvCxnSpPr>
        <p:spPr bwMode="auto">
          <a:xfrm flipH="1">
            <a:off x="4425950" y="2389188"/>
            <a:ext cx="384175" cy="5794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7118" name="Straight Connector 504"/>
          <p:cNvCxnSpPr>
            <a:cxnSpLocks noChangeShapeType="1"/>
            <a:endCxn id="47340" idx="0"/>
          </p:cNvCxnSpPr>
          <p:nvPr/>
        </p:nvCxnSpPr>
        <p:spPr bwMode="auto">
          <a:xfrm>
            <a:off x="6770688" y="2900363"/>
            <a:ext cx="215900" cy="10461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7119" name="Straight Connector 505"/>
          <p:cNvCxnSpPr>
            <a:cxnSpLocks noChangeShapeType="1"/>
          </p:cNvCxnSpPr>
          <p:nvPr/>
        </p:nvCxnSpPr>
        <p:spPr bwMode="auto">
          <a:xfrm flipH="1">
            <a:off x="7137400" y="3251200"/>
            <a:ext cx="241300" cy="6921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7120" name="Straight Connector 506"/>
          <p:cNvCxnSpPr>
            <a:cxnSpLocks noChangeShapeType="1"/>
            <a:stCxn id="47406" idx="4"/>
            <a:endCxn id="47335" idx="0"/>
          </p:cNvCxnSpPr>
          <p:nvPr/>
        </p:nvCxnSpPr>
        <p:spPr bwMode="auto">
          <a:xfrm flipH="1">
            <a:off x="7483475" y="4229100"/>
            <a:ext cx="541338" cy="2492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7121" name="Straight Connector 507"/>
          <p:cNvCxnSpPr>
            <a:cxnSpLocks noChangeShapeType="1"/>
          </p:cNvCxnSpPr>
          <p:nvPr/>
        </p:nvCxnSpPr>
        <p:spPr bwMode="auto">
          <a:xfrm flipH="1" flipV="1">
            <a:off x="7454900" y="4573588"/>
            <a:ext cx="796925" cy="6143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7122" name="Straight Connector 508"/>
          <p:cNvCxnSpPr>
            <a:cxnSpLocks noChangeShapeType="1"/>
            <a:endCxn id="47322" idx="5"/>
          </p:cNvCxnSpPr>
          <p:nvPr/>
        </p:nvCxnSpPr>
        <p:spPr bwMode="auto">
          <a:xfrm flipH="1" flipV="1">
            <a:off x="6496050" y="4722813"/>
            <a:ext cx="1047750" cy="9667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7123" name="Straight Connector 509"/>
          <p:cNvCxnSpPr>
            <a:cxnSpLocks noChangeShapeType="1"/>
            <a:stCxn id="47404" idx="0"/>
          </p:cNvCxnSpPr>
          <p:nvPr/>
        </p:nvCxnSpPr>
        <p:spPr bwMode="auto">
          <a:xfrm flipH="1" flipV="1">
            <a:off x="5319713" y="4694238"/>
            <a:ext cx="285750" cy="11604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7124" name="Straight Connector 510"/>
          <p:cNvCxnSpPr>
            <a:cxnSpLocks noChangeShapeType="1"/>
          </p:cNvCxnSpPr>
          <p:nvPr/>
        </p:nvCxnSpPr>
        <p:spPr bwMode="auto">
          <a:xfrm flipH="1" flipV="1">
            <a:off x="4068763" y="5045075"/>
            <a:ext cx="371475" cy="9731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7125" name="Straight Connector 511"/>
          <p:cNvCxnSpPr>
            <a:cxnSpLocks noChangeShapeType="1"/>
            <a:stCxn id="47401" idx="0"/>
          </p:cNvCxnSpPr>
          <p:nvPr/>
        </p:nvCxnSpPr>
        <p:spPr bwMode="auto">
          <a:xfrm flipH="1" flipV="1">
            <a:off x="3144838" y="5192713"/>
            <a:ext cx="244475" cy="6619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7126" name="Straight Connector 512"/>
          <p:cNvCxnSpPr>
            <a:cxnSpLocks noChangeShapeType="1"/>
          </p:cNvCxnSpPr>
          <p:nvPr/>
        </p:nvCxnSpPr>
        <p:spPr bwMode="auto">
          <a:xfrm flipV="1">
            <a:off x="1790700" y="5160963"/>
            <a:ext cx="401638" cy="2095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7127" name="Straight Connector 513"/>
          <p:cNvCxnSpPr>
            <a:cxnSpLocks noChangeShapeType="1"/>
            <a:endCxn id="47152" idx="0"/>
          </p:cNvCxnSpPr>
          <p:nvPr/>
        </p:nvCxnSpPr>
        <p:spPr bwMode="auto">
          <a:xfrm flipV="1">
            <a:off x="1362075" y="5045075"/>
            <a:ext cx="706438" cy="444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7128" name="Straight Connector 514"/>
          <p:cNvCxnSpPr>
            <a:cxnSpLocks noChangeShapeType="1"/>
            <a:endCxn id="47208" idx="1"/>
          </p:cNvCxnSpPr>
          <p:nvPr/>
        </p:nvCxnSpPr>
        <p:spPr bwMode="auto">
          <a:xfrm>
            <a:off x="1155700" y="4376738"/>
            <a:ext cx="996950" cy="47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Footer Placeholder 2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>
                <a:ea typeface="ＭＳ Ｐゴシック" pitchFamily="34" charset="-128"/>
              </a:rPr>
              <a:t>Introduction</a:t>
            </a:r>
          </a:p>
        </p:txBody>
      </p:sp>
      <p:sp>
        <p:nvSpPr>
          <p:cNvPr id="13315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12725" y="190500"/>
            <a:ext cx="8382000" cy="936625"/>
          </a:xfrm>
        </p:spPr>
        <p:txBody>
          <a:bodyPr/>
          <a:lstStyle/>
          <a:p>
            <a:pPr eaLnBrk="1" hangingPunct="1"/>
            <a:r>
              <a:rPr lang="en-US" sz="3600">
                <a:ea typeface="ＭＳ Ｐゴシック" pitchFamily="34" charset="-128"/>
              </a:rPr>
              <a:t>What</a:t>
            </a:r>
            <a:r>
              <a:rPr lang="ja-JP" altLang="en-US" sz="3600">
                <a:ea typeface="ＭＳ Ｐゴシック" pitchFamily="34" charset="-128"/>
              </a:rPr>
              <a:t>’</a:t>
            </a:r>
            <a:r>
              <a:rPr lang="en-US" altLang="ja-JP" sz="3600">
                <a:ea typeface="ＭＳ Ｐゴシック" pitchFamily="34" charset="-128"/>
              </a:rPr>
              <a:t>s the Internet?</a:t>
            </a:r>
            <a:endParaRPr lang="en-US">
              <a:ea typeface="ＭＳ Ｐゴシック" pitchFamily="34" charset="-128"/>
            </a:endParaRPr>
          </a:p>
        </p:txBody>
      </p:sp>
      <p:pic>
        <p:nvPicPr>
          <p:cNvPr id="13316" name="Picture 853" descr="underline_base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30200" y="846138"/>
            <a:ext cx="8228013" cy="141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3317" name="Group 1"/>
          <p:cNvGrpSpPr>
            <a:grpSpLocks/>
          </p:cNvGrpSpPr>
          <p:nvPr/>
        </p:nvGrpSpPr>
        <p:grpSpPr bwMode="auto">
          <a:xfrm>
            <a:off x="5202238" y="1384300"/>
            <a:ext cx="3551237" cy="4743450"/>
            <a:chOff x="5202238" y="1384300"/>
            <a:chExt cx="3551237" cy="4743450"/>
          </a:xfrm>
        </p:grpSpPr>
        <p:sp>
          <p:nvSpPr>
            <p:cNvPr id="13320" name="Freeform 415"/>
            <p:cNvSpPr>
              <a:spLocks/>
            </p:cNvSpPr>
            <p:nvPr/>
          </p:nvSpPr>
          <p:spPr bwMode="auto">
            <a:xfrm>
              <a:off x="7004050" y="3527425"/>
              <a:ext cx="1314450" cy="674688"/>
            </a:xfrm>
            <a:custGeom>
              <a:avLst/>
              <a:gdLst>
                <a:gd name="T0" fmla="*/ 2147483647 w 828"/>
                <a:gd name="T1" fmla="*/ 2147483647 h 425"/>
                <a:gd name="T2" fmla="*/ 2147483647 w 828"/>
                <a:gd name="T3" fmla="*/ 2147483647 h 425"/>
                <a:gd name="T4" fmla="*/ 2147483647 w 828"/>
                <a:gd name="T5" fmla="*/ 2147483647 h 425"/>
                <a:gd name="T6" fmla="*/ 2147483647 w 828"/>
                <a:gd name="T7" fmla="*/ 2147483647 h 425"/>
                <a:gd name="T8" fmla="*/ 2147483647 w 828"/>
                <a:gd name="T9" fmla="*/ 2147483647 h 425"/>
                <a:gd name="T10" fmla="*/ 2147483647 w 828"/>
                <a:gd name="T11" fmla="*/ 2147483647 h 425"/>
                <a:gd name="T12" fmla="*/ 2147483647 w 828"/>
                <a:gd name="T13" fmla="*/ 2147483647 h 425"/>
                <a:gd name="T14" fmla="*/ 2147483647 w 828"/>
                <a:gd name="T15" fmla="*/ 2147483647 h 425"/>
                <a:gd name="T16" fmla="*/ 2147483647 w 828"/>
                <a:gd name="T17" fmla="*/ 2147483647 h 425"/>
                <a:gd name="T18" fmla="*/ 2147483647 w 828"/>
                <a:gd name="T19" fmla="*/ 2147483647 h 425"/>
                <a:gd name="T20" fmla="*/ 2147483647 w 828"/>
                <a:gd name="T21" fmla="*/ 2147483647 h 425"/>
                <a:gd name="T22" fmla="*/ 2147483647 w 828"/>
                <a:gd name="T23" fmla="*/ 2147483647 h 42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828"/>
                <a:gd name="T37" fmla="*/ 0 h 425"/>
                <a:gd name="T38" fmla="*/ 828 w 828"/>
                <a:gd name="T39" fmla="*/ 425 h 425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828" h="425">
                  <a:moveTo>
                    <a:pt x="382" y="30"/>
                  </a:moveTo>
                  <a:cubicBezTo>
                    <a:pt x="350" y="29"/>
                    <a:pt x="413" y="30"/>
                    <a:pt x="370" y="30"/>
                  </a:cubicBezTo>
                  <a:cubicBezTo>
                    <a:pt x="327" y="30"/>
                    <a:pt x="187" y="16"/>
                    <a:pt x="126" y="32"/>
                  </a:cubicBezTo>
                  <a:cubicBezTo>
                    <a:pt x="65" y="48"/>
                    <a:pt x="12" y="86"/>
                    <a:pt x="6" y="126"/>
                  </a:cubicBezTo>
                  <a:cubicBezTo>
                    <a:pt x="0" y="166"/>
                    <a:pt x="44" y="231"/>
                    <a:pt x="92" y="274"/>
                  </a:cubicBezTo>
                  <a:cubicBezTo>
                    <a:pt x="140" y="317"/>
                    <a:pt x="217" y="360"/>
                    <a:pt x="292" y="384"/>
                  </a:cubicBezTo>
                  <a:cubicBezTo>
                    <a:pt x="367" y="408"/>
                    <a:pt x="472" y="425"/>
                    <a:pt x="540" y="416"/>
                  </a:cubicBezTo>
                  <a:cubicBezTo>
                    <a:pt x="608" y="407"/>
                    <a:pt x="659" y="371"/>
                    <a:pt x="698" y="330"/>
                  </a:cubicBezTo>
                  <a:cubicBezTo>
                    <a:pt x="737" y="289"/>
                    <a:pt x="760" y="221"/>
                    <a:pt x="776" y="170"/>
                  </a:cubicBezTo>
                  <a:cubicBezTo>
                    <a:pt x="792" y="119"/>
                    <a:pt x="828" y="44"/>
                    <a:pt x="792" y="22"/>
                  </a:cubicBezTo>
                  <a:cubicBezTo>
                    <a:pt x="756" y="0"/>
                    <a:pt x="630" y="37"/>
                    <a:pt x="560" y="38"/>
                  </a:cubicBezTo>
                  <a:cubicBezTo>
                    <a:pt x="490" y="39"/>
                    <a:pt x="414" y="31"/>
                    <a:pt x="382" y="30"/>
                  </a:cubicBezTo>
                  <a:close/>
                </a:path>
              </a:pathLst>
            </a:custGeom>
            <a:solidFill>
              <a:srgbClr val="00CC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321" name="Freeform 416"/>
            <p:cNvSpPr>
              <a:spLocks/>
            </p:cNvSpPr>
            <p:nvPr/>
          </p:nvSpPr>
          <p:spPr bwMode="auto">
            <a:xfrm>
              <a:off x="7023100" y="2001838"/>
              <a:ext cx="1730375" cy="1125538"/>
            </a:xfrm>
            <a:custGeom>
              <a:avLst/>
              <a:gdLst>
                <a:gd name="T0" fmla="*/ 2147483647 w 765"/>
                <a:gd name="T1" fmla="*/ 2147483647 h 459"/>
                <a:gd name="T2" fmla="*/ 2147483647 w 765"/>
                <a:gd name="T3" fmla="*/ 2147483647 h 459"/>
                <a:gd name="T4" fmla="*/ 2147483647 w 765"/>
                <a:gd name="T5" fmla="*/ 2147483647 h 459"/>
                <a:gd name="T6" fmla="*/ 2147483647 w 765"/>
                <a:gd name="T7" fmla="*/ 2147483647 h 459"/>
                <a:gd name="T8" fmla="*/ 2147483647 w 765"/>
                <a:gd name="T9" fmla="*/ 2147483647 h 459"/>
                <a:gd name="T10" fmla="*/ 2147483647 w 765"/>
                <a:gd name="T11" fmla="*/ 2147483647 h 459"/>
                <a:gd name="T12" fmla="*/ 2147483647 w 765"/>
                <a:gd name="T13" fmla="*/ 2147483647 h 459"/>
                <a:gd name="T14" fmla="*/ 2147483647 w 765"/>
                <a:gd name="T15" fmla="*/ 2147483647 h 459"/>
                <a:gd name="T16" fmla="*/ 2147483647 w 765"/>
                <a:gd name="T17" fmla="*/ 2147483647 h 459"/>
                <a:gd name="T18" fmla="*/ 2147483647 w 765"/>
                <a:gd name="T19" fmla="*/ 2147483647 h 459"/>
                <a:gd name="T20" fmla="*/ 2147483647 w 765"/>
                <a:gd name="T21" fmla="*/ 2147483647 h 459"/>
                <a:gd name="T22" fmla="*/ 2147483647 w 765"/>
                <a:gd name="T23" fmla="*/ 2147483647 h 459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765"/>
                <a:gd name="T37" fmla="*/ 0 h 459"/>
                <a:gd name="T38" fmla="*/ 765 w 765"/>
                <a:gd name="T39" fmla="*/ 459 h 459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765" h="459">
                  <a:moveTo>
                    <a:pt x="424" y="10"/>
                  </a:moveTo>
                  <a:cubicBezTo>
                    <a:pt x="362" y="16"/>
                    <a:pt x="343" y="55"/>
                    <a:pt x="288" y="70"/>
                  </a:cubicBezTo>
                  <a:cubicBezTo>
                    <a:pt x="233" y="85"/>
                    <a:pt x="142" y="56"/>
                    <a:pt x="96" y="100"/>
                  </a:cubicBezTo>
                  <a:cubicBezTo>
                    <a:pt x="50" y="144"/>
                    <a:pt x="0" y="279"/>
                    <a:pt x="14" y="336"/>
                  </a:cubicBezTo>
                  <a:cubicBezTo>
                    <a:pt x="28" y="393"/>
                    <a:pt x="125" y="429"/>
                    <a:pt x="180" y="444"/>
                  </a:cubicBezTo>
                  <a:cubicBezTo>
                    <a:pt x="235" y="459"/>
                    <a:pt x="279" y="426"/>
                    <a:pt x="346" y="426"/>
                  </a:cubicBezTo>
                  <a:cubicBezTo>
                    <a:pt x="413" y="426"/>
                    <a:pt x="525" y="443"/>
                    <a:pt x="584" y="444"/>
                  </a:cubicBezTo>
                  <a:cubicBezTo>
                    <a:pt x="643" y="445"/>
                    <a:pt x="670" y="446"/>
                    <a:pt x="698" y="434"/>
                  </a:cubicBezTo>
                  <a:cubicBezTo>
                    <a:pt x="726" y="422"/>
                    <a:pt x="743" y="418"/>
                    <a:pt x="752" y="372"/>
                  </a:cubicBezTo>
                  <a:cubicBezTo>
                    <a:pt x="761" y="326"/>
                    <a:pt x="765" y="214"/>
                    <a:pt x="750" y="158"/>
                  </a:cubicBezTo>
                  <a:cubicBezTo>
                    <a:pt x="735" y="102"/>
                    <a:pt x="716" y="58"/>
                    <a:pt x="662" y="34"/>
                  </a:cubicBezTo>
                  <a:cubicBezTo>
                    <a:pt x="608" y="10"/>
                    <a:pt x="505" y="0"/>
                    <a:pt x="424" y="1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CCFF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322" name="Freeform 417"/>
            <p:cNvSpPr>
              <a:spLocks/>
            </p:cNvSpPr>
            <p:nvPr/>
          </p:nvSpPr>
          <p:spPr bwMode="auto">
            <a:xfrm>
              <a:off x="5202238" y="1709738"/>
              <a:ext cx="1736725" cy="107156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13323" name="Group 418"/>
            <p:cNvGrpSpPr>
              <a:grpSpLocks/>
            </p:cNvGrpSpPr>
            <p:nvPr/>
          </p:nvGrpSpPr>
          <p:grpSpPr bwMode="auto">
            <a:xfrm>
              <a:off x="5278438" y="2974975"/>
              <a:ext cx="1458912" cy="933450"/>
              <a:chOff x="2889" y="1631"/>
              <a:chExt cx="980" cy="743"/>
            </a:xfrm>
          </p:grpSpPr>
          <p:sp>
            <p:nvSpPr>
              <p:cNvPr id="13673" name="Rectangle 419"/>
              <p:cNvSpPr>
                <a:spLocks noChangeArrowheads="1"/>
              </p:cNvSpPr>
              <p:nvPr/>
            </p:nvSpPr>
            <p:spPr bwMode="auto">
              <a:xfrm>
                <a:off x="3046" y="1841"/>
                <a:ext cx="663" cy="533"/>
              </a:xfrm>
              <a:prstGeom prst="rect">
                <a:avLst/>
              </a:prstGeom>
              <a:solidFill>
                <a:srgbClr val="00CC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674" name="AutoShape 420"/>
              <p:cNvSpPr>
                <a:spLocks noChangeArrowheads="1"/>
              </p:cNvSpPr>
              <p:nvPr/>
            </p:nvSpPr>
            <p:spPr bwMode="auto">
              <a:xfrm>
                <a:off x="2889" y="1631"/>
                <a:ext cx="980" cy="253"/>
              </a:xfrm>
              <a:prstGeom prst="triangle">
                <a:avLst>
                  <a:gd name="adj" fmla="val 50000"/>
                </a:avLst>
              </a:prstGeom>
              <a:solidFill>
                <a:srgbClr val="00CC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solidFill>
                    <a:srgbClr val="00CCFF"/>
                  </a:solidFill>
                </a:endParaRPr>
              </a:p>
            </p:txBody>
          </p:sp>
        </p:grpSp>
        <p:sp>
          <p:nvSpPr>
            <p:cNvPr id="13324" name="Line 421"/>
            <p:cNvSpPr>
              <a:spLocks noChangeShapeType="1"/>
            </p:cNvSpPr>
            <p:nvPr/>
          </p:nvSpPr>
          <p:spPr bwMode="auto">
            <a:xfrm>
              <a:off x="7396163" y="3813175"/>
              <a:ext cx="163512" cy="1206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325" name="Line 422"/>
            <p:cNvSpPr>
              <a:spLocks noChangeShapeType="1"/>
            </p:cNvSpPr>
            <p:nvPr/>
          </p:nvSpPr>
          <p:spPr bwMode="auto">
            <a:xfrm>
              <a:off x="7493000" y="3733800"/>
              <a:ext cx="2794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326" name="Line 423"/>
            <p:cNvSpPr>
              <a:spLocks noChangeShapeType="1"/>
            </p:cNvSpPr>
            <p:nvPr/>
          </p:nvSpPr>
          <p:spPr bwMode="auto">
            <a:xfrm flipV="1">
              <a:off x="7729538" y="3819525"/>
              <a:ext cx="134937" cy="1047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327" name="Line 424"/>
            <p:cNvSpPr>
              <a:spLocks noChangeShapeType="1"/>
            </p:cNvSpPr>
            <p:nvPr/>
          </p:nvSpPr>
          <p:spPr bwMode="auto">
            <a:xfrm>
              <a:off x="6427788" y="3740150"/>
              <a:ext cx="67945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328" name="Line 425"/>
            <p:cNvSpPr>
              <a:spLocks noChangeShapeType="1"/>
            </p:cNvSpPr>
            <p:nvPr/>
          </p:nvSpPr>
          <p:spPr bwMode="auto">
            <a:xfrm>
              <a:off x="6723063" y="2587625"/>
              <a:ext cx="509587" cy="31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329" name="Line 426"/>
            <p:cNvSpPr>
              <a:spLocks noChangeShapeType="1"/>
            </p:cNvSpPr>
            <p:nvPr/>
          </p:nvSpPr>
          <p:spPr bwMode="auto">
            <a:xfrm>
              <a:off x="6289675" y="2403475"/>
              <a:ext cx="152400" cy="952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330" name="Freeform 427"/>
            <p:cNvSpPr>
              <a:spLocks/>
            </p:cNvSpPr>
            <p:nvPr/>
          </p:nvSpPr>
          <p:spPr bwMode="auto">
            <a:xfrm>
              <a:off x="5497513" y="4378325"/>
              <a:ext cx="3079750" cy="1665288"/>
            </a:xfrm>
            <a:custGeom>
              <a:avLst/>
              <a:gdLst>
                <a:gd name="T0" fmla="*/ 2147483647 w 1940"/>
                <a:gd name="T1" fmla="*/ 2147483647 h 1049"/>
                <a:gd name="T2" fmla="*/ 2147483647 w 1940"/>
                <a:gd name="T3" fmla="*/ 2147483647 h 1049"/>
                <a:gd name="T4" fmla="*/ 2147483647 w 1940"/>
                <a:gd name="T5" fmla="*/ 2147483647 h 1049"/>
                <a:gd name="T6" fmla="*/ 2147483647 w 1940"/>
                <a:gd name="T7" fmla="*/ 2147483647 h 1049"/>
                <a:gd name="T8" fmla="*/ 2147483647 w 1940"/>
                <a:gd name="T9" fmla="*/ 2147483647 h 1049"/>
                <a:gd name="T10" fmla="*/ 2147483647 w 1940"/>
                <a:gd name="T11" fmla="*/ 2147483647 h 1049"/>
                <a:gd name="T12" fmla="*/ 2147483647 w 1940"/>
                <a:gd name="T13" fmla="*/ 2147483647 h 1049"/>
                <a:gd name="T14" fmla="*/ 2147483647 w 1940"/>
                <a:gd name="T15" fmla="*/ 2147483647 h 1049"/>
                <a:gd name="T16" fmla="*/ 2147483647 w 1940"/>
                <a:gd name="T17" fmla="*/ 2147483647 h 1049"/>
                <a:gd name="T18" fmla="*/ 2147483647 w 1940"/>
                <a:gd name="T19" fmla="*/ 2147483647 h 1049"/>
                <a:gd name="T20" fmla="*/ 2147483647 w 1940"/>
                <a:gd name="T21" fmla="*/ 2147483647 h 1049"/>
                <a:gd name="T22" fmla="*/ 2147483647 w 1940"/>
                <a:gd name="T23" fmla="*/ 2147483647 h 1049"/>
                <a:gd name="T24" fmla="*/ 2147483647 w 1940"/>
                <a:gd name="T25" fmla="*/ 2147483647 h 1049"/>
                <a:gd name="T26" fmla="*/ 2147483647 w 1940"/>
                <a:gd name="T27" fmla="*/ 2147483647 h 1049"/>
                <a:gd name="T28" fmla="*/ 2147483647 w 1940"/>
                <a:gd name="T29" fmla="*/ 2147483647 h 1049"/>
                <a:gd name="T30" fmla="*/ 2147483647 w 1940"/>
                <a:gd name="T31" fmla="*/ 2147483647 h 1049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940"/>
                <a:gd name="T49" fmla="*/ 0 h 1049"/>
                <a:gd name="T50" fmla="*/ 1940 w 1940"/>
                <a:gd name="T51" fmla="*/ 1049 h 1049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940" h="1049">
                  <a:moveTo>
                    <a:pt x="952" y="26"/>
                  </a:moveTo>
                  <a:cubicBezTo>
                    <a:pt x="867" y="45"/>
                    <a:pt x="832" y="118"/>
                    <a:pt x="755" y="125"/>
                  </a:cubicBezTo>
                  <a:cubicBezTo>
                    <a:pt x="678" y="132"/>
                    <a:pt x="587" y="72"/>
                    <a:pt x="488" y="68"/>
                  </a:cubicBezTo>
                  <a:cubicBezTo>
                    <a:pt x="389" y="64"/>
                    <a:pt x="237" y="48"/>
                    <a:pt x="158" y="101"/>
                  </a:cubicBezTo>
                  <a:cubicBezTo>
                    <a:pt x="79" y="154"/>
                    <a:pt x="28" y="298"/>
                    <a:pt x="14" y="389"/>
                  </a:cubicBezTo>
                  <a:cubicBezTo>
                    <a:pt x="0" y="480"/>
                    <a:pt x="25" y="595"/>
                    <a:pt x="71" y="648"/>
                  </a:cubicBezTo>
                  <a:cubicBezTo>
                    <a:pt x="117" y="701"/>
                    <a:pt x="205" y="665"/>
                    <a:pt x="288" y="706"/>
                  </a:cubicBezTo>
                  <a:cubicBezTo>
                    <a:pt x="371" y="747"/>
                    <a:pt x="450" y="842"/>
                    <a:pt x="568" y="893"/>
                  </a:cubicBezTo>
                  <a:cubicBezTo>
                    <a:pt x="686" y="944"/>
                    <a:pt x="852" y="991"/>
                    <a:pt x="996" y="1014"/>
                  </a:cubicBezTo>
                  <a:cubicBezTo>
                    <a:pt x="1140" y="1036"/>
                    <a:pt x="1309" y="1049"/>
                    <a:pt x="1433" y="1031"/>
                  </a:cubicBezTo>
                  <a:cubicBezTo>
                    <a:pt x="1557" y="1012"/>
                    <a:pt x="1657" y="960"/>
                    <a:pt x="1739" y="907"/>
                  </a:cubicBezTo>
                  <a:cubicBezTo>
                    <a:pt x="1821" y="855"/>
                    <a:pt x="1906" y="824"/>
                    <a:pt x="1923" y="714"/>
                  </a:cubicBezTo>
                  <a:cubicBezTo>
                    <a:pt x="1940" y="604"/>
                    <a:pt x="1898" y="350"/>
                    <a:pt x="1839" y="251"/>
                  </a:cubicBezTo>
                  <a:cubicBezTo>
                    <a:pt x="1780" y="151"/>
                    <a:pt x="1662" y="153"/>
                    <a:pt x="1566" y="114"/>
                  </a:cubicBezTo>
                  <a:cubicBezTo>
                    <a:pt x="1470" y="76"/>
                    <a:pt x="1365" y="30"/>
                    <a:pt x="1263" y="15"/>
                  </a:cubicBezTo>
                  <a:cubicBezTo>
                    <a:pt x="1161" y="0"/>
                    <a:pt x="1037" y="8"/>
                    <a:pt x="952" y="26"/>
                  </a:cubicBezTo>
                  <a:close/>
                </a:path>
              </a:pathLst>
            </a:custGeom>
            <a:solidFill>
              <a:srgbClr val="00CC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331" name="Line 428"/>
            <p:cNvSpPr>
              <a:spLocks noChangeShapeType="1"/>
            </p:cNvSpPr>
            <p:nvPr/>
          </p:nvSpPr>
          <p:spPr bwMode="auto">
            <a:xfrm rot="-5400000">
              <a:off x="7845425" y="5159376"/>
              <a:ext cx="523875" cy="1397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332" name="Line 429"/>
            <p:cNvSpPr>
              <a:spLocks noChangeShapeType="1"/>
            </p:cNvSpPr>
            <p:nvPr/>
          </p:nvSpPr>
          <p:spPr bwMode="auto">
            <a:xfrm rot="5400000" flipV="1">
              <a:off x="7991475" y="5440363"/>
              <a:ext cx="3175" cy="85725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333" name="Line 430"/>
            <p:cNvSpPr>
              <a:spLocks noChangeShapeType="1"/>
            </p:cNvSpPr>
            <p:nvPr/>
          </p:nvSpPr>
          <p:spPr bwMode="auto">
            <a:xfrm rot="-5400000">
              <a:off x="8177213" y="5116513"/>
              <a:ext cx="0" cy="1143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334" name="Line 431"/>
            <p:cNvSpPr>
              <a:spLocks noChangeShapeType="1"/>
            </p:cNvSpPr>
            <p:nvPr/>
          </p:nvSpPr>
          <p:spPr bwMode="auto">
            <a:xfrm>
              <a:off x="7358063" y="4697413"/>
              <a:ext cx="390525" cy="1841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335" name="Line 432"/>
            <p:cNvSpPr>
              <a:spLocks noChangeShapeType="1"/>
            </p:cNvSpPr>
            <p:nvPr/>
          </p:nvSpPr>
          <p:spPr bwMode="auto">
            <a:xfrm flipV="1">
              <a:off x="6737350" y="4684713"/>
              <a:ext cx="322263" cy="1984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336" name="Line 433"/>
            <p:cNvSpPr>
              <a:spLocks noChangeShapeType="1"/>
            </p:cNvSpPr>
            <p:nvPr/>
          </p:nvSpPr>
          <p:spPr bwMode="auto">
            <a:xfrm flipV="1">
              <a:off x="6780213" y="4976813"/>
              <a:ext cx="97155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337" name="Line 435"/>
            <p:cNvSpPr>
              <a:spLocks noChangeShapeType="1"/>
            </p:cNvSpPr>
            <p:nvPr/>
          </p:nvSpPr>
          <p:spPr bwMode="auto">
            <a:xfrm>
              <a:off x="6100763" y="4773613"/>
              <a:ext cx="263525" cy="857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338" name="Line 436"/>
            <p:cNvSpPr>
              <a:spLocks noChangeShapeType="1"/>
            </p:cNvSpPr>
            <p:nvPr/>
          </p:nvSpPr>
          <p:spPr bwMode="auto">
            <a:xfrm flipV="1">
              <a:off x="5842000" y="4983163"/>
              <a:ext cx="412750" cy="127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339" name="Line 439"/>
            <p:cNvSpPr>
              <a:spLocks noChangeShapeType="1"/>
            </p:cNvSpPr>
            <p:nvPr/>
          </p:nvSpPr>
          <p:spPr bwMode="auto">
            <a:xfrm flipH="1">
              <a:off x="6267450" y="5070475"/>
              <a:ext cx="142875" cy="1984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340" name="Line 440"/>
            <p:cNvSpPr>
              <a:spLocks noChangeShapeType="1"/>
            </p:cNvSpPr>
            <p:nvPr/>
          </p:nvSpPr>
          <p:spPr bwMode="auto">
            <a:xfrm flipH="1" flipV="1">
              <a:off x="6588125" y="5097463"/>
              <a:ext cx="74613" cy="1730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341" name="Line 441"/>
            <p:cNvSpPr>
              <a:spLocks noChangeShapeType="1"/>
            </p:cNvSpPr>
            <p:nvPr/>
          </p:nvSpPr>
          <p:spPr bwMode="auto">
            <a:xfrm>
              <a:off x="6743700" y="5053013"/>
              <a:ext cx="503238" cy="2698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342" name="Line 443"/>
            <p:cNvSpPr>
              <a:spLocks noChangeShapeType="1"/>
            </p:cNvSpPr>
            <p:nvPr/>
          </p:nvSpPr>
          <p:spPr bwMode="auto">
            <a:xfrm>
              <a:off x="6281738" y="3522663"/>
              <a:ext cx="0" cy="1317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343" name="Line 444"/>
            <p:cNvSpPr>
              <a:spLocks noChangeShapeType="1"/>
            </p:cNvSpPr>
            <p:nvPr/>
          </p:nvSpPr>
          <p:spPr bwMode="auto">
            <a:xfrm flipV="1">
              <a:off x="7577138" y="2492375"/>
              <a:ext cx="123825" cy="873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344" name="Line 445"/>
            <p:cNvSpPr>
              <a:spLocks noChangeShapeType="1"/>
            </p:cNvSpPr>
            <p:nvPr/>
          </p:nvSpPr>
          <p:spPr bwMode="auto">
            <a:xfrm>
              <a:off x="7405688" y="2665413"/>
              <a:ext cx="0" cy="825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345" name="Line 446"/>
            <p:cNvSpPr>
              <a:spLocks noChangeShapeType="1"/>
            </p:cNvSpPr>
            <p:nvPr/>
          </p:nvSpPr>
          <p:spPr bwMode="auto">
            <a:xfrm flipV="1">
              <a:off x="7577138" y="2562225"/>
              <a:ext cx="263525" cy="2889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346" name="Line 447"/>
            <p:cNvSpPr>
              <a:spLocks noChangeShapeType="1"/>
            </p:cNvSpPr>
            <p:nvPr/>
          </p:nvSpPr>
          <p:spPr bwMode="auto">
            <a:xfrm>
              <a:off x="7942263" y="2560638"/>
              <a:ext cx="0" cy="1968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347" name="Line 448"/>
            <p:cNvSpPr>
              <a:spLocks noChangeShapeType="1"/>
            </p:cNvSpPr>
            <p:nvPr/>
          </p:nvSpPr>
          <p:spPr bwMode="auto">
            <a:xfrm>
              <a:off x="7596188" y="2867025"/>
              <a:ext cx="18891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348" name="Line 449"/>
            <p:cNvSpPr>
              <a:spLocks noChangeShapeType="1"/>
            </p:cNvSpPr>
            <p:nvPr/>
          </p:nvSpPr>
          <p:spPr bwMode="auto">
            <a:xfrm flipV="1">
              <a:off x="5891213" y="3733800"/>
              <a:ext cx="168275" cy="31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349" name="Line 450"/>
            <p:cNvSpPr>
              <a:spLocks noChangeShapeType="1"/>
            </p:cNvSpPr>
            <p:nvPr/>
          </p:nvSpPr>
          <p:spPr bwMode="auto">
            <a:xfrm>
              <a:off x="8150225" y="2857500"/>
              <a:ext cx="1778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350" name="Line 451"/>
            <p:cNvSpPr>
              <a:spLocks noChangeShapeType="1"/>
            </p:cNvSpPr>
            <p:nvPr/>
          </p:nvSpPr>
          <p:spPr bwMode="auto">
            <a:xfrm flipH="1">
              <a:off x="7296150" y="2933700"/>
              <a:ext cx="98425" cy="7048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351" name="Line 452"/>
            <p:cNvSpPr>
              <a:spLocks noChangeShapeType="1"/>
            </p:cNvSpPr>
            <p:nvPr/>
          </p:nvSpPr>
          <p:spPr bwMode="auto">
            <a:xfrm flipH="1">
              <a:off x="7888288" y="2933700"/>
              <a:ext cx="111125" cy="7270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352" name="Line 541"/>
            <p:cNvSpPr>
              <a:spLocks noChangeShapeType="1"/>
            </p:cNvSpPr>
            <p:nvPr/>
          </p:nvSpPr>
          <p:spPr bwMode="auto">
            <a:xfrm flipV="1">
              <a:off x="7272338" y="4075113"/>
              <a:ext cx="227012" cy="4365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13353" name="Group 590"/>
            <p:cNvGrpSpPr>
              <a:grpSpLocks/>
            </p:cNvGrpSpPr>
            <p:nvPr/>
          </p:nvGrpSpPr>
          <p:grpSpPr bwMode="auto">
            <a:xfrm flipH="1">
              <a:off x="5775325" y="4533900"/>
              <a:ext cx="414337" cy="373063"/>
              <a:chOff x="2839" y="3501"/>
              <a:chExt cx="755" cy="803"/>
            </a:xfrm>
          </p:grpSpPr>
          <p:pic>
            <p:nvPicPr>
              <p:cNvPr id="13671" name="Picture 591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672" name="Freeform 592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 w="9525" cap="flat" cmpd="sng">
                <a:noFill/>
                <a:prstDash val="solid"/>
                <a:round/>
                <a:headEnd/>
                <a:tailEnd/>
              </a:ln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13354" name="Group 593"/>
            <p:cNvGrpSpPr>
              <a:grpSpLocks/>
            </p:cNvGrpSpPr>
            <p:nvPr/>
          </p:nvGrpSpPr>
          <p:grpSpPr bwMode="auto">
            <a:xfrm flipH="1">
              <a:off x="5457825" y="4954588"/>
              <a:ext cx="482600" cy="406400"/>
              <a:chOff x="2839" y="3501"/>
              <a:chExt cx="755" cy="803"/>
            </a:xfrm>
          </p:grpSpPr>
          <p:pic>
            <p:nvPicPr>
              <p:cNvPr id="13669" name="Picture 594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670" name="Freeform 595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 w="9525" cap="flat" cmpd="sng">
                <a:noFill/>
                <a:prstDash val="solid"/>
                <a:round/>
                <a:headEnd/>
                <a:tailEnd/>
              </a:ln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13355" name="Group 596"/>
            <p:cNvGrpSpPr>
              <a:grpSpLocks/>
            </p:cNvGrpSpPr>
            <p:nvPr/>
          </p:nvGrpSpPr>
          <p:grpSpPr bwMode="auto">
            <a:xfrm flipH="1">
              <a:off x="5935663" y="5256213"/>
              <a:ext cx="427037" cy="349250"/>
              <a:chOff x="2839" y="3501"/>
              <a:chExt cx="755" cy="803"/>
            </a:xfrm>
          </p:grpSpPr>
          <p:pic>
            <p:nvPicPr>
              <p:cNvPr id="13667" name="Picture 597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668" name="Freeform 598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 w="9525" cap="flat" cmpd="sng">
                <a:noFill/>
                <a:prstDash val="solid"/>
                <a:round/>
                <a:headEnd/>
                <a:tailEnd/>
              </a:ln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13356" name="Group 599"/>
            <p:cNvGrpSpPr>
              <a:grpSpLocks/>
            </p:cNvGrpSpPr>
            <p:nvPr/>
          </p:nvGrpSpPr>
          <p:grpSpPr bwMode="auto">
            <a:xfrm>
              <a:off x="6550025" y="5238750"/>
              <a:ext cx="427037" cy="350838"/>
              <a:chOff x="2839" y="3501"/>
              <a:chExt cx="755" cy="803"/>
            </a:xfrm>
          </p:grpSpPr>
          <p:pic>
            <p:nvPicPr>
              <p:cNvPr id="13665" name="Picture 600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666" name="Freeform 601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 w="9525" cap="flat" cmpd="sng">
                <a:noFill/>
                <a:prstDash val="solid"/>
                <a:round/>
                <a:headEnd/>
                <a:tailEnd/>
              </a:ln>
            </p:spPr>
            <p:txBody>
              <a:bodyPr wrap="none"/>
              <a:lstStyle/>
              <a:p>
                <a:endParaRPr lang="en-US"/>
              </a:p>
            </p:txBody>
          </p:sp>
        </p:grpSp>
        <p:pic>
          <p:nvPicPr>
            <p:cNvPr id="13357" name="Picture 603" descr="car_icon_small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6342063" y="1720850"/>
              <a:ext cx="849312" cy="168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13358" name="Group 652"/>
            <p:cNvGrpSpPr>
              <a:grpSpLocks/>
            </p:cNvGrpSpPr>
            <p:nvPr/>
          </p:nvGrpSpPr>
          <p:grpSpPr bwMode="auto">
            <a:xfrm>
              <a:off x="5613400" y="1546225"/>
              <a:ext cx="415925" cy="385763"/>
              <a:chOff x="2751" y="1851"/>
              <a:chExt cx="462" cy="478"/>
            </a:xfrm>
          </p:grpSpPr>
          <p:pic>
            <p:nvPicPr>
              <p:cNvPr id="13663" name="Picture 653" descr="iphone_stylized_small"/>
              <p:cNvPicPr>
                <a:picLocks noChangeAspect="1" noChangeArrowheads="1"/>
              </p:cNvPicPr>
              <p:nvPr/>
            </p:nvPicPr>
            <p:blipFill>
              <a:blip r:embed="rId8" cstate="print"/>
              <a:srcRect/>
              <a:stretch>
                <a:fillRect/>
              </a:stretch>
            </p:blipFill>
            <p:spPr bwMode="auto">
              <a:xfrm>
                <a:off x="2928" y="1922"/>
                <a:ext cx="152" cy="40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3664" name="Picture 654" descr="antenna_radiation_stylized"/>
              <p:cNvPicPr>
                <a:picLocks noChangeAspect="1" noChangeArrowheads="1"/>
              </p:cNvPicPr>
              <p:nvPr/>
            </p:nvPicPr>
            <p:blipFill>
              <a:blip r:embed="rId9" cstate="print"/>
              <a:srcRect/>
              <a:stretch>
                <a:fillRect/>
              </a:stretch>
            </p:blipFill>
            <p:spPr bwMode="auto">
              <a:xfrm>
                <a:off x="2751" y="1851"/>
                <a:ext cx="462" cy="1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grpSp>
          <p:nvGrpSpPr>
            <p:cNvPr id="13359" name="Group 665"/>
            <p:cNvGrpSpPr>
              <a:grpSpLocks/>
            </p:cNvGrpSpPr>
            <p:nvPr/>
          </p:nvGrpSpPr>
          <p:grpSpPr bwMode="auto">
            <a:xfrm>
              <a:off x="7689850" y="2395538"/>
              <a:ext cx="390525" cy="169863"/>
              <a:chOff x="4650" y="1129"/>
              <a:chExt cx="246" cy="95"/>
            </a:xfrm>
          </p:grpSpPr>
          <p:sp>
            <p:nvSpPr>
              <p:cNvPr id="13655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13656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13657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13658" name="Group 659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13661" name="Freeform 660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3662" name="Freeform 661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3659" name="Line 662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60" name="Line 663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3360" name="Group 666"/>
            <p:cNvGrpSpPr>
              <a:grpSpLocks/>
            </p:cNvGrpSpPr>
            <p:nvPr/>
          </p:nvGrpSpPr>
          <p:grpSpPr bwMode="auto">
            <a:xfrm>
              <a:off x="7762875" y="2757488"/>
              <a:ext cx="390525" cy="176213"/>
              <a:chOff x="4650" y="1129"/>
              <a:chExt cx="246" cy="95"/>
            </a:xfrm>
          </p:grpSpPr>
          <p:sp>
            <p:nvSpPr>
              <p:cNvPr id="13647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13648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13649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13650" name="Group 670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13653" name="Freeform 671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3654" name="Freeform 672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3651" name="Line 673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52" name="Line 674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3361" name="Group 675"/>
            <p:cNvGrpSpPr>
              <a:grpSpLocks/>
            </p:cNvGrpSpPr>
            <p:nvPr/>
          </p:nvGrpSpPr>
          <p:grpSpPr bwMode="auto">
            <a:xfrm>
              <a:off x="7204075" y="2493963"/>
              <a:ext cx="390525" cy="169863"/>
              <a:chOff x="4650" y="1129"/>
              <a:chExt cx="246" cy="95"/>
            </a:xfrm>
          </p:grpSpPr>
          <p:sp>
            <p:nvSpPr>
              <p:cNvPr id="13639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13640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13641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13642" name="Group 679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13645" name="Freeform 680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3646" name="Freeform 681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3643" name="Line 682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44" name="Line 683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3362" name="Group 684"/>
            <p:cNvGrpSpPr>
              <a:grpSpLocks/>
            </p:cNvGrpSpPr>
            <p:nvPr/>
          </p:nvGrpSpPr>
          <p:grpSpPr bwMode="auto">
            <a:xfrm>
              <a:off x="7215188" y="2757488"/>
              <a:ext cx="390525" cy="169863"/>
              <a:chOff x="4650" y="1129"/>
              <a:chExt cx="246" cy="95"/>
            </a:xfrm>
          </p:grpSpPr>
          <p:sp>
            <p:nvSpPr>
              <p:cNvPr id="13631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13632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13633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13634" name="Group 688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13637" name="Freeform 689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3638" name="Freeform 690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3635" name="Line 691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36" name="Line 692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3363" name="Line 693"/>
            <p:cNvSpPr>
              <a:spLocks noChangeShapeType="1"/>
            </p:cNvSpPr>
            <p:nvPr/>
          </p:nvSpPr>
          <p:spPr bwMode="auto">
            <a:xfrm>
              <a:off x="8345488" y="2855913"/>
              <a:ext cx="177800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13364" name="Group 694"/>
            <p:cNvGrpSpPr>
              <a:grpSpLocks/>
            </p:cNvGrpSpPr>
            <p:nvPr/>
          </p:nvGrpSpPr>
          <p:grpSpPr bwMode="auto">
            <a:xfrm>
              <a:off x="7400925" y="3911600"/>
              <a:ext cx="485775" cy="203200"/>
              <a:chOff x="4650" y="1129"/>
              <a:chExt cx="246" cy="95"/>
            </a:xfrm>
          </p:grpSpPr>
          <p:sp>
            <p:nvSpPr>
              <p:cNvPr id="13623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13624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13625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13626" name="Group 698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13629" name="Freeform 699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3630" name="Freeform 700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3627" name="Line 701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28" name="Line 702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3365" name="Group 712"/>
            <p:cNvGrpSpPr>
              <a:grpSpLocks/>
            </p:cNvGrpSpPr>
            <p:nvPr/>
          </p:nvGrpSpPr>
          <p:grpSpPr bwMode="auto">
            <a:xfrm>
              <a:off x="7081838" y="3630613"/>
              <a:ext cx="485775" cy="203200"/>
              <a:chOff x="4650" y="1129"/>
              <a:chExt cx="246" cy="95"/>
            </a:xfrm>
          </p:grpSpPr>
          <p:sp>
            <p:nvSpPr>
              <p:cNvPr id="13615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13616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13617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13618" name="Group 716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13621" name="Freeform 717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3622" name="Freeform 718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3619" name="Line 719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20" name="Line 720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3366" name="Group 721"/>
            <p:cNvGrpSpPr>
              <a:grpSpLocks/>
            </p:cNvGrpSpPr>
            <p:nvPr/>
          </p:nvGrpSpPr>
          <p:grpSpPr bwMode="auto">
            <a:xfrm>
              <a:off x="7743825" y="3643313"/>
              <a:ext cx="485775" cy="203200"/>
              <a:chOff x="4650" y="1129"/>
              <a:chExt cx="246" cy="95"/>
            </a:xfrm>
          </p:grpSpPr>
          <p:sp>
            <p:nvSpPr>
              <p:cNvPr id="13607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13608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13609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13610" name="Group 725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13613" name="Freeform 726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3614" name="Freeform 727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3611" name="Line 728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12" name="Line 729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3367" name="Group 730"/>
            <p:cNvGrpSpPr>
              <a:grpSpLocks/>
            </p:cNvGrpSpPr>
            <p:nvPr/>
          </p:nvGrpSpPr>
          <p:grpSpPr bwMode="auto">
            <a:xfrm>
              <a:off x="6962775" y="4505325"/>
              <a:ext cx="619125" cy="242888"/>
              <a:chOff x="4650" y="1129"/>
              <a:chExt cx="246" cy="95"/>
            </a:xfrm>
          </p:grpSpPr>
          <p:sp>
            <p:nvSpPr>
              <p:cNvPr id="13599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13600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13601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13602" name="Group 734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13605" name="Freeform 735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3606" name="Freeform 736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3603" name="Line 737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04" name="Line 738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3368" name="Group 739"/>
            <p:cNvGrpSpPr>
              <a:grpSpLocks/>
            </p:cNvGrpSpPr>
            <p:nvPr/>
          </p:nvGrpSpPr>
          <p:grpSpPr bwMode="auto">
            <a:xfrm>
              <a:off x="7596188" y="4803775"/>
              <a:ext cx="619125" cy="242888"/>
              <a:chOff x="4650" y="1129"/>
              <a:chExt cx="246" cy="95"/>
            </a:xfrm>
          </p:grpSpPr>
          <p:sp>
            <p:nvSpPr>
              <p:cNvPr id="13591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13592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13593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13594" name="Group 743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13597" name="Freeform 744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3598" name="Freeform 745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3595" name="Line 746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96" name="Line 747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3369" name="Group 748"/>
            <p:cNvGrpSpPr>
              <a:grpSpLocks/>
            </p:cNvGrpSpPr>
            <p:nvPr/>
          </p:nvGrpSpPr>
          <p:grpSpPr bwMode="auto">
            <a:xfrm>
              <a:off x="6246813" y="4848225"/>
              <a:ext cx="619125" cy="242888"/>
              <a:chOff x="4650" y="1129"/>
              <a:chExt cx="246" cy="95"/>
            </a:xfrm>
          </p:grpSpPr>
          <p:sp>
            <p:nvSpPr>
              <p:cNvPr id="13583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13584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13585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13586" name="Group 752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13589" name="Freeform 753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3590" name="Freeform 754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3587" name="Line 755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88" name="Line 756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3370" name="Group 757"/>
            <p:cNvGrpSpPr>
              <a:grpSpLocks/>
            </p:cNvGrpSpPr>
            <p:nvPr/>
          </p:nvGrpSpPr>
          <p:grpSpPr bwMode="auto">
            <a:xfrm>
              <a:off x="6053138" y="3640138"/>
              <a:ext cx="390525" cy="169863"/>
              <a:chOff x="4650" y="1129"/>
              <a:chExt cx="246" cy="95"/>
            </a:xfrm>
          </p:grpSpPr>
          <p:sp>
            <p:nvSpPr>
              <p:cNvPr id="13575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13576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13577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13578" name="Group 761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13581" name="Freeform 762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3582" name="Freeform 763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3579" name="Line 764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80" name="Line 765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3371" name="Group 767"/>
            <p:cNvGrpSpPr>
              <a:grpSpLocks/>
            </p:cNvGrpSpPr>
            <p:nvPr/>
          </p:nvGrpSpPr>
          <p:grpSpPr bwMode="auto">
            <a:xfrm>
              <a:off x="6353175" y="2487613"/>
              <a:ext cx="390525" cy="169863"/>
              <a:chOff x="4650" y="1129"/>
              <a:chExt cx="246" cy="95"/>
            </a:xfrm>
          </p:grpSpPr>
          <p:sp>
            <p:nvSpPr>
              <p:cNvPr id="13567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13568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13569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13570" name="Group 771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13573" name="Freeform 772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3574" name="Freeform 773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3571" name="Line 774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72" name="Line 775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3372" name="Group 776"/>
            <p:cNvGrpSpPr>
              <a:grpSpLocks/>
            </p:cNvGrpSpPr>
            <p:nvPr/>
          </p:nvGrpSpPr>
          <p:grpSpPr bwMode="auto">
            <a:xfrm>
              <a:off x="5611813" y="3500438"/>
              <a:ext cx="506412" cy="352425"/>
              <a:chOff x="2967" y="478"/>
              <a:chExt cx="788" cy="625"/>
            </a:xfrm>
          </p:grpSpPr>
          <p:pic>
            <p:nvPicPr>
              <p:cNvPr id="13565" name="Picture 777" descr="access_point_stylized_small"/>
              <p:cNvPicPr>
                <a:picLocks noChangeAspect="1" noChangeArrowheads="1"/>
              </p:cNvPicPr>
              <p:nvPr/>
            </p:nvPicPr>
            <p:blipFill>
              <a:blip r:embed="rId10" cstate="print"/>
              <a:srcRect/>
              <a:stretch>
                <a:fillRect/>
              </a:stretch>
            </p:blipFill>
            <p:spPr bwMode="auto">
              <a:xfrm>
                <a:off x="3012" y="559"/>
                <a:ext cx="576" cy="5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3566" name="Picture 778" descr="antenna_radiation_stylized"/>
              <p:cNvPicPr>
                <a:picLocks noChangeAspect="1" noChangeArrowheads="1"/>
              </p:cNvPicPr>
              <p:nvPr/>
            </p:nvPicPr>
            <p:blipFill>
              <a:blip r:embed="rId11" cstate="print"/>
              <a:srcRect/>
              <a:stretch>
                <a:fillRect/>
              </a:stretch>
            </p:blipFill>
            <p:spPr bwMode="auto">
              <a:xfrm>
                <a:off x="2967" y="478"/>
                <a:ext cx="788" cy="1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grpSp>
          <p:nvGrpSpPr>
            <p:cNvPr id="13373" name="Group 779"/>
            <p:cNvGrpSpPr>
              <a:grpSpLocks/>
            </p:cNvGrpSpPr>
            <p:nvPr/>
          </p:nvGrpSpPr>
          <p:grpSpPr bwMode="auto">
            <a:xfrm>
              <a:off x="7132638" y="5003800"/>
              <a:ext cx="563562" cy="420688"/>
              <a:chOff x="2967" y="478"/>
              <a:chExt cx="788" cy="625"/>
            </a:xfrm>
          </p:grpSpPr>
          <p:pic>
            <p:nvPicPr>
              <p:cNvPr id="13563" name="Picture 780" descr="access_point_stylized_small"/>
              <p:cNvPicPr>
                <a:picLocks noChangeAspect="1" noChangeArrowheads="1"/>
              </p:cNvPicPr>
              <p:nvPr/>
            </p:nvPicPr>
            <p:blipFill>
              <a:blip r:embed="rId10" cstate="print"/>
              <a:srcRect/>
              <a:stretch>
                <a:fillRect/>
              </a:stretch>
            </p:blipFill>
            <p:spPr bwMode="auto">
              <a:xfrm>
                <a:off x="3012" y="559"/>
                <a:ext cx="576" cy="5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3564" name="Picture 781" descr="antenna_radiation_stylized"/>
              <p:cNvPicPr>
                <a:picLocks noChangeAspect="1" noChangeArrowheads="1"/>
              </p:cNvPicPr>
              <p:nvPr/>
            </p:nvPicPr>
            <p:blipFill>
              <a:blip r:embed="rId12" cstate="print"/>
              <a:srcRect/>
              <a:stretch>
                <a:fillRect/>
              </a:stretch>
            </p:blipFill>
            <p:spPr bwMode="auto">
              <a:xfrm>
                <a:off x="2967" y="478"/>
                <a:ext cx="788" cy="1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grpSp>
          <p:nvGrpSpPr>
            <p:cNvPr id="13374" name="Group 782"/>
            <p:cNvGrpSpPr>
              <a:grpSpLocks/>
            </p:cNvGrpSpPr>
            <p:nvPr/>
          </p:nvGrpSpPr>
          <p:grpSpPr bwMode="auto">
            <a:xfrm>
              <a:off x="6061075" y="1844675"/>
              <a:ext cx="457200" cy="631825"/>
              <a:chOff x="742" y="2409"/>
              <a:chExt cx="576" cy="881"/>
            </a:xfrm>
          </p:grpSpPr>
          <p:grpSp>
            <p:nvGrpSpPr>
              <p:cNvPr id="13545" name="Group 783"/>
              <p:cNvGrpSpPr>
                <a:grpSpLocks/>
              </p:cNvGrpSpPr>
              <p:nvPr/>
            </p:nvGrpSpPr>
            <p:grpSpPr bwMode="auto">
              <a:xfrm>
                <a:off x="832" y="2643"/>
                <a:ext cx="376" cy="647"/>
                <a:chOff x="3130" y="3288"/>
                <a:chExt cx="410" cy="742"/>
              </a:xfrm>
            </p:grpSpPr>
            <p:sp>
              <p:nvSpPr>
                <p:cNvPr id="13548" name="Line 270"/>
                <p:cNvSpPr>
                  <a:spLocks noChangeShapeType="1"/>
                </p:cNvSpPr>
                <p:nvPr/>
              </p:nvSpPr>
              <p:spPr bwMode="auto">
                <a:xfrm flipH="1">
                  <a:off x="3130" y="3288"/>
                  <a:ext cx="205" cy="672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3549" name="Line 271"/>
                <p:cNvSpPr>
                  <a:spLocks noChangeShapeType="1"/>
                </p:cNvSpPr>
                <p:nvPr/>
              </p:nvSpPr>
              <p:spPr bwMode="auto">
                <a:xfrm>
                  <a:off x="3335" y="3288"/>
                  <a:ext cx="205" cy="669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3550" name="Line 272"/>
                <p:cNvSpPr>
                  <a:spLocks noChangeShapeType="1"/>
                </p:cNvSpPr>
                <p:nvPr/>
              </p:nvSpPr>
              <p:spPr bwMode="auto">
                <a:xfrm>
                  <a:off x="3130" y="3957"/>
                  <a:ext cx="205" cy="73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3551" name="Line 273"/>
                <p:cNvSpPr>
                  <a:spLocks noChangeShapeType="1"/>
                </p:cNvSpPr>
                <p:nvPr/>
              </p:nvSpPr>
              <p:spPr bwMode="auto">
                <a:xfrm flipH="1">
                  <a:off x="3335" y="3957"/>
                  <a:ext cx="205" cy="73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3552" name="Line 274"/>
                <p:cNvSpPr>
                  <a:spLocks noChangeShapeType="1"/>
                </p:cNvSpPr>
                <p:nvPr/>
              </p:nvSpPr>
              <p:spPr bwMode="auto">
                <a:xfrm>
                  <a:off x="3335" y="3303"/>
                  <a:ext cx="0" cy="727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3553" name="Line 275"/>
                <p:cNvSpPr>
                  <a:spLocks noChangeShapeType="1"/>
                </p:cNvSpPr>
                <p:nvPr/>
              </p:nvSpPr>
              <p:spPr bwMode="auto">
                <a:xfrm flipV="1">
                  <a:off x="3130" y="3888"/>
                  <a:ext cx="205" cy="72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3554" name="Line 276"/>
                <p:cNvSpPr>
                  <a:spLocks noChangeShapeType="1"/>
                </p:cNvSpPr>
                <p:nvPr/>
              </p:nvSpPr>
              <p:spPr bwMode="auto">
                <a:xfrm flipH="1" flipV="1">
                  <a:off x="3335" y="3888"/>
                  <a:ext cx="205" cy="69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3555" name="Line 277"/>
                <p:cNvSpPr>
                  <a:spLocks noChangeShapeType="1"/>
                </p:cNvSpPr>
                <p:nvPr/>
              </p:nvSpPr>
              <p:spPr bwMode="auto">
                <a:xfrm>
                  <a:off x="3217" y="3668"/>
                  <a:ext cx="118" cy="5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3556" name="Line 278"/>
                <p:cNvSpPr>
                  <a:spLocks noChangeShapeType="1"/>
                </p:cNvSpPr>
                <p:nvPr/>
              </p:nvSpPr>
              <p:spPr bwMode="auto">
                <a:xfrm flipV="1">
                  <a:off x="3335" y="3668"/>
                  <a:ext cx="124" cy="5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3557" name="Line 279"/>
                <p:cNvSpPr>
                  <a:spLocks noChangeShapeType="1"/>
                </p:cNvSpPr>
                <p:nvPr/>
              </p:nvSpPr>
              <p:spPr bwMode="auto">
                <a:xfrm>
                  <a:off x="3178" y="3766"/>
                  <a:ext cx="152" cy="7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3558" name="Line 280"/>
                <p:cNvSpPr>
                  <a:spLocks noChangeShapeType="1"/>
                </p:cNvSpPr>
                <p:nvPr/>
              </p:nvSpPr>
              <p:spPr bwMode="auto">
                <a:xfrm flipV="1">
                  <a:off x="3335" y="3781"/>
                  <a:ext cx="153" cy="6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3559" name="Line 281"/>
                <p:cNvSpPr>
                  <a:spLocks noChangeShapeType="1"/>
                </p:cNvSpPr>
                <p:nvPr/>
              </p:nvSpPr>
              <p:spPr bwMode="auto">
                <a:xfrm flipV="1">
                  <a:off x="3335" y="3567"/>
                  <a:ext cx="78" cy="27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3560" name="Line 282"/>
                <p:cNvSpPr>
                  <a:spLocks noChangeShapeType="1"/>
                </p:cNvSpPr>
                <p:nvPr/>
              </p:nvSpPr>
              <p:spPr bwMode="auto">
                <a:xfrm flipV="1">
                  <a:off x="3335" y="3428"/>
                  <a:ext cx="49" cy="21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3561" name="Line 283"/>
                <p:cNvSpPr>
                  <a:spLocks noChangeShapeType="1"/>
                </p:cNvSpPr>
                <p:nvPr/>
              </p:nvSpPr>
              <p:spPr bwMode="auto">
                <a:xfrm>
                  <a:off x="3247" y="3558"/>
                  <a:ext cx="95" cy="3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3562" name="Line 284"/>
                <p:cNvSpPr>
                  <a:spLocks noChangeShapeType="1"/>
                </p:cNvSpPr>
                <p:nvPr/>
              </p:nvSpPr>
              <p:spPr bwMode="auto">
                <a:xfrm>
                  <a:off x="3289" y="3422"/>
                  <a:ext cx="55" cy="3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pic>
            <p:nvPicPr>
              <p:cNvPr id="13546" name="Picture 799" descr="cell_tower_radiation copy"/>
              <p:cNvPicPr>
                <a:picLocks noChangeAspect="1" noChangeArrowheads="1"/>
              </p:cNvPicPr>
              <p:nvPr/>
            </p:nvPicPr>
            <p:blipFill>
              <a:blip r:embed="rId13" cstate="print"/>
              <a:srcRect/>
              <a:stretch>
                <a:fillRect/>
              </a:stretch>
            </p:blipFill>
            <p:spPr bwMode="auto">
              <a:xfrm>
                <a:off x="742" y="2409"/>
                <a:ext cx="576" cy="46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547" name="Oval 800"/>
              <p:cNvSpPr>
                <a:spLocks noChangeArrowheads="1"/>
              </p:cNvSpPr>
              <p:nvPr/>
            </p:nvSpPr>
            <p:spPr bwMode="auto">
              <a:xfrm>
                <a:off x="986" y="2597"/>
                <a:ext cx="66" cy="69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3375" name="Text Box 580"/>
            <p:cNvSpPr txBox="1">
              <a:spLocks noChangeArrowheads="1"/>
            </p:cNvSpPr>
            <p:nvPr/>
          </p:nvSpPr>
          <p:spPr bwMode="auto">
            <a:xfrm>
              <a:off x="5957888" y="1384300"/>
              <a:ext cx="1549400" cy="336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600"/>
                <a:t>mobile network</a:t>
              </a:r>
            </a:p>
          </p:txBody>
        </p:sp>
        <p:sp>
          <p:nvSpPr>
            <p:cNvPr id="13376" name="Text Box 580"/>
            <p:cNvSpPr txBox="1">
              <a:spLocks noChangeArrowheads="1"/>
            </p:cNvSpPr>
            <p:nvPr/>
          </p:nvSpPr>
          <p:spPr bwMode="auto">
            <a:xfrm>
              <a:off x="7561263" y="2071688"/>
              <a:ext cx="1108075" cy="336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600"/>
                <a:t>global ISP</a:t>
              </a:r>
            </a:p>
          </p:txBody>
        </p:sp>
        <p:sp>
          <p:nvSpPr>
            <p:cNvPr id="13377" name="Text Box 580"/>
            <p:cNvSpPr txBox="1">
              <a:spLocks noChangeArrowheads="1"/>
            </p:cNvSpPr>
            <p:nvPr/>
          </p:nvSpPr>
          <p:spPr bwMode="auto">
            <a:xfrm>
              <a:off x="7337425" y="3298825"/>
              <a:ext cx="1289050" cy="336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600"/>
                <a:t>regional ISP</a:t>
              </a:r>
            </a:p>
          </p:txBody>
        </p:sp>
        <p:sp>
          <p:nvSpPr>
            <p:cNvPr id="13378" name="Text Box 580"/>
            <p:cNvSpPr txBox="1">
              <a:spLocks noChangeArrowheads="1"/>
            </p:cNvSpPr>
            <p:nvPr/>
          </p:nvSpPr>
          <p:spPr bwMode="auto">
            <a:xfrm>
              <a:off x="6324600" y="2963863"/>
              <a:ext cx="895350" cy="482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1600"/>
                <a:t>home </a:t>
              </a:r>
            </a:p>
            <a:p>
              <a:pPr>
                <a:lnSpc>
                  <a:spcPct val="80000"/>
                </a:lnSpc>
              </a:pPr>
              <a:r>
                <a:rPr lang="en-US" sz="1600"/>
                <a:t>network</a:t>
              </a:r>
            </a:p>
          </p:txBody>
        </p:sp>
        <p:sp>
          <p:nvSpPr>
            <p:cNvPr id="13379" name="Text Box 580"/>
            <p:cNvSpPr txBox="1">
              <a:spLocks noChangeArrowheads="1"/>
            </p:cNvSpPr>
            <p:nvPr/>
          </p:nvSpPr>
          <p:spPr bwMode="auto">
            <a:xfrm>
              <a:off x="5584825" y="5645150"/>
              <a:ext cx="1295400" cy="482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1600"/>
                <a:t>institutional</a:t>
              </a:r>
            </a:p>
            <a:p>
              <a:pPr>
                <a:lnSpc>
                  <a:spcPct val="80000"/>
                </a:lnSpc>
              </a:pPr>
              <a:r>
                <a:rPr lang="en-US" sz="1600"/>
                <a:t>       network</a:t>
              </a:r>
            </a:p>
          </p:txBody>
        </p:sp>
        <p:grpSp>
          <p:nvGrpSpPr>
            <p:cNvPr id="13380" name="Group 950"/>
            <p:cNvGrpSpPr>
              <a:grpSpLocks/>
            </p:cNvGrpSpPr>
            <p:nvPr/>
          </p:nvGrpSpPr>
          <p:grpSpPr bwMode="auto">
            <a:xfrm>
              <a:off x="8240713" y="5002213"/>
              <a:ext cx="227012" cy="481013"/>
              <a:chOff x="4140" y="429"/>
              <a:chExt cx="1425" cy="2396"/>
            </a:xfrm>
          </p:grpSpPr>
          <p:sp>
            <p:nvSpPr>
              <p:cNvPr id="13513" name="Freeform 951"/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2 w 354"/>
                  <a:gd name="T1" fmla="*/ 0 h 2742"/>
                  <a:gd name="T2" fmla="*/ 2 w 354"/>
                  <a:gd name="T3" fmla="*/ 7 h 2742"/>
                  <a:gd name="T4" fmla="*/ 2 w 354"/>
                  <a:gd name="T5" fmla="*/ 48 h 2742"/>
                  <a:gd name="T6" fmla="*/ 0 w 354"/>
                  <a:gd name="T7" fmla="*/ 50 h 2742"/>
                  <a:gd name="T8" fmla="*/ 2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14" name="Rectangle 952"/>
              <p:cNvSpPr>
                <a:spLocks noChangeArrowheads="1"/>
              </p:cNvSpPr>
              <p:nvPr/>
            </p:nvSpPr>
            <p:spPr bwMode="auto">
              <a:xfrm>
                <a:off x="4210" y="429"/>
                <a:ext cx="1046" cy="2285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515" name="Freeform 953"/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2 w 211"/>
                  <a:gd name="T3" fmla="*/ 5 h 2537"/>
                  <a:gd name="T4" fmla="*/ 2 w 211"/>
                  <a:gd name="T5" fmla="*/ 45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16" name="Freeform 954"/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2 w 328"/>
                  <a:gd name="T3" fmla="*/ 3 h 226"/>
                  <a:gd name="T4" fmla="*/ 2 w 328"/>
                  <a:gd name="T5" fmla="*/ 5 h 226"/>
                  <a:gd name="T6" fmla="*/ 0 w 328"/>
                  <a:gd name="T7" fmla="*/ 3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17" name="Rectangle 955"/>
              <p:cNvSpPr>
                <a:spLocks noChangeArrowheads="1"/>
              </p:cNvSpPr>
              <p:nvPr/>
            </p:nvSpPr>
            <p:spPr bwMode="auto">
              <a:xfrm>
                <a:off x="4210" y="690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13518" name="Group 956"/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13543" name="AutoShape 957"/>
                <p:cNvSpPr>
                  <a:spLocks noChangeArrowheads="1"/>
                </p:cNvSpPr>
                <p:nvPr/>
              </p:nvSpPr>
              <p:spPr bwMode="auto">
                <a:xfrm>
                  <a:off x="613" y="2566"/>
                  <a:ext cx="721" cy="14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3544" name="AutoShape 958"/>
                <p:cNvSpPr>
                  <a:spLocks noChangeArrowheads="1"/>
                </p:cNvSpPr>
                <p:nvPr/>
              </p:nvSpPr>
              <p:spPr bwMode="auto">
                <a:xfrm>
                  <a:off x="625" y="2581"/>
                  <a:ext cx="696" cy="11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13519" name="Rectangle 959"/>
              <p:cNvSpPr>
                <a:spLocks noChangeArrowheads="1"/>
              </p:cNvSpPr>
              <p:nvPr/>
            </p:nvSpPr>
            <p:spPr bwMode="auto">
              <a:xfrm>
                <a:off x="4220" y="1022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13520" name="Group 960"/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13541" name="AutoShape 961"/>
                <p:cNvSpPr>
                  <a:spLocks noChangeArrowheads="1"/>
                </p:cNvSpPr>
                <p:nvPr/>
              </p:nvSpPr>
              <p:spPr bwMode="auto">
                <a:xfrm>
                  <a:off x="615" y="2564"/>
                  <a:ext cx="721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3542" name="AutoShape 962"/>
                <p:cNvSpPr>
                  <a:spLocks noChangeArrowheads="1"/>
                </p:cNvSpPr>
                <p:nvPr/>
              </p:nvSpPr>
              <p:spPr bwMode="auto">
                <a:xfrm>
                  <a:off x="628" y="2581"/>
                  <a:ext cx="696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13521" name="Rectangle 963"/>
              <p:cNvSpPr>
                <a:spLocks noChangeArrowheads="1"/>
              </p:cNvSpPr>
              <p:nvPr/>
            </p:nvSpPr>
            <p:spPr bwMode="auto">
              <a:xfrm>
                <a:off x="4220" y="1354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522" name="Rectangle 964"/>
              <p:cNvSpPr>
                <a:spLocks noChangeArrowheads="1"/>
              </p:cNvSpPr>
              <p:nvPr/>
            </p:nvSpPr>
            <p:spPr bwMode="auto">
              <a:xfrm>
                <a:off x="4230" y="1655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13523" name="Group 965"/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13539" name="AutoShape 966"/>
                <p:cNvSpPr>
                  <a:spLocks noChangeArrowheads="1"/>
                </p:cNvSpPr>
                <p:nvPr/>
              </p:nvSpPr>
              <p:spPr bwMode="auto">
                <a:xfrm>
                  <a:off x="618" y="2586"/>
                  <a:ext cx="720" cy="12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3540" name="AutoShape 967"/>
                <p:cNvSpPr>
                  <a:spLocks noChangeArrowheads="1"/>
                </p:cNvSpPr>
                <p:nvPr/>
              </p:nvSpPr>
              <p:spPr bwMode="auto">
                <a:xfrm>
                  <a:off x="630" y="2586"/>
                  <a:ext cx="695" cy="10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13524" name="Freeform 968"/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2 w 328"/>
                  <a:gd name="T3" fmla="*/ 2 h 226"/>
                  <a:gd name="T4" fmla="*/ 2 w 328"/>
                  <a:gd name="T5" fmla="*/ 4 h 226"/>
                  <a:gd name="T6" fmla="*/ 0 w 328"/>
                  <a:gd name="T7" fmla="*/ 2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13525" name="Group 969"/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13537" name="AutoShape 970"/>
                <p:cNvSpPr>
                  <a:spLocks noChangeArrowheads="1"/>
                </p:cNvSpPr>
                <p:nvPr/>
              </p:nvSpPr>
              <p:spPr bwMode="auto">
                <a:xfrm>
                  <a:off x="613" y="2571"/>
                  <a:ext cx="732" cy="13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3538" name="AutoShape 971"/>
                <p:cNvSpPr>
                  <a:spLocks noChangeArrowheads="1"/>
                </p:cNvSpPr>
                <p:nvPr/>
              </p:nvSpPr>
              <p:spPr bwMode="auto">
                <a:xfrm>
                  <a:off x="625" y="2587"/>
                  <a:ext cx="720" cy="103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13526" name="Rectangle 972"/>
              <p:cNvSpPr>
                <a:spLocks noChangeArrowheads="1"/>
              </p:cNvSpPr>
              <p:nvPr/>
            </p:nvSpPr>
            <p:spPr bwMode="auto">
              <a:xfrm>
                <a:off x="5246" y="429"/>
                <a:ext cx="70" cy="2285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527" name="Freeform 973"/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2 w 296"/>
                  <a:gd name="T3" fmla="*/ 2 h 256"/>
                  <a:gd name="T4" fmla="*/ 2 w 296"/>
                  <a:gd name="T5" fmla="*/ 4 h 256"/>
                  <a:gd name="T6" fmla="*/ 0 w 296"/>
                  <a:gd name="T7" fmla="*/ 2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28" name="Freeform 974"/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2 w 304"/>
                  <a:gd name="T3" fmla="*/ 2 h 288"/>
                  <a:gd name="T4" fmla="*/ 2 w 304"/>
                  <a:gd name="T5" fmla="*/ 5 h 288"/>
                  <a:gd name="T6" fmla="*/ 2 w 304"/>
                  <a:gd name="T7" fmla="*/ 2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29" name="Oval 975"/>
              <p:cNvSpPr>
                <a:spLocks noChangeArrowheads="1"/>
              </p:cNvSpPr>
              <p:nvPr/>
            </p:nvSpPr>
            <p:spPr bwMode="auto">
              <a:xfrm>
                <a:off x="5515" y="2611"/>
                <a:ext cx="50" cy="95"/>
              </a:xfrm>
              <a:prstGeom prst="ellipse">
                <a:avLst/>
              </a:pr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530" name="Freeform 976"/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3 h 240"/>
                  <a:gd name="T2" fmla="*/ 2 w 306"/>
                  <a:gd name="T3" fmla="*/ 5 h 240"/>
                  <a:gd name="T4" fmla="*/ 2 w 306"/>
                  <a:gd name="T5" fmla="*/ 3 h 240"/>
                  <a:gd name="T6" fmla="*/ 2 w 306"/>
                  <a:gd name="T7" fmla="*/ 0 h 240"/>
                  <a:gd name="T8" fmla="*/ 0 w 306"/>
                  <a:gd name="T9" fmla="*/ 3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31" name="AutoShape 977"/>
              <p:cNvSpPr>
                <a:spLocks noChangeArrowheads="1"/>
              </p:cNvSpPr>
              <p:nvPr/>
            </p:nvSpPr>
            <p:spPr bwMode="auto">
              <a:xfrm>
                <a:off x="4140" y="2675"/>
                <a:ext cx="1196" cy="15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532" name="AutoShape 978"/>
              <p:cNvSpPr>
                <a:spLocks noChangeArrowheads="1"/>
              </p:cNvSpPr>
              <p:nvPr/>
            </p:nvSpPr>
            <p:spPr bwMode="auto">
              <a:xfrm>
                <a:off x="4210" y="2714"/>
                <a:ext cx="1066" cy="7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533" name="Oval 979"/>
              <p:cNvSpPr>
                <a:spLocks noChangeArrowheads="1"/>
              </p:cNvSpPr>
              <p:nvPr/>
            </p:nvSpPr>
            <p:spPr bwMode="auto">
              <a:xfrm>
                <a:off x="4309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534" name="Oval 980"/>
              <p:cNvSpPr>
                <a:spLocks noChangeArrowheads="1"/>
              </p:cNvSpPr>
              <p:nvPr/>
            </p:nvSpPr>
            <p:spPr bwMode="auto">
              <a:xfrm>
                <a:off x="4489" y="2382"/>
                <a:ext cx="159" cy="142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eaLnBrk="1" hangingPunct="1"/>
                <a:endParaRPr lang="en-US" sz="1800">
                  <a:solidFill>
                    <a:srgbClr val="FF0000"/>
                  </a:solidFill>
                </a:endParaRPr>
              </a:p>
            </p:txBody>
          </p:sp>
          <p:sp>
            <p:nvSpPr>
              <p:cNvPr id="13535" name="Oval 981"/>
              <p:cNvSpPr>
                <a:spLocks noChangeArrowheads="1"/>
              </p:cNvSpPr>
              <p:nvPr/>
            </p:nvSpPr>
            <p:spPr bwMode="auto">
              <a:xfrm>
                <a:off x="4658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536" name="Rectangle 982"/>
              <p:cNvSpPr>
                <a:spLocks noChangeArrowheads="1"/>
              </p:cNvSpPr>
              <p:nvPr/>
            </p:nvSpPr>
            <p:spPr bwMode="auto">
              <a:xfrm>
                <a:off x="5067" y="1837"/>
                <a:ext cx="80" cy="759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3381" name="Group 983"/>
            <p:cNvGrpSpPr>
              <a:grpSpLocks/>
            </p:cNvGrpSpPr>
            <p:nvPr/>
          </p:nvGrpSpPr>
          <p:grpSpPr bwMode="auto">
            <a:xfrm>
              <a:off x="7924800" y="5303838"/>
              <a:ext cx="227012" cy="481013"/>
              <a:chOff x="4140" y="429"/>
              <a:chExt cx="1425" cy="2396"/>
            </a:xfrm>
          </p:grpSpPr>
          <p:sp>
            <p:nvSpPr>
              <p:cNvPr id="13481" name="Freeform 984"/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2 w 354"/>
                  <a:gd name="T1" fmla="*/ 0 h 2742"/>
                  <a:gd name="T2" fmla="*/ 2 w 354"/>
                  <a:gd name="T3" fmla="*/ 7 h 2742"/>
                  <a:gd name="T4" fmla="*/ 2 w 354"/>
                  <a:gd name="T5" fmla="*/ 48 h 2742"/>
                  <a:gd name="T6" fmla="*/ 0 w 354"/>
                  <a:gd name="T7" fmla="*/ 50 h 2742"/>
                  <a:gd name="T8" fmla="*/ 2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82" name="Rectangle 985"/>
              <p:cNvSpPr>
                <a:spLocks noChangeArrowheads="1"/>
              </p:cNvSpPr>
              <p:nvPr/>
            </p:nvSpPr>
            <p:spPr bwMode="auto">
              <a:xfrm>
                <a:off x="4210" y="429"/>
                <a:ext cx="1046" cy="2285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483" name="Freeform 986"/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2 w 211"/>
                  <a:gd name="T3" fmla="*/ 5 h 2537"/>
                  <a:gd name="T4" fmla="*/ 2 w 211"/>
                  <a:gd name="T5" fmla="*/ 45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84" name="Freeform 987"/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2 w 328"/>
                  <a:gd name="T3" fmla="*/ 3 h 226"/>
                  <a:gd name="T4" fmla="*/ 2 w 328"/>
                  <a:gd name="T5" fmla="*/ 5 h 226"/>
                  <a:gd name="T6" fmla="*/ 0 w 328"/>
                  <a:gd name="T7" fmla="*/ 3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85" name="Rectangle 988"/>
              <p:cNvSpPr>
                <a:spLocks noChangeArrowheads="1"/>
              </p:cNvSpPr>
              <p:nvPr/>
            </p:nvSpPr>
            <p:spPr bwMode="auto">
              <a:xfrm>
                <a:off x="4210" y="690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13486" name="Group 989"/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13511" name="AutoShape 990"/>
                <p:cNvSpPr>
                  <a:spLocks noChangeArrowheads="1"/>
                </p:cNvSpPr>
                <p:nvPr/>
              </p:nvSpPr>
              <p:spPr bwMode="auto">
                <a:xfrm>
                  <a:off x="613" y="2566"/>
                  <a:ext cx="721" cy="14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3512" name="AutoShape 991"/>
                <p:cNvSpPr>
                  <a:spLocks noChangeArrowheads="1"/>
                </p:cNvSpPr>
                <p:nvPr/>
              </p:nvSpPr>
              <p:spPr bwMode="auto">
                <a:xfrm>
                  <a:off x="625" y="2581"/>
                  <a:ext cx="696" cy="11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13487" name="Rectangle 992"/>
              <p:cNvSpPr>
                <a:spLocks noChangeArrowheads="1"/>
              </p:cNvSpPr>
              <p:nvPr/>
            </p:nvSpPr>
            <p:spPr bwMode="auto">
              <a:xfrm>
                <a:off x="4220" y="1022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13488" name="Group 993"/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13509" name="AutoShape 994"/>
                <p:cNvSpPr>
                  <a:spLocks noChangeArrowheads="1"/>
                </p:cNvSpPr>
                <p:nvPr/>
              </p:nvSpPr>
              <p:spPr bwMode="auto">
                <a:xfrm>
                  <a:off x="615" y="2564"/>
                  <a:ext cx="721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3510" name="AutoShape 995"/>
                <p:cNvSpPr>
                  <a:spLocks noChangeArrowheads="1"/>
                </p:cNvSpPr>
                <p:nvPr/>
              </p:nvSpPr>
              <p:spPr bwMode="auto">
                <a:xfrm>
                  <a:off x="628" y="2581"/>
                  <a:ext cx="696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13489" name="Rectangle 996"/>
              <p:cNvSpPr>
                <a:spLocks noChangeArrowheads="1"/>
              </p:cNvSpPr>
              <p:nvPr/>
            </p:nvSpPr>
            <p:spPr bwMode="auto">
              <a:xfrm>
                <a:off x="4220" y="1354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490" name="Rectangle 997"/>
              <p:cNvSpPr>
                <a:spLocks noChangeArrowheads="1"/>
              </p:cNvSpPr>
              <p:nvPr/>
            </p:nvSpPr>
            <p:spPr bwMode="auto">
              <a:xfrm>
                <a:off x="4230" y="1655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13491" name="Group 998"/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13507" name="AutoShape 999"/>
                <p:cNvSpPr>
                  <a:spLocks noChangeArrowheads="1"/>
                </p:cNvSpPr>
                <p:nvPr/>
              </p:nvSpPr>
              <p:spPr bwMode="auto">
                <a:xfrm>
                  <a:off x="618" y="2586"/>
                  <a:ext cx="720" cy="12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3508" name="AutoShape 1000"/>
                <p:cNvSpPr>
                  <a:spLocks noChangeArrowheads="1"/>
                </p:cNvSpPr>
                <p:nvPr/>
              </p:nvSpPr>
              <p:spPr bwMode="auto">
                <a:xfrm>
                  <a:off x="630" y="2586"/>
                  <a:ext cx="695" cy="10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13492" name="Freeform 1001"/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2 w 328"/>
                  <a:gd name="T3" fmla="*/ 2 h 226"/>
                  <a:gd name="T4" fmla="*/ 2 w 328"/>
                  <a:gd name="T5" fmla="*/ 4 h 226"/>
                  <a:gd name="T6" fmla="*/ 0 w 328"/>
                  <a:gd name="T7" fmla="*/ 2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13493" name="Group 1002"/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13505" name="AutoShape 1003"/>
                <p:cNvSpPr>
                  <a:spLocks noChangeArrowheads="1"/>
                </p:cNvSpPr>
                <p:nvPr/>
              </p:nvSpPr>
              <p:spPr bwMode="auto">
                <a:xfrm>
                  <a:off x="613" y="2571"/>
                  <a:ext cx="732" cy="13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3506" name="AutoShape 1004"/>
                <p:cNvSpPr>
                  <a:spLocks noChangeArrowheads="1"/>
                </p:cNvSpPr>
                <p:nvPr/>
              </p:nvSpPr>
              <p:spPr bwMode="auto">
                <a:xfrm>
                  <a:off x="625" y="2587"/>
                  <a:ext cx="720" cy="103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13494" name="Rectangle 1005"/>
              <p:cNvSpPr>
                <a:spLocks noChangeArrowheads="1"/>
              </p:cNvSpPr>
              <p:nvPr/>
            </p:nvSpPr>
            <p:spPr bwMode="auto">
              <a:xfrm>
                <a:off x="5246" y="429"/>
                <a:ext cx="70" cy="2285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495" name="Freeform 1006"/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2 w 296"/>
                  <a:gd name="T3" fmla="*/ 2 h 256"/>
                  <a:gd name="T4" fmla="*/ 2 w 296"/>
                  <a:gd name="T5" fmla="*/ 4 h 256"/>
                  <a:gd name="T6" fmla="*/ 0 w 296"/>
                  <a:gd name="T7" fmla="*/ 2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96" name="Freeform 1007"/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2 w 304"/>
                  <a:gd name="T3" fmla="*/ 2 h 288"/>
                  <a:gd name="T4" fmla="*/ 2 w 304"/>
                  <a:gd name="T5" fmla="*/ 5 h 288"/>
                  <a:gd name="T6" fmla="*/ 2 w 304"/>
                  <a:gd name="T7" fmla="*/ 2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97" name="Oval 1008"/>
              <p:cNvSpPr>
                <a:spLocks noChangeArrowheads="1"/>
              </p:cNvSpPr>
              <p:nvPr/>
            </p:nvSpPr>
            <p:spPr bwMode="auto">
              <a:xfrm>
                <a:off x="5515" y="2611"/>
                <a:ext cx="50" cy="95"/>
              </a:xfrm>
              <a:prstGeom prst="ellipse">
                <a:avLst/>
              </a:pr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498" name="Freeform 1009"/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3 h 240"/>
                  <a:gd name="T2" fmla="*/ 2 w 306"/>
                  <a:gd name="T3" fmla="*/ 5 h 240"/>
                  <a:gd name="T4" fmla="*/ 2 w 306"/>
                  <a:gd name="T5" fmla="*/ 3 h 240"/>
                  <a:gd name="T6" fmla="*/ 2 w 306"/>
                  <a:gd name="T7" fmla="*/ 0 h 240"/>
                  <a:gd name="T8" fmla="*/ 0 w 306"/>
                  <a:gd name="T9" fmla="*/ 3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99" name="AutoShape 1010"/>
              <p:cNvSpPr>
                <a:spLocks noChangeArrowheads="1"/>
              </p:cNvSpPr>
              <p:nvPr/>
            </p:nvSpPr>
            <p:spPr bwMode="auto">
              <a:xfrm>
                <a:off x="4140" y="2675"/>
                <a:ext cx="1196" cy="15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500" name="AutoShape 1011"/>
              <p:cNvSpPr>
                <a:spLocks noChangeArrowheads="1"/>
              </p:cNvSpPr>
              <p:nvPr/>
            </p:nvSpPr>
            <p:spPr bwMode="auto">
              <a:xfrm>
                <a:off x="4210" y="2714"/>
                <a:ext cx="1066" cy="7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501" name="Oval 1012"/>
              <p:cNvSpPr>
                <a:spLocks noChangeArrowheads="1"/>
              </p:cNvSpPr>
              <p:nvPr/>
            </p:nvSpPr>
            <p:spPr bwMode="auto">
              <a:xfrm>
                <a:off x="4309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502" name="Oval 1013"/>
              <p:cNvSpPr>
                <a:spLocks noChangeArrowheads="1"/>
              </p:cNvSpPr>
              <p:nvPr/>
            </p:nvSpPr>
            <p:spPr bwMode="auto">
              <a:xfrm>
                <a:off x="4489" y="2382"/>
                <a:ext cx="159" cy="142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eaLnBrk="1" hangingPunct="1"/>
                <a:endParaRPr lang="en-US" sz="1800">
                  <a:solidFill>
                    <a:srgbClr val="FF0000"/>
                  </a:solidFill>
                </a:endParaRPr>
              </a:p>
            </p:txBody>
          </p:sp>
          <p:sp>
            <p:nvSpPr>
              <p:cNvPr id="13503" name="Oval 1014"/>
              <p:cNvSpPr>
                <a:spLocks noChangeArrowheads="1"/>
              </p:cNvSpPr>
              <p:nvPr/>
            </p:nvSpPr>
            <p:spPr bwMode="auto">
              <a:xfrm>
                <a:off x="4658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504" name="Rectangle 1015"/>
              <p:cNvSpPr>
                <a:spLocks noChangeArrowheads="1"/>
              </p:cNvSpPr>
              <p:nvPr/>
            </p:nvSpPr>
            <p:spPr bwMode="auto">
              <a:xfrm>
                <a:off x="5067" y="1837"/>
                <a:ext cx="80" cy="759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3382" name="Group 1016"/>
            <p:cNvGrpSpPr>
              <a:grpSpLocks/>
            </p:cNvGrpSpPr>
            <p:nvPr/>
          </p:nvGrpSpPr>
          <p:grpSpPr bwMode="auto">
            <a:xfrm>
              <a:off x="5302250" y="2043113"/>
              <a:ext cx="534987" cy="407988"/>
              <a:chOff x="877" y="1008"/>
              <a:chExt cx="2747" cy="2591"/>
            </a:xfrm>
          </p:grpSpPr>
          <p:pic>
            <p:nvPicPr>
              <p:cNvPr id="13458" name="Picture 1017" descr="antenna_stylized"/>
              <p:cNvPicPr>
                <a:picLocks noChangeAspect="1" noChangeArrowheads="1"/>
              </p:cNvPicPr>
              <p:nvPr/>
            </p:nvPicPr>
            <p:blipFill>
              <a:blip r:embed="rId14" cstate="print"/>
              <a:srcRect/>
              <a:stretch>
                <a:fillRect/>
              </a:stretch>
            </p:blipFill>
            <p:spPr bwMode="auto">
              <a:xfrm>
                <a:off x="877" y="1008"/>
                <a:ext cx="2725" cy="14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3459" name="Picture 1018" descr="laptop_keyboard"/>
              <p:cNvPicPr>
                <a:picLocks noChangeAspect="1" noChangeArrowheads="1"/>
              </p:cNvPicPr>
              <p:nvPr/>
            </p:nvPicPr>
            <p:blipFill>
              <a:blip r:embed="rId15" cstate="print"/>
              <a:srcRect/>
              <a:stretch>
                <a:fillRect/>
              </a:stretch>
            </p:blipFill>
            <p:spPr bwMode="auto">
              <a:xfrm rot="109064" flipH="1">
                <a:off x="1009" y="2586"/>
                <a:ext cx="2245" cy="101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460" name="Freeform 1019"/>
              <p:cNvSpPr>
                <a:spLocks/>
              </p:cNvSpPr>
              <p:nvPr/>
            </p:nvSpPr>
            <p:spPr bwMode="auto">
              <a:xfrm>
                <a:off x="1753" y="1603"/>
                <a:ext cx="1807" cy="1322"/>
              </a:xfrm>
              <a:custGeom>
                <a:avLst/>
                <a:gdLst>
                  <a:gd name="T0" fmla="*/ 1 w 2982"/>
                  <a:gd name="T1" fmla="*/ 0 h 2442"/>
                  <a:gd name="T2" fmla="*/ 0 w 2982"/>
                  <a:gd name="T3" fmla="*/ 1 h 2442"/>
                  <a:gd name="T4" fmla="*/ 1 w 2982"/>
                  <a:gd name="T5" fmla="*/ 1 h 2442"/>
                  <a:gd name="T6" fmla="*/ 1 w 2982"/>
                  <a:gd name="T7" fmla="*/ 1 h 2442"/>
                  <a:gd name="T8" fmla="*/ 1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pic>
            <p:nvPicPr>
              <p:cNvPr id="13461" name="Picture 1020" descr="screen"/>
              <p:cNvPicPr>
                <a:picLocks noChangeAspect="1" noChangeArrowheads="1"/>
              </p:cNvPicPr>
              <p:nvPr/>
            </p:nvPicPr>
            <p:blipFill>
              <a:blip r:embed="rId16" cstate="print"/>
              <a:srcRect/>
              <a:stretch>
                <a:fillRect/>
              </a:stretch>
            </p:blipFill>
            <p:spPr bwMode="auto">
              <a:xfrm>
                <a:off x="1842" y="1637"/>
                <a:ext cx="1642" cy="12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462" name="Freeform 1021"/>
              <p:cNvSpPr>
                <a:spLocks/>
              </p:cNvSpPr>
              <p:nvPr/>
            </p:nvSpPr>
            <p:spPr bwMode="auto">
              <a:xfrm>
                <a:off x="2082" y="1564"/>
                <a:ext cx="1531" cy="246"/>
              </a:xfrm>
              <a:custGeom>
                <a:avLst/>
                <a:gdLst>
                  <a:gd name="T0" fmla="*/ 1 w 2528"/>
                  <a:gd name="T1" fmla="*/ 0 h 455"/>
                  <a:gd name="T2" fmla="*/ 1 w 2528"/>
                  <a:gd name="T3" fmla="*/ 1 h 455"/>
                  <a:gd name="T4" fmla="*/ 1 w 2528"/>
                  <a:gd name="T5" fmla="*/ 1 h 455"/>
                  <a:gd name="T6" fmla="*/ 0 w 2528"/>
                  <a:gd name="T7" fmla="*/ 1 h 455"/>
                  <a:gd name="T8" fmla="*/ 1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63" name="Freeform 1022"/>
              <p:cNvSpPr>
                <a:spLocks/>
              </p:cNvSpPr>
              <p:nvPr/>
            </p:nvSpPr>
            <p:spPr bwMode="auto">
              <a:xfrm>
                <a:off x="1737" y="1562"/>
                <a:ext cx="425" cy="1024"/>
              </a:xfrm>
              <a:custGeom>
                <a:avLst/>
                <a:gdLst>
                  <a:gd name="T0" fmla="*/ 1 w 702"/>
                  <a:gd name="T1" fmla="*/ 0 h 1893"/>
                  <a:gd name="T2" fmla="*/ 0 w 702"/>
                  <a:gd name="T3" fmla="*/ 1 h 1893"/>
                  <a:gd name="T4" fmla="*/ 1 w 702"/>
                  <a:gd name="T5" fmla="*/ 1 h 1893"/>
                  <a:gd name="T6" fmla="*/ 1 w 702"/>
                  <a:gd name="T7" fmla="*/ 1 h 1893"/>
                  <a:gd name="T8" fmla="*/ 1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64" name="Freeform 1023"/>
              <p:cNvSpPr>
                <a:spLocks/>
              </p:cNvSpPr>
              <p:nvPr/>
            </p:nvSpPr>
            <p:spPr bwMode="auto">
              <a:xfrm>
                <a:off x="3144" y="1745"/>
                <a:ext cx="458" cy="1182"/>
              </a:xfrm>
              <a:custGeom>
                <a:avLst/>
                <a:gdLst>
                  <a:gd name="T0" fmla="*/ 1 w 756"/>
                  <a:gd name="T1" fmla="*/ 0 h 2184"/>
                  <a:gd name="T2" fmla="*/ 1 w 756"/>
                  <a:gd name="T3" fmla="*/ 1 h 2184"/>
                  <a:gd name="T4" fmla="*/ 0 w 756"/>
                  <a:gd name="T5" fmla="*/ 1 h 2184"/>
                  <a:gd name="T6" fmla="*/ 1 w 756"/>
                  <a:gd name="T7" fmla="*/ 1 h 2184"/>
                  <a:gd name="T8" fmla="*/ 1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65" name="Freeform 1024"/>
              <p:cNvSpPr>
                <a:spLocks/>
              </p:cNvSpPr>
              <p:nvPr/>
            </p:nvSpPr>
            <p:spPr bwMode="auto">
              <a:xfrm>
                <a:off x="1732" y="2534"/>
                <a:ext cx="1680" cy="399"/>
              </a:xfrm>
              <a:custGeom>
                <a:avLst/>
                <a:gdLst>
                  <a:gd name="T0" fmla="*/ 1 w 2773"/>
                  <a:gd name="T1" fmla="*/ 0 h 738"/>
                  <a:gd name="T2" fmla="*/ 0 w 2773"/>
                  <a:gd name="T3" fmla="*/ 1 h 738"/>
                  <a:gd name="T4" fmla="*/ 1 w 2773"/>
                  <a:gd name="T5" fmla="*/ 1 h 738"/>
                  <a:gd name="T6" fmla="*/ 1 w 2773"/>
                  <a:gd name="T7" fmla="*/ 1 h 738"/>
                  <a:gd name="T8" fmla="*/ 1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66" name="Freeform 1025"/>
              <p:cNvSpPr>
                <a:spLocks/>
              </p:cNvSpPr>
              <p:nvPr/>
            </p:nvSpPr>
            <p:spPr bwMode="auto">
              <a:xfrm>
                <a:off x="3195" y="1755"/>
                <a:ext cx="429" cy="1187"/>
              </a:xfrm>
              <a:custGeom>
                <a:avLst/>
                <a:gdLst>
                  <a:gd name="T0" fmla="*/ 1 w 637"/>
                  <a:gd name="T1" fmla="*/ 0 h 1659"/>
                  <a:gd name="T2" fmla="*/ 1 w 637"/>
                  <a:gd name="T3" fmla="*/ 0 h 1659"/>
                  <a:gd name="T4" fmla="*/ 1 w 637"/>
                  <a:gd name="T5" fmla="*/ 1 h 1659"/>
                  <a:gd name="T6" fmla="*/ 0 w 637"/>
                  <a:gd name="T7" fmla="*/ 1 h 1659"/>
                  <a:gd name="T8" fmla="*/ 1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67" name="Freeform 1026"/>
              <p:cNvSpPr>
                <a:spLocks/>
              </p:cNvSpPr>
              <p:nvPr/>
            </p:nvSpPr>
            <p:spPr bwMode="auto">
              <a:xfrm>
                <a:off x="1734" y="2587"/>
                <a:ext cx="1494" cy="394"/>
              </a:xfrm>
              <a:custGeom>
                <a:avLst/>
                <a:gdLst>
                  <a:gd name="T0" fmla="*/ 0 w 2216"/>
                  <a:gd name="T1" fmla="*/ 0 h 550"/>
                  <a:gd name="T2" fmla="*/ 1 w 2216"/>
                  <a:gd name="T3" fmla="*/ 1 h 550"/>
                  <a:gd name="T4" fmla="*/ 1 w 2216"/>
                  <a:gd name="T5" fmla="*/ 1 h 550"/>
                  <a:gd name="T6" fmla="*/ 1 w 2216"/>
                  <a:gd name="T7" fmla="*/ 1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13468" name="Group 1027"/>
              <p:cNvGrpSpPr>
                <a:grpSpLocks/>
              </p:cNvGrpSpPr>
              <p:nvPr/>
            </p:nvGrpSpPr>
            <p:grpSpPr bwMode="auto">
              <a:xfrm>
                <a:off x="1709" y="3008"/>
                <a:ext cx="507" cy="234"/>
                <a:chOff x="1740" y="2642"/>
                <a:chExt cx="752" cy="327"/>
              </a:xfrm>
            </p:grpSpPr>
            <p:sp>
              <p:nvSpPr>
                <p:cNvPr id="13475" name="Freeform 1028"/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3476" name="Freeform 1029"/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3477" name="Freeform 1030"/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3478" name="Freeform 1031"/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3479" name="Freeform 1032"/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3480" name="Freeform 1033"/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3469" name="Freeform 1034"/>
              <p:cNvSpPr>
                <a:spLocks/>
              </p:cNvSpPr>
              <p:nvPr/>
            </p:nvSpPr>
            <p:spPr bwMode="auto">
              <a:xfrm>
                <a:off x="2577" y="3043"/>
                <a:ext cx="614" cy="514"/>
              </a:xfrm>
              <a:custGeom>
                <a:avLst/>
                <a:gdLst>
                  <a:gd name="T0" fmla="*/ 1 w 990"/>
                  <a:gd name="T1" fmla="*/ 1 h 792"/>
                  <a:gd name="T2" fmla="*/ 1 w 990"/>
                  <a:gd name="T3" fmla="*/ 0 h 792"/>
                  <a:gd name="T4" fmla="*/ 1 w 990"/>
                  <a:gd name="T5" fmla="*/ 1 h 792"/>
                  <a:gd name="T6" fmla="*/ 0 w 990"/>
                  <a:gd name="T7" fmla="*/ 1 h 792"/>
                  <a:gd name="T8" fmla="*/ 1 w 990"/>
                  <a:gd name="T9" fmla="*/ 1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70" name="Freeform 1035"/>
              <p:cNvSpPr>
                <a:spLocks/>
              </p:cNvSpPr>
              <p:nvPr/>
            </p:nvSpPr>
            <p:spPr bwMode="auto">
              <a:xfrm>
                <a:off x="1010" y="3084"/>
                <a:ext cx="1571" cy="469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1 w 2532"/>
                  <a:gd name="T5" fmla="*/ 1 h 723"/>
                  <a:gd name="T6" fmla="*/ 1 w 2532"/>
                  <a:gd name="T7" fmla="*/ 1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71" name="Freeform 1036"/>
              <p:cNvSpPr>
                <a:spLocks/>
              </p:cNvSpPr>
              <p:nvPr/>
            </p:nvSpPr>
            <p:spPr bwMode="auto">
              <a:xfrm>
                <a:off x="1011" y="2998"/>
                <a:ext cx="17" cy="95"/>
              </a:xfrm>
              <a:custGeom>
                <a:avLst/>
                <a:gdLst>
                  <a:gd name="T0" fmla="*/ 1 w 26"/>
                  <a:gd name="T1" fmla="*/ 1 h 147"/>
                  <a:gd name="T2" fmla="*/ 1 w 26"/>
                  <a:gd name="T3" fmla="*/ 1 h 147"/>
                  <a:gd name="T4" fmla="*/ 0 w 26"/>
                  <a:gd name="T5" fmla="*/ 1 h 147"/>
                  <a:gd name="T6" fmla="*/ 1 w 26"/>
                  <a:gd name="T7" fmla="*/ 0 h 147"/>
                  <a:gd name="T8" fmla="*/ 1 w 26"/>
                  <a:gd name="T9" fmla="*/ 1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72" name="Freeform 1037"/>
              <p:cNvSpPr>
                <a:spLocks/>
              </p:cNvSpPr>
              <p:nvPr/>
            </p:nvSpPr>
            <p:spPr bwMode="auto">
              <a:xfrm>
                <a:off x="1012" y="2611"/>
                <a:ext cx="730" cy="393"/>
              </a:xfrm>
              <a:custGeom>
                <a:avLst/>
                <a:gdLst>
                  <a:gd name="T0" fmla="*/ 1 w 1176"/>
                  <a:gd name="T1" fmla="*/ 0 h 606"/>
                  <a:gd name="T2" fmla="*/ 0 w 1176"/>
                  <a:gd name="T3" fmla="*/ 1 h 606"/>
                  <a:gd name="T4" fmla="*/ 1 w 1176"/>
                  <a:gd name="T5" fmla="*/ 1 h 606"/>
                  <a:gd name="T6" fmla="*/ 1 w 1176"/>
                  <a:gd name="T7" fmla="*/ 1 h 606"/>
                  <a:gd name="T8" fmla="*/ 1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73" name="Freeform 1038"/>
              <p:cNvSpPr>
                <a:spLocks/>
              </p:cNvSpPr>
              <p:nvPr/>
            </p:nvSpPr>
            <p:spPr bwMode="auto">
              <a:xfrm>
                <a:off x="1061" y="3018"/>
                <a:ext cx="1490" cy="451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1 w 2532"/>
                  <a:gd name="T5" fmla="*/ 1 h 723"/>
                  <a:gd name="T6" fmla="*/ 1 w 2532"/>
                  <a:gd name="T7" fmla="*/ 1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74" name="Freeform 1039"/>
              <p:cNvSpPr>
                <a:spLocks/>
              </p:cNvSpPr>
              <p:nvPr/>
            </p:nvSpPr>
            <p:spPr bwMode="auto">
              <a:xfrm flipV="1">
                <a:off x="2549" y="2986"/>
                <a:ext cx="608" cy="467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1 h 723"/>
                  <a:gd name="T6" fmla="*/ 0 w 2532"/>
                  <a:gd name="T7" fmla="*/ 1 h 723"/>
                  <a:gd name="T8" fmla="*/ 0 w 2532"/>
                  <a:gd name="T9" fmla="*/ 1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3383" name="Group 1064"/>
            <p:cNvGrpSpPr>
              <a:grpSpLocks/>
            </p:cNvGrpSpPr>
            <p:nvPr/>
          </p:nvGrpSpPr>
          <p:grpSpPr bwMode="auto">
            <a:xfrm>
              <a:off x="6872288" y="5486400"/>
              <a:ext cx="474662" cy="407988"/>
              <a:chOff x="877" y="1008"/>
              <a:chExt cx="2747" cy="2591"/>
            </a:xfrm>
          </p:grpSpPr>
          <p:pic>
            <p:nvPicPr>
              <p:cNvPr id="13435" name="Picture 1065" descr="antenna_stylized"/>
              <p:cNvPicPr>
                <a:picLocks noChangeAspect="1" noChangeArrowheads="1"/>
              </p:cNvPicPr>
              <p:nvPr/>
            </p:nvPicPr>
            <p:blipFill>
              <a:blip r:embed="rId17" cstate="print"/>
              <a:srcRect/>
              <a:stretch>
                <a:fillRect/>
              </a:stretch>
            </p:blipFill>
            <p:spPr bwMode="auto">
              <a:xfrm>
                <a:off x="877" y="1008"/>
                <a:ext cx="2725" cy="14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3436" name="Picture 1066" descr="laptop_keyboard"/>
              <p:cNvPicPr>
                <a:picLocks noChangeAspect="1" noChangeArrowheads="1"/>
              </p:cNvPicPr>
              <p:nvPr/>
            </p:nvPicPr>
            <p:blipFill>
              <a:blip r:embed="rId18" cstate="print"/>
              <a:srcRect/>
              <a:stretch>
                <a:fillRect/>
              </a:stretch>
            </p:blipFill>
            <p:spPr bwMode="auto">
              <a:xfrm rot="109064" flipH="1">
                <a:off x="1009" y="2586"/>
                <a:ext cx="2245" cy="101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437" name="Freeform 1067"/>
              <p:cNvSpPr>
                <a:spLocks/>
              </p:cNvSpPr>
              <p:nvPr/>
            </p:nvSpPr>
            <p:spPr bwMode="auto">
              <a:xfrm>
                <a:off x="1753" y="1603"/>
                <a:ext cx="1807" cy="1322"/>
              </a:xfrm>
              <a:custGeom>
                <a:avLst/>
                <a:gdLst>
                  <a:gd name="T0" fmla="*/ 1 w 2982"/>
                  <a:gd name="T1" fmla="*/ 0 h 2442"/>
                  <a:gd name="T2" fmla="*/ 0 w 2982"/>
                  <a:gd name="T3" fmla="*/ 1 h 2442"/>
                  <a:gd name="T4" fmla="*/ 1 w 2982"/>
                  <a:gd name="T5" fmla="*/ 1 h 2442"/>
                  <a:gd name="T6" fmla="*/ 1 w 2982"/>
                  <a:gd name="T7" fmla="*/ 1 h 2442"/>
                  <a:gd name="T8" fmla="*/ 1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pic>
            <p:nvPicPr>
              <p:cNvPr id="13438" name="Picture 1068" descr="screen"/>
              <p:cNvPicPr>
                <a:picLocks noChangeAspect="1" noChangeArrowheads="1"/>
              </p:cNvPicPr>
              <p:nvPr/>
            </p:nvPicPr>
            <p:blipFill>
              <a:blip r:embed="rId19" cstate="print"/>
              <a:srcRect/>
              <a:stretch>
                <a:fillRect/>
              </a:stretch>
            </p:blipFill>
            <p:spPr bwMode="auto">
              <a:xfrm>
                <a:off x="1842" y="1637"/>
                <a:ext cx="1642" cy="12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439" name="Freeform 1069"/>
              <p:cNvSpPr>
                <a:spLocks/>
              </p:cNvSpPr>
              <p:nvPr/>
            </p:nvSpPr>
            <p:spPr bwMode="auto">
              <a:xfrm>
                <a:off x="2082" y="1564"/>
                <a:ext cx="1531" cy="246"/>
              </a:xfrm>
              <a:custGeom>
                <a:avLst/>
                <a:gdLst>
                  <a:gd name="T0" fmla="*/ 1 w 2528"/>
                  <a:gd name="T1" fmla="*/ 0 h 455"/>
                  <a:gd name="T2" fmla="*/ 1 w 2528"/>
                  <a:gd name="T3" fmla="*/ 1 h 455"/>
                  <a:gd name="T4" fmla="*/ 1 w 2528"/>
                  <a:gd name="T5" fmla="*/ 1 h 455"/>
                  <a:gd name="T6" fmla="*/ 0 w 2528"/>
                  <a:gd name="T7" fmla="*/ 1 h 455"/>
                  <a:gd name="T8" fmla="*/ 1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40" name="Freeform 1070"/>
              <p:cNvSpPr>
                <a:spLocks/>
              </p:cNvSpPr>
              <p:nvPr/>
            </p:nvSpPr>
            <p:spPr bwMode="auto">
              <a:xfrm>
                <a:off x="1737" y="1562"/>
                <a:ext cx="425" cy="1024"/>
              </a:xfrm>
              <a:custGeom>
                <a:avLst/>
                <a:gdLst>
                  <a:gd name="T0" fmla="*/ 1 w 702"/>
                  <a:gd name="T1" fmla="*/ 0 h 1893"/>
                  <a:gd name="T2" fmla="*/ 0 w 702"/>
                  <a:gd name="T3" fmla="*/ 1 h 1893"/>
                  <a:gd name="T4" fmla="*/ 1 w 702"/>
                  <a:gd name="T5" fmla="*/ 1 h 1893"/>
                  <a:gd name="T6" fmla="*/ 1 w 702"/>
                  <a:gd name="T7" fmla="*/ 1 h 1893"/>
                  <a:gd name="T8" fmla="*/ 1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41" name="Freeform 1071"/>
              <p:cNvSpPr>
                <a:spLocks/>
              </p:cNvSpPr>
              <p:nvPr/>
            </p:nvSpPr>
            <p:spPr bwMode="auto">
              <a:xfrm>
                <a:off x="3144" y="1745"/>
                <a:ext cx="458" cy="1182"/>
              </a:xfrm>
              <a:custGeom>
                <a:avLst/>
                <a:gdLst>
                  <a:gd name="T0" fmla="*/ 1 w 756"/>
                  <a:gd name="T1" fmla="*/ 0 h 2184"/>
                  <a:gd name="T2" fmla="*/ 1 w 756"/>
                  <a:gd name="T3" fmla="*/ 1 h 2184"/>
                  <a:gd name="T4" fmla="*/ 0 w 756"/>
                  <a:gd name="T5" fmla="*/ 1 h 2184"/>
                  <a:gd name="T6" fmla="*/ 1 w 756"/>
                  <a:gd name="T7" fmla="*/ 1 h 2184"/>
                  <a:gd name="T8" fmla="*/ 1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42" name="Freeform 1072"/>
              <p:cNvSpPr>
                <a:spLocks/>
              </p:cNvSpPr>
              <p:nvPr/>
            </p:nvSpPr>
            <p:spPr bwMode="auto">
              <a:xfrm>
                <a:off x="1732" y="2534"/>
                <a:ext cx="1680" cy="399"/>
              </a:xfrm>
              <a:custGeom>
                <a:avLst/>
                <a:gdLst>
                  <a:gd name="T0" fmla="*/ 1 w 2773"/>
                  <a:gd name="T1" fmla="*/ 0 h 738"/>
                  <a:gd name="T2" fmla="*/ 0 w 2773"/>
                  <a:gd name="T3" fmla="*/ 1 h 738"/>
                  <a:gd name="T4" fmla="*/ 1 w 2773"/>
                  <a:gd name="T5" fmla="*/ 1 h 738"/>
                  <a:gd name="T6" fmla="*/ 1 w 2773"/>
                  <a:gd name="T7" fmla="*/ 1 h 738"/>
                  <a:gd name="T8" fmla="*/ 1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43" name="Freeform 1073"/>
              <p:cNvSpPr>
                <a:spLocks/>
              </p:cNvSpPr>
              <p:nvPr/>
            </p:nvSpPr>
            <p:spPr bwMode="auto">
              <a:xfrm>
                <a:off x="3195" y="1755"/>
                <a:ext cx="429" cy="1187"/>
              </a:xfrm>
              <a:custGeom>
                <a:avLst/>
                <a:gdLst>
                  <a:gd name="T0" fmla="*/ 1 w 637"/>
                  <a:gd name="T1" fmla="*/ 0 h 1659"/>
                  <a:gd name="T2" fmla="*/ 1 w 637"/>
                  <a:gd name="T3" fmla="*/ 0 h 1659"/>
                  <a:gd name="T4" fmla="*/ 1 w 637"/>
                  <a:gd name="T5" fmla="*/ 1 h 1659"/>
                  <a:gd name="T6" fmla="*/ 0 w 637"/>
                  <a:gd name="T7" fmla="*/ 1 h 1659"/>
                  <a:gd name="T8" fmla="*/ 1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44" name="Freeform 1074"/>
              <p:cNvSpPr>
                <a:spLocks/>
              </p:cNvSpPr>
              <p:nvPr/>
            </p:nvSpPr>
            <p:spPr bwMode="auto">
              <a:xfrm>
                <a:off x="1734" y="2587"/>
                <a:ext cx="1494" cy="394"/>
              </a:xfrm>
              <a:custGeom>
                <a:avLst/>
                <a:gdLst>
                  <a:gd name="T0" fmla="*/ 0 w 2216"/>
                  <a:gd name="T1" fmla="*/ 0 h 550"/>
                  <a:gd name="T2" fmla="*/ 1 w 2216"/>
                  <a:gd name="T3" fmla="*/ 1 h 550"/>
                  <a:gd name="T4" fmla="*/ 1 w 2216"/>
                  <a:gd name="T5" fmla="*/ 1 h 550"/>
                  <a:gd name="T6" fmla="*/ 1 w 2216"/>
                  <a:gd name="T7" fmla="*/ 1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13445" name="Group 1075"/>
              <p:cNvGrpSpPr>
                <a:grpSpLocks/>
              </p:cNvGrpSpPr>
              <p:nvPr/>
            </p:nvGrpSpPr>
            <p:grpSpPr bwMode="auto">
              <a:xfrm>
                <a:off x="1709" y="3008"/>
                <a:ext cx="507" cy="234"/>
                <a:chOff x="1740" y="2642"/>
                <a:chExt cx="752" cy="327"/>
              </a:xfrm>
            </p:grpSpPr>
            <p:sp>
              <p:nvSpPr>
                <p:cNvPr id="13452" name="Freeform 1076"/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3453" name="Freeform 1077"/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3454" name="Freeform 1078"/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3455" name="Freeform 1079"/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3456" name="Freeform 1080"/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3457" name="Freeform 1081"/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3446" name="Freeform 1082"/>
              <p:cNvSpPr>
                <a:spLocks/>
              </p:cNvSpPr>
              <p:nvPr/>
            </p:nvSpPr>
            <p:spPr bwMode="auto">
              <a:xfrm>
                <a:off x="2577" y="3043"/>
                <a:ext cx="614" cy="514"/>
              </a:xfrm>
              <a:custGeom>
                <a:avLst/>
                <a:gdLst>
                  <a:gd name="T0" fmla="*/ 1 w 990"/>
                  <a:gd name="T1" fmla="*/ 1 h 792"/>
                  <a:gd name="T2" fmla="*/ 1 w 990"/>
                  <a:gd name="T3" fmla="*/ 0 h 792"/>
                  <a:gd name="T4" fmla="*/ 1 w 990"/>
                  <a:gd name="T5" fmla="*/ 1 h 792"/>
                  <a:gd name="T6" fmla="*/ 0 w 990"/>
                  <a:gd name="T7" fmla="*/ 1 h 792"/>
                  <a:gd name="T8" fmla="*/ 1 w 990"/>
                  <a:gd name="T9" fmla="*/ 1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47" name="Freeform 1083"/>
              <p:cNvSpPr>
                <a:spLocks/>
              </p:cNvSpPr>
              <p:nvPr/>
            </p:nvSpPr>
            <p:spPr bwMode="auto">
              <a:xfrm>
                <a:off x="1010" y="3084"/>
                <a:ext cx="1571" cy="469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1 w 2532"/>
                  <a:gd name="T5" fmla="*/ 1 h 723"/>
                  <a:gd name="T6" fmla="*/ 1 w 2532"/>
                  <a:gd name="T7" fmla="*/ 1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48" name="Freeform 1084"/>
              <p:cNvSpPr>
                <a:spLocks/>
              </p:cNvSpPr>
              <p:nvPr/>
            </p:nvSpPr>
            <p:spPr bwMode="auto">
              <a:xfrm>
                <a:off x="1011" y="2998"/>
                <a:ext cx="17" cy="95"/>
              </a:xfrm>
              <a:custGeom>
                <a:avLst/>
                <a:gdLst>
                  <a:gd name="T0" fmla="*/ 1 w 26"/>
                  <a:gd name="T1" fmla="*/ 1 h 147"/>
                  <a:gd name="T2" fmla="*/ 1 w 26"/>
                  <a:gd name="T3" fmla="*/ 1 h 147"/>
                  <a:gd name="T4" fmla="*/ 0 w 26"/>
                  <a:gd name="T5" fmla="*/ 1 h 147"/>
                  <a:gd name="T6" fmla="*/ 1 w 26"/>
                  <a:gd name="T7" fmla="*/ 0 h 147"/>
                  <a:gd name="T8" fmla="*/ 1 w 26"/>
                  <a:gd name="T9" fmla="*/ 1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49" name="Freeform 1085"/>
              <p:cNvSpPr>
                <a:spLocks/>
              </p:cNvSpPr>
              <p:nvPr/>
            </p:nvSpPr>
            <p:spPr bwMode="auto">
              <a:xfrm>
                <a:off x="1012" y="2611"/>
                <a:ext cx="730" cy="393"/>
              </a:xfrm>
              <a:custGeom>
                <a:avLst/>
                <a:gdLst>
                  <a:gd name="T0" fmla="*/ 1 w 1176"/>
                  <a:gd name="T1" fmla="*/ 0 h 606"/>
                  <a:gd name="T2" fmla="*/ 0 w 1176"/>
                  <a:gd name="T3" fmla="*/ 1 h 606"/>
                  <a:gd name="T4" fmla="*/ 1 w 1176"/>
                  <a:gd name="T5" fmla="*/ 1 h 606"/>
                  <a:gd name="T6" fmla="*/ 1 w 1176"/>
                  <a:gd name="T7" fmla="*/ 1 h 606"/>
                  <a:gd name="T8" fmla="*/ 1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50" name="Freeform 1086"/>
              <p:cNvSpPr>
                <a:spLocks/>
              </p:cNvSpPr>
              <p:nvPr/>
            </p:nvSpPr>
            <p:spPr bwMode="auto">
              <a:xfrm>
                <a:off x="1061" y="3018"/>
                <a:ext cx="1490" cy="451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1 w 2532"/>
                  <a:gd name="T5" fmla="*/ 1 h 723"/>
                  <a:gd name="T6" fmla="*/ 1 w 2532"/>
                  <a:gd name="T7" fmla="*/ 1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51" name="Freeform 1087"/>
              <p:cNvSpPr>
                <a:spLocks/>
              </p:cNvSpPr>
              <p:nvPr/>
            </p:nvSpPr>
            <p:spPr bwMode="auto">
              <a:xfrm flipV="1">
                <a:off x="2549" y="2986"/>
                <a:ext cx="608" cy="467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1 h 723"/>
                  <a:gd name="T6" fmla="*/ 0 w 2532"/>
                  <a:gd name="T7" fmla="*/ 1 h 723"/>
                  <a:gd name="T8" fmla="*/ 0 w 2532"/>
                  <a:gd name="T9" fmla="*/ 1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3384" name="Group 1114"/>
            <p:cNvGrpSpPr>
              <a:grpSpLocks/>
            </p:cNvGrpSpPr>
            <p:nvPr/>
          </p:nvGrpSpPr>
          <p:grpSpPr bwMode="auto">
            <a:xfrm>
              <a:off x="5561013" y="3041650"/>
              <a:ext cx="444500" cy="407988"/>
              <a:chOff x="877" y="1008"/>
              <a:chExt cx="2747" cy="2591"/>
            </a:xfrm>
          </p:grpSpPr>
          <p:pic>
            <p:nvPicPr>
              <p:cNvPr id="13412" name="Picture 1115" descr="antenna_stylized"/>
              <p:cNvPicPr>
                <a:picLocks noChangeAspect="1" noChangeArrowheads="1"/>
              </p:cNvPicPr>
              <p:nvPr/>
            </p:nvPicPr>
            <p:blipFill>
              <a:blip r:embed="rId20" cstate="print"/>
              <a:srcRect/>
              <a:stretch>
                <a:fillRect/>
              </a:stretch>
            </p:blipFill>
            <p:spPr bwMode="auto">
              <a:xfrm>
                <a:off x="877" y="1008"/>
                <a:ext cx="2725" cy="14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3413" name="Picture 1116" descr="laptop_keyboard"/>
              <p:cNvPicPr>
                <a:picLocks noChangeAspect="1" noChangeArrowheads="1"/>
              </p:cNvPicPr>
              <p:nvPr/>
            </p:nvPicPr>
            <p:blipFill>
              <a:blip r:embed="rId21" cstate="print"/>
              <a:srcRect/>
              <a:stretch>
                <a:fillRect/>
              </a:stretch>
            </p:blipFill>
            <p:spPr bwMode="auto">
              <a:xfrm rot="109064" flipH="1">
                <a:off x="1009" y="2586"/>
                <a:ext cx="2245" cy="101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414" name="Freeform 1117"/>
              <p:cNvSpPr>
                <a:spLocks/>
              </p:cNvSpPr>
              <p:nvPr/>
            </p:nvSpPr>
            <p:spPr bwMode="auto">
              <a:xfrm>
                <a:off x="1753" y="1603"/>
                <a:ext cx="1807" cy="1322"/>
              </a:xfrm>
              <a:custGeom>
                <a:avLst/>
                <a:gdLst>
                  <a:gd name="T0" fmla="*/ 1 w 2982"/>
                  <a:gd name="T1" fmla="*/ 0 h 2442"/>
                  <a:gd name="T2" fmla="*/ 0 w 2982"/>
                  <a:gd name="T3" fmla="*/ 1 h 2442"/>
                  <a:gd name="T4" fmla="*/ 1 w 2982"/>
                  <a:gd name="T5" fmla="*/ 1 h 2442"/>
                  <a:gd name="T6" fmla="*/ 1 w 2982"/>
                  <a:gd name="T7" fmla="*/ 1 h 2442"/>
                  <a:gd name="T8" fmla="*/ 1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pic>
            <p:nvPicPr>
              <p:cNvPr id="13415" name="Picture 1118" descr="screen"/>
              <p:cNvPicPr>
                <a:picLocks noChangeAspect="1" noChangeArrowheads="1"/>
              </p:cNvPicPr>
              <p:nvPr/>
            </p:nvPicPr>
            <p:blipFill>
              <a:blip r:embed="rId22" cstate="print"/>
              <a:srcRect/>
              <a:stretch>
                <a:fillRect/>
              </a:stretch>
            </p:blipFill>
            <p:spPr bwMode="auto">
              <a:xfrm>
                <a:off x="1842" y="1637"/>
                <a:ext cx="1642" cy="12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416" name="Freeform 1119"/>
              <p:cNvSpPr>
                <a:spLocks/>
              </p:cNvSpPr>
              <p:nvPr/>
            </p:nvSpPr>
            <p:spPr bwMode="auto">
              <a:xfrm>
                <a:off x="2082" y="1564"/>
                <a:ext cx="1531" cy="246"/>
              </a:xfrm>
              <a:custGeom>
                <a:avLst/>
                <a:gdLst>
                  <a:gd name="T0" fmla="*/ 1 w 2528"/>
                  <a:gd name="T1" fmla="*/ 0 h 455"/>
                  <a:gd name="T2" fmla="*/ 1 w 2528"/>
                  <a:gd name="T3" fmla="*/ 1 h 455"/>
                  <a:gd name="T4" fmla="*/ 1 w 2528"/>
                  <a:gd name="T5" fmla="*/ 1 h 455"/>
                  <a:gd name="T6" fmla="*/ 0 w 2528"/>
                  <a:gd name="T7" fmla="*/ 1 h 455"/>
                  <a:gd name="T8" fmla="*/ 1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17" name="Freeform 1120"/>
              <p:cNvSpPr>
                <a:spLocks/>
              </p:cNvSpPr>
              <p:nvPr/>
            </p:nvSpPr>
            <p:spPr bwMode="auto">
              <a:xfrm>
                <a:off x="1737" y="1562"/>
                <a:ext cx="425" cy="1024"/>
              </a:xfrm>
              <a:custGeom>
                <a:avLst/>
                <a:gdLst>
                  <a:gd name="T0" fmla="*/ 1 w 702"/>
                  <a:gd name="T1" fmla="*/ 0 h 1893"/>
                  <a:gd name="T2" fmla="*/ 0 w 702"/>
                  <a:gd name="T3" fmla="*/ 1 h 1893"/>
                  <a:gd name="T4" fmla="*/ 1 w 702"/>
                  <a:gd name="T5" fmla="*/ 1 h 1893"/>
                  <a:gd name="T6" fmla="*/ 1 w 702"/>
                  <a:gd name="T7" fmla="*/ 1 h 1893"/>
                  <a:gd name="T8" fmla="*/ 1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18" name="Freeform 1121"/>
              <p:cNvSpPr>
                <a:spLocks/>
              </p:cNvSpPr>
              <p:nvPr/>
            </p:nvSpPr>
            <p:spPr bwMode="auto">
              <a:xfrm>
                <a:off x="3144" y="1745"/>
                <a:ext cx="458" cy="1182"/>
              </a:xfrm>
              <a:custGeom>
                <a:avLst/>
                <a:gdLst>
                  <a:gd name="T0" fmla="*/ 1 w 756"/>
                  <a:gd name="T1" fmla="*/ 0 h 2184"/>
                  <a:gd name="T2" fmla="*/ 1 w 756"/>
                  <a:gd name="T3" fmla="*/ 1 h 2184"/>
                  <a:gd name="T4" fmla="*/ 0 w 756"/>
                  <a:gd name="T5" fmla="*/ 1 h 2184"/>
                  <a:gd name="T6" fmla="*/ 1 w 756"/>
                  <a:gd name="T7" fmla="*/ 1 h 2184"/>
                  <a:gd name="T8" fmla="*/ 1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19" name="Freeform 1122"/>
              <p:cNvSpPr>
                <a:spLocks/>
              </p:cNvSpPr>
              <p:nvPr/>
            </p:nvSpPr>
            <p:spPr bwMode="auto">
              <a:xfrm>
                <a:off x="1732" y="2534"/>
                <a:ext cx="1680" cy="399"/>
              </a:xfrm>
              <a:custGeom>
                <a:avLst/>
                <a:gdLst>
                  <a:gd name="T0" fmla="*/ 1 w 2773"/>
                  <a:gd name="T1" fmla="*/ 0 h 738"/>
                  <a:gd name="T2" fmla="*/ 0 w 2773"/>
                  <a:gd name="T3" fmla="*/ 1 h 738"/>
                  <a:gd name="T4" fmla="*/ 1 w 2773"/>
                  <a:gd name="T5" fmla="*/ 1 h 738"/>
                  <a:gd name="T6" fmla="*/ 1 w 2773"/>
                  <a:gd name="T7" fmla="*/ 1 h 738"/>
                  <a:gd name="T8" fmla="*/ 1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20" name="Freeform 1123"/>
              <p:cNvSpPr>
                <a:spLocks/>
              </p:cNvSpPr>
              <p:nvPr/>
            </p:nvSpPr>
            <p:spPr bwMode="auto">
              <a:xfrm>
                <a:off x="3195" y="1755"/>
                <a:ext cx="429" cy="1187"/>
              </a:xfrm>
              <a:custGeom>
                <a:avLst/>
                <a:gdLst>
                  <a:gd name="T0" fmla="*/ 1 w 637"/>
                  <a:gd name="T1" fmla="*/ 0 h 1659"/>
                  <a:gd name="T2" fmla="*/ 1 w 637"/>
                  <a:gd name="T3" fmla="*/ 0 h 1659"/>
                  <a:gd name="T4" fmla="*/ 1 w 637"/>
                  <a:gd name="T5" fmla="*/ 1 h 1659"/>
                  <a:gd name="T6" fmla="*/ 0 w 637"/>
                  <a:gd name="T7" fmla="*/ 1 h 1659"/>
                  <a:gd name="T8" fmla="*/ 1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21" name="Freeform 1124"/>
              <p:cNvSpPr>
                <a:spLocks/>
              </p:cNvSpPr>
              <p:nvPr/>
            </p:nvSpPr>
            <p:spPr bwMode="auto">
              <a:xfrm>
                <a:off x="1734" y="2587"/>
                <a:ext cx="1494" cy="394"/>
              </a:xfrm>
              <a:custGeom>
                <a:avLst/>
                <a:gdLst>
                  <a:gd name="T0" fmla="*/ 0 w 2216"/>
                  <a:gd name="T1" fmla="*/ 0 h 550"/>
                  <a:gd name="T2" fmla="*/ 1 w 2216"/>
                  <a:gd name="T3" fmla="*/ 1 h 550"/>
                  <a:gd name="T4" fmla="*/ 1 w 2216"/>
                  <a:gd name="T5" fmla="*/ 1 h 550"/>
                  <a:gd name="T6" fmla="*/ 1 w 2216"/>
                  <a:gd name="T7" fmla="*/ 1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13422" name="Group 1125"/>
              <p:cNvGrpSpPr>
                <a:grpSpLocks/>
              </p:cNvGrpSpPr>
              <p:nvPr/>
            </p:nvGrpSpPr>
            <p:grpSpPr bwMode="auto">
              <a:xfrm>
                <a:off x="1709" y="3008"/>
                <a:ext cx="507" cy="234"/>
                <a:chOff x="1740" y="2642"/>
                <a:chExt cx="752" cy="327"/>
              </a:xfrm>
            </p:grpSpPr>
            <p:sp>
              <p:nvSpPr>
                <p:cNvPr id="13429" name="Freeform 1126"/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3430" name="Freeform 1127"/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3431" name="Freeform 1128"/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3432" name="Freeform 1129"/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3433" name="Freeform 1130"/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3434" name="Freeform 1131"/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3423" name="Freeform 1132"/>
              <p:cNvSpPr>
                <a:spLocks/>
              </p:cNvSpPr>
              <p:nvPr/>
            </p:nvSpPr>
            <p:spPr bwMode="auto">
              <a:xfrm>
                <a:off x="2577" y="3043"/>
                <a:ext cx="614" cy="514"/>
              </a:xfrm>
              <a:custGeom>
                <a:avLst/>
                <a:gdLst>
                  <a:gd name="T0" fmla="*/ 1 w 990"/>
                  <a:gd name="T1" fmla="*/ 1 h 792"/>
                  <a:gd name="T2" fmla="*/ 1 w 990"/>
                  <a:gd name="T3" fmla="*/ 0 h 792"/>
                  <a:gd name="T4" fmla="*/ 1 w 990"/>
                  <a:gd name="T5" fmla="*/ 1 h 792"/>
                  <a:gd name="T6" fmla="*/ 0 w 990"/>
                  <a:gd name="T7" fmla="*/ 1 h 792"/>
                  <a:gd name="T8" fmla="*/ 1 w 990"/>
                  <a:gd name="T9" fmla="*/ 1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24" name="Freeform 1133"/>
              <p:cNvSpPr>
                <a:spLocks/>
              </p:cNvSpPr>
              <p:nvPr/>
            </p:nvSpPr>
            <p:spPr bwMode="auto">
              <a:xfrm>
                <a:off x="1010" y="3084"/>
                <a:ext cx="1571" cy="469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1 w 2532"/>
                  <a:gd name="T5" fmla="*/ 1 h 723"/>
                  <a:gd name="T6" fmla="*/ 1 w 2532"/>
                  <a:gd name="T7" fmla="*/ 1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25" name="Freeform 1134"/>
              <p:cNvSpPr>
                <a:spLocks/>
              </p:cNvSpPr>
              <p:nvPr/>
            </p:nvSpPr>
            <p:spPr bwMode="auto">
              <a:xfrm>
                <a:off x="1011" y="2998"/>
                <a:ext cx="17" cy="95"/>
              </a:xfrm>
              <a:custGeom>
                <a:avLst/>
                <a:gdLst>
                  <a:gd name="T0" fmla="*/ 1 w 26"/>
                  <a:gd name="T1" fmla="*/ 1 h 147"/>
                  <a:gd name="T2" fmla="*/ 1 w 26"/>
                  <a:gd name="T3" fmla="*/ 1 h 147"/>
                  <a:gd name="T4" fmla="*/ 0 w 26"/>
                  <a:gd name="T5" fmla="*/ 1 h 147"/>
                  <a:gd name="T6" fmla="*/ 1 w 26"/>
                  <a:gd name="T7" fmla="*/ 0 h 147"/>
                  <a:gd name="T8" fmla="*/ 1 w 26"/>
                  <a:gd name="T9" fmla="*/ 1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26" name="Freeform 1135"/>
              <p:cNvSpPr>
                <a:spLocks/>
              </p:cNvSpPr>
              <p:nvPr/>
            </p:nvSpPr>
            <p:spPr bwMode="auto">
              <a:xfrm>
                <a:off x="1012" y="2611"/>
                <a:ext cx="730" cy="393"/>
              </a:xfrm>
              <a:custGeom>
                <a:avLst/>
                <a:gdLst>
                  <a:gd name="T0" fmla="*/ 1 w 1176"/>
                  <a:gd name="T1" fmla="*/ 0 h 606"/>
                  <a:gd name="T2" fmla="*/ 0 w 1176"/>
                  <a:gd name="T3" fmla="*/ 1 h 606"/>
                  <a:gd name="T4" fmla="*/ 1 w 1176"/>
                  <a:gd name="T5" fmla="*/ 1 h 606"/>
                  <a:gd name="T6" fmla="*/ 1 w 1176"/>
                  <a:gd name="T7" fmla="*/ 1 h 606"/>
                  <a:gd name="T8" fmla="*/ 1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27" name="Freeform 1136"/>
              <p:cNvSpPr>
                <a:spLocks/>
              </p:cNvSpPr>
              <p:nvPr/>
            </p:nvSpPr>
            <p:spPr bwMode="auto">
              <a:xfrm>
                <a:off x="1061" y="3018"/>
                <a:ext cx="1490" cy="451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1 w 2532"/>
                  <a:gd name="T5" fmla="*/ 1 h 723"/>
                  <a:gd name="T6" fmla="*/ 1 w 2532"/>
                  <a:gd name="T7" fmla="*/ 1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28" name="Freeform 1137"/>
              <p:cNvSpPr>
                <a:spLocks/>
              </p:cNvSpPr>
              <p:nvPr/>
            </p:nvSpPr>
            <p:spPr bwMode="auto">
              <a:xfrm flipV="1">
                <a:off x="2549" y="2986"/>
                <a:ext cx="608" cy="467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1 h 723"/>
                  <a:gd name="T6" fmla="*/ 0 w 2532"/>
                  <a:gd name="T7" fmla="*/ 1 h 723"/>
                  <a:gd name="T8" fmla="*/ 0 w 2532"/>
                  <a:gd name="T9" fmla="*/ 1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3385" name="Group 1139"/>
            <p:cNvGrpSpPr>
              <a:grpSpLocks/>
            </p:cNvGrpSpPr>
            <p:nvPr/>
          </p:nvGrpSpPr>
          <p:grpSpPr bwMode="auto">
            <a:xfrm flipH="1">
              <a:off x="5940425" y="3222625"/>
              <a:ext cx="414337" cy="373063"/>
              <a:chOff x="2839" y="3501"/>
              <a:chExt cx="755" cy="803"/>
            </a:xfrm>
          </p:grpSpPr>
          <p:pic>
            <p:nvPicPr>
              <p:cNvPr id="13410" name="Picture 1140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411" name="Freeform 1141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 w="9525" cap="flat" cmpd="sng">
                <a:noFill/>
                <a:prstDash val="solid"/>
                <a:round/>
                <a:headEnd/>
                <a:tailEnd/>
              </a:ln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13386" name="Group 1142"/>
            <p:cNvGrpSpPr>
              <a:grpSpLocks/>
            </p:cNvGrpSpPr>
            <p:nvPr/>
          </p:nvGrpSpPr>
          <p:grpSpPr bwMode="auto">
            <a:xfrm>
              <a:off x="7307263" y="5422900"/>
              <a:ext cx="474662" cy="407988"/>
              <a:chOff x="877" y="1008"/>
              <a:chExt cx="2747" cy="2591"/>
            </a:xfrm>
          </p:grpSpPr>
          <p:pic>
            <p:nvPicPr>
              <p:cNvPr id="13387" name="Picture 1143" descr="antenna_stylized"/>
              <p:cNvPicPr>
                <a:picLocks noChangeAspect="1" noChangeArrowheads="1"/>
              </p:cNvPicPr>
              <p:nvPr/>
            </p:nvPicPr>
            <p:blipFill>
              <a:blip r:embed="rId17" cstate="print"/>
              <a:srcRect/>
              <a:stretch>
                <a:fillRect/>
              </a:stretch>
            </p:blipFill>
            <p:spPr bwMode="auto">
              <a:xfrm>
                <a:off x="877" y="1008"/>
                <a:ext cx="2725" cy="14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3388" name="Picture 1144" descr="laptop_keyboard"/>
              <p:cNvPicPr>
                <a:picLocks noChangeAspect="1" noChangeArrowheads="1"/>
              </p:cNvPicPr>
              <p:nvPr/>
            </p:nvPicPr>
            <p:blipFill>
              <a:blip r:embed="rId18" cstate="print"/>
              <a:srcRect/>
              <a:stretch>
                <a:fillRect/>
              </a:stretch>
            </p:blipFill>
            <p:spPr bwMode="auto">
              <a:xfrm rot="109064" flipH="1">
                <a:off x="1009" y="2586"/>
                <a:ext cx="2245" cy="101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89" name="Freeform 1145"/>
              <p:cNvSpPr>
                <a:spLocks/>
              </p:cNvSpPr>
              <p:nvPr/>
            </p:nvSpPr>
            <p:spPr bwMode="auto">
              <a:xfrm>
                <a:off x="1753" y="1603"/>
                <a:ext cx="1807" cy="1322"/>
              </a:xfrm>
              <a:custGeom>
                <a:avLst/>
                <a:gdLst>
                  <a:gd name="T0" fmla="*/ 1 w 2982"/>
                  <a:gd name="T1" fmla="*/ 0 h 2442"/>
                  <a:gd name="T2" fmla="*/ 0 w 2982"/>
                  <a:gd name="T3" fmla="*/ 1 h 2442"/>
                  <a:gd name="T4" fmla="*/ 1 w 2982"/>
                  <a:gd name="T5" fmla="*/ 1 h 2442"/>
                  <a:gd name="T6" fmla="*/ 1 w 2982"/>
                  <a:gd name="T7" fmla="*/ 1 h 2442"/>
                  <a:gd name="T8" fmla="*/ 1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pic>
            <p:nvPicPr>
              <p:cNvPr id="13390" name="Picture 1146" descr="screen"/>
              <p:cNvPicPr>
                <a:picLocks noChangeAspect="1" noChangeArrowheads="1"/>
              </p:cNvPicPr>
              <p:nvPr/>
            </p:nvPicPr>
            <p:blipFill>
              <a:blip r:embed="rId19" cstate="print"/>
              <a:srcRect/>
              <a:stretch>
                <a:fillRect/>
              </a:stretch>
            </p:blipFill>
            <p:spPr bwMode="auto">
              <a:xfrm>
                <a:off x="1842" y="1637"/>
                <a:ext cx="1642" cy="12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91" name="Freeform 1147"/>
              <p:cNvSpPr>
                <a:spLocks/>
              </p:cNvSpPr>
              <p:nvPr/>
            </p:nvSpPr>
            <p:spPr bwMode="auto">
              <a:xfrm>
                <a:off x="2082" y="1564"/>
                <a:ext cx="1531" cy="246"/>
              </a:xfrm>
              <a:custGeom>
                <a:avLst/>
                <a:gdLst>
                  <a:gd name="T0" fmla="*/ 1 w 2528"/>
                  <a:gd name="T1" fmla="*/ 0 h 455"/>
                  <a:gd name="T2" fmla="*/ 1 w 2528"/>
                  <a:gd name="T3" fmla="*/ 1 h 455"/>
                  <a:gd name="T4" fmla="*/ 1 w 2528"/>
                  <a:gd name="T5" fmla="*/ 1 h 455"/>
                  <a:gd name="T6" fmla="*/ 0 w 2528"/>
                  <a:gd name="T7" fmla="*/ 1 h 455"/>
                  <a:gd name="T8" fmla="*/ 1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92" name="Freeform 1148"/>
              <p:cNvSpPr>
                <a:spLocks/>
              </p:cNvSpPr>
              <p:nvPr/>
            </p:nvSpPr>
            <p:spPr bwMode="auto">
              <a:xfrm>
                <a:off x="1737" y="1562"/>
                <a:ext cx="425" cy="1024"/>
              </a:xfrm>
              <a:custGeom>
                <a:avLst/>
                <a:gdLst>
                  <a:gd name="T0" fmla="*/ 1 w 702"/>
                  <a:gd name="T1" fmla="*/ 0 h 1893"/>
                  <a:gd name="T2" fmla="*/ 0 w 702"/>
                  <a:gd name="T3" fmla="*/ 1 h 1893"/>
                  <a:gd name="T4" fmla="*/ 1 w 702"/>
                  <a:gd name="T5" fmla="*/ 1 h 1893"/>
                  <a:gd name="T6" fmla="*/ 1 w 702"/>
                  <a:gd name="T7" fmla="*/ 1 h 1893"/>
                  <a:gd name="T8" fmla="*/ 1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93" name="Freeform 1149"/>
              <p:cNvSpPr>
                <a:spLocks/>
              </p:cNvSpPr>
              <p:nvPr/>
            </p:nvSpPr>
            <p:spPr bwMode="auto">
              <a:xfrm>
                <a:off x="3144" y="1745"/>
                <a:ext cx="458" cy="1182"/>
              </a:xfrm>
              <a:custGeom>
                <a:avLst/>
                <a:gdLst>
                  <a:gd name="T0" fmla="*/ 1 w 756"/>
                  <a:gd name="T1" fmla="*/ 0 h 2184"/>
                  <a:gd name="T2" fmla="*/ 1 w 756"/>
                  <a:gd name="T3" fmla="*/ 1 h 2184"/>
                  <a:gd name="T4" fmla="*/ 0 w 756"/>
                  <a:gd name="T5" fmla="*/ 1 h 2184"/>
                  <a:gd name="T6" fmla="*/ 1 w 756"/>
                  <a:gd name="T7" fmla="*/ 1 h 2184"/>
                  <a:gd name="T8" fmla="*/ 1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94" name="Freeform 1150"/>
              <p:cNvSpPr>
                <a:spLocks/>
              </p:cNvSpPr>
              <p:nvPr/>
            </p:nvSpPr>
            <p:spPr bwMode="auto">
              <a:xfrm>
                <a:off x="1732" y="2534"/>
                <a:ext cx="1680" cy="399"/>
              </a:xfrm>
              <a:custGeom>
                <a:avLst/>
                <a:gdLst>
                  <a:gd name="T0" fmla="*/ 1 w 2773"/>
                  <a:gd name="T1" fmla="*/ 0 h 738"/>
                  <a:gd name="T2" fmla="*/ 0 w 2773"/>
                  <a:gd name="T3" fmla="*/ 1 h 738"/>
                  <a:gd name="T4" fmla="*/ 1 w 2773"/>
                  <a:gd name="T5" fmla="*/ 1 h 738"/>
                  <a:gd name="T6" fmla="*/ 1 w 2773"/>
                  <a:gd name="T7" fmla="*/ 1 h 738"/>
                  <a:gd name="T8" fmla="*/ 1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95" name="Freeform 1151"/>
              <p:cNvSpPr>
                <a:spLocks/>
              </p:cNvSpPr>
              <p:nvPr/>
            </p:nvSpPr>
            <p:spPr bwMode="auto">
              <a:xfrm>
                <a:off x="3195" y="1755"/>
                <a:ext cx="429" cy="1187"/>
              </a:xfrm>
              <a:custGeom>
                <a:avLst/>
                <a:gdLst>
                  <a:gd name="T0" fmla="*/ 1 w 637"/>
                  <a:gd name="T1" fmla="*/ 0 h 1659"/>
                  <a:gd name="T2" fmla="*/ 1 w 637"/>
                  <a:gd name="T3" fmla="*/ 0 h 1659"/>
                  <a:gd name="T4" fmla="*/ 1 w 637"/>
                  <a:gd name="T5" fmla="*/ 1 h 1659"/>
                  <a:gd name="T6" fmla="*/ 0 w 637"/>
                  <a:gd name="T7" fmla="*/ 1 h 1659"/>
                  <a:gd name="T8" fmla="*/ 1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96" name="Freeform 1152"/>
              <p:cNvSpPr>
                <a:spLocks/>
              </p:cNvSpPr>
              <p:nvPr/>
            </p:nvSpPr>
            <p:spPr bwMode="auto">
              <a:xfrm>
                <a:off x="1734" y="2587"/>
                <a:ext cx="1494" cy="394"/>
              </a:xfrm>
              <a:custGeom>
                <a:avLst/>
                <a:gdLst>
                  <a:gd name="T0" fmla="*/ 0 w 2216"/>
                  <a:gd name="T1" fmla="*/ 0 h 550"/>
                  <a:gd name="T2" fmla="*/ 1 w 2216"/>
                  <a:gd name="T3" fmla="*/ 1 h 550"/>
                  <a:gd name="T4" fmla="*/ 1 w 2216"/>
                  <a:gd name="T5" fmla="*/ 1 h 550"/>
                  <a:gd name="T6" fmla="*/ 1 w 2216"/>
                  <a:gd name="T7" fmla="*/ 1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13397" name="Group 1153"/>
              <p:cNvGrpSpPr>
                <a:grpSpLocks/>
              </p:cNvGrpSpPr>
              <p:nvPr/>
            </p:nvGrpSpPr>
            <p:grpSpPr bwMode="auto">
              <a:xfrm>
                <a:off x="1709" y="3008"/>
                <a:ext cx="507" cy="234"/>
                <a:chOff x="1740" y="2642"/>
                <a:chExt cx="752" cy="327"/>
              </a:xfrm>
            </p:grpSpPr>
            <p:sp>
              <p:nvSpPr>
                <p:cNvPr id="13404" name="Freeform 1154"/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3405" name="Freeform 1155"/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3406" name="Freeform 1156"/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3407" name="Freeform 1157"/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3408" name="Freeform 1158"/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3409" name="Freeform 1159"/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3398" name="Freeform 1160"/>
              <p:cNvSpPr>
                <a:spLocks/>
              </p:cNvSpPr>
              <p:nvPr/>
            </p:nvSpPr>
            <p:spPr bwMode="auto">
              <a:xfrm>
                <a:off x="2577" y="3043"/>
                <a:ext cx="614" cy="514"/>
              </a:xfrm>
              <a:custGeom>
                <a:avLst/>
                <a:gdLst>
                  <a:gd name="T0" fmla="*/ 1 w 990"/>
                  <a:gd name="T1" fmla="*/ 1 h 792"/>
                  <a:gd name="T2" fmla="*/ 1 w 990"/>
                  <a:gd name="T3" fmla="*/ 0 h 792"/>
                  <a:gd name="T4" fmla="*/ 1 w 990"/>
                  <a:gd name="T5" fmla="*/ 1 h 792"/>
                  <a:gd name="T6" fmla="*/ 0 w 990"/>
                  <a:gd name="T7" fmla="*/ 1 h 792"/>
                  <a:gd name="T8" fmla="*/ 1 w 990"/>
                  <a:gd name="T9" fmla="*/ 1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99" name="Freeform 1161"/>
              <p:cNvSpPr>
                <a:spLocks/>
              </p:cNvSpPr>
              <p:nvPr/>
            </p:nvSpPr>
            <p:spPr bwMode="auto">
              <a:xfrm>
                <a:off x="1010" y="3084"/>
                <a:ext cx="1571" cy="469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1 w 2532"/>
                  <a:gd name="T5" fmla="*/ 1 h 723"/>
                  <a:gd name="T6" fmla="*/ 1 w 2532"/>
                  <a:gd name="T7" fmla="*/ 1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00" name="Freeform 1162"/>
              <p:cNvSpPr>
                <a:spLocks/>
              </p:cNvSpPr>
              <p:nvPr/>
            </p:nvSpPr>
            <p:spPr bwMode="auto">
              <a:xfrm>
                <a:off x="1011" y="2998"/>
                <a:ext cx="17" cy="95"/>
              </a:xfrm>
              <a:custGeom>
                <a:avLst/>
                <a:gdLst>
                  <a:gd name="T0" fmla="*/ 1 w 26"/>
                  <a:gd name="T1" fmla="*/ 1 h 147"/>
                  <a:gd name="T2" fmla="*/ 1 w 26"/>
                  <a:gd name="T3" fmla="*/ 1 h 147"/>
                  <a:gd name="T4" fmla="*/ 0 w 26"/>
                  <a:gd name="T5" fmla="*/ 1 h 147"/>
                  <a:gd name="T6" fmla="*/ 1 w 26"/>
                  <a:gd name="T7" fmla="*/ 0 h 147"/>
                  <a:gd name="T8" fmla="*/ 1 w 26"/>
                  <a:gd name="T9" fmla="*/ 1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01" name="Freeform 1163"/>
              <p:cNvSpPr>
                <a:spLocks/>
              </p:cNvSpPr>
              <p:nvPr/>
            </p:nvSpPr>
            <p:spPr bwMode="auto">
              <a:xfrm>
                <a:off x="1012" y="2611"/>
                <a:ext cx="730" cy="393"/>
              </a:xfrm>
              <a:custGeom>
                <a:avLst/>
                <a:gdLst>
                  <a:gd name="T0" fmla="*/ 1 w 1176"/>
                  <a:gd name="T1" fmla="*/ 0 h 606"/>
                  <a:gd name="T2" fmla="*/ 0 w 1176"/>
                  <a:gd name="T3" fmla="*/ 1 h 606"/>
                  <a:gd name="T4" fmla="*/ 1 w 1176"/>
                  <a:gd name="T5" fmla="*/ 1 h 606"/>
                  <a:gd name="T6" fmla="*/ 1 w 1176"/>
                  <a:gd name="T7" fmla="*/ 1 h 606"/>
                  <a:gd name="T8" fmla="*/ 1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02" name="Freeform 1164"/>
              <p:cNvSpPr>
                <a:spLocks/>
              </p:cNvSpPr>
              <p:nvPr/>
            </p:nvSpPr>
            <p:spPr bwMode="auto">
              <a:xfrm>
                <a:off x="1061" y="3018"/>
                <a:ext cx="1490" cy="451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1 w 2532"/>
                  <a:gd name="T5" fmla="*/ 1 h 723"/>
                  <a:gd name="T6" fmla="*/ 1 w 2532"/>
                  <a:gd name="T7" fmla="*/ 1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03" name="Freeform 1165"/>
              <p:cNvSpPr>
                <a:spLocks/>
              </p:cNvSpPr>
              <p:nvPr/>
            </p:nvSpPr>
            <p:spPr bwMode="auto">
              <a:xfrm flipV="1">
                <a:off x="2549" y="2986"/>
                <a:ext cx="608" cy="467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1 h 723"/>
                  <a:gd name="T6" fmla="*/ 0 w 2532"/>
                  <a:gd name="T7" fmla="*/ 1 h 723"/>
                  <a:gd name="T8" fmla="*/ 0 w 2532"/>
                  <a:gd name="T9" fmla="*/ 1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1331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r>
              <a:rPr lang="en-US"/>
              <a:t>1-</a:t>
            </a:r>
            <a:fld id="{CB1119D5-8A66-4301-967F-218925AD2B17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13319" name="TextBox 469"/>
          <p:cNvSpPr txBox="1">
            <a:spLocks noChangeArrowheads="1"/>
          </p:cNvSpPr>
          <p:nvPr/>
        </p:nvSpPr>
        <p:spPr bwMode="auto">
          <a:xfrm>
            <a:off x="492125" y="3054350"/>
            <a:ext cx="3540125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Interconnected networks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55588" y="165100"/>
            <a:ext cx="8096250" cy="650875"/>
          </a:xfrm>
        </p:spPr>
        <p:txBody>
          <a:bodyPr/>
          <a:lstStyle/>
          <a:p>
            <a:pPr eaLnBrk="1" hangingPunct="1"/>
            <a:r>
              <a:rPr lang="en-US" sz="3600">
                <a:ea typeface="ＭＳ Ｐゴシック" pitchFamily="34" charset="-128"/>
              </a:rPr>
              <a:t>Internet structure: network of networks</a:t>
            </a:r>
            <a:endParaRPr lang="en-US">
              <a:ea typeface="ＭＳ Ｐゴシック" pitchFamily="34" charset="-128"/>
            </a:endParaRPr>
          </a:p>
        </p:txBody>
      </p:sp>
      <p:pic>
        <p:nvPicPr>
          <p:cNvPr id="48131" name="Picture 76" descr="underline_base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7025" y="674688"/>
            <a:ext cx="7769225" cy="173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48132" name="Group 5"/>
          <p:cNvGrpSpPr>
            <a:grpSpLocks/>
          </p:cNvGrpSpPr>
          <p:nvPr/>
        </p:nvGrpSpPr>
        <p:grpSpPr bwMode="auto">
          <a:xfrm>
            <a:off x="450850" y="1849438"/>
            <a:ext cx="8437563" cy="4559300"/>
            <a:chOff x="154891" y="1905681"/>
            <a:chExt cx="8436427" cy="4559651"/>
          </a:xfrm>
        </p:grpSpPr>
        <p:grpSp>
          <p:nvGrpSpPr>
            <p:cNvPr id="48425" name="Group 2"/>
            <p:cNvGrpSpPr>
              <a:grpSpLocks/>
            </p:cNvGrpSpPr>
            <p:nvPr/>
          </p:nvGrpSpPr>
          <p:grpSpPr bwMode="auto">
            <a:xfrm>
              <a:off x="1529396" y="2297655"/>
              <a:ext cx="648422" cy="418253"/>
              <a:chOff x="3053396" y="4304255"/>
              <a:chExt cx="648422" cy="418253"/>
            </a:xfrm>
          </p:grpSpPr>
          <p:sp>
            <p:nvSpPr>
              <p:cNvPr id="48477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478" name="TextBox 1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sz="1000"/>
                  <a:t>net</a:t>
                </a:r>
              </a:p>
            </p:txBody>
          </p:sp>
        </p:grpSp>
        <p:grpSp>
          <p:nvGrpSpPr>
            <p:cNvPr id="48426" name="Group 131"/>
            <p:cNvGrpSpPr>
              <a:grpSpLocks/>
            </p:cNvGrpSpPr>
            <p:nvPr/>
          </p:nvGrpSpPr>
          <p:grpSpPr bwMode="auto">
            <a:xfrm>
              <a:off x="373696" y="3097755"/>
              <a:ext cx="648422" cy="418253"/>
              <a:chOff x="3053396" y="4304255"/>
              <a:chExt cx="648422" cy="418253"/>
            </a:xfrm>
          </p:grpSpPr>
          <p:sp>
            <p:nvSpPr>
              <p:cNvPr id="48475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476" name="TextBox 133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sz="1000"/>
                  <a:t>net</a:t>
                </a:r>
              </a:p>
            </p:txBody>
          </p:sp>
        </p:grpSp>
        <p:grpSp>
          <p:nvGrpSpPr>
            <p:cNvPr id="48427" name="Group 135"/>
            <p:cNvGrpSpPr>
              <a:grpSpLocks/>
            </p:cNvGrpSpPr>
            <p:nvPr/>
          </p:nvGrpSpPr>
          <p:grpSpPr bwMode="auto">
            <a:xfrm>
              <a:off x="6037896" y="2551655"/>
              <a:ext cx="648422" cy="418253"/>
              <a:chOff x="3053396" y="4304255"/>
              <a:chExt cx="648422" cy="418253"/>
            </a:xfrm>
          </p:grpSpPr>
          <p:sp>
            <p:nvSpPr>
              <p:cNvPr id="48473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474" name="TextBox 137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sz="1000"/>
                  <a:t>net</a:t>
                </a:r>
              </a:p>
            </p:txBody>
          </p:sp>
        </p:grpSp>
        <p:grpSp>
          <p:nvGrpSpPr>
            <p:cNvPr id="48428" name="Group 138"/>
            <p:cNvGrpSpPr>
              <a:grpSpLocks/>
            </p:cNvGrpSpPr>
            <p:nvPr/>
          </p:nvGrpSpPr>
          <p:grpSpPr bwMode="auto">
            <a:xfrm>
              <a:off x="945196" y="5409155"/>
              <a:ext cx="648422" cy="418253"/>
              <a:chOff x="3053396" y="4304255"/>
              <a:chExt cx="648422" cy="418253"/>
            </a:xfrm>
          </p:grpSpPr>
          <p:sp>
            <p:nvSpPr>
              <p:cNvPr id="48471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472" name="TextBox 140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sz="1000"/>
                  <a:t>net</a:t>
                </a:r>
              </a:p>
            </p:txBody>
          </p:sp>
        </p:grpSp>
        <p:grpSp>
          <p:nvGrpSpPr>
            <p:cNvPr id="48429" name="Group 141"/>
            <p:cNvGrpSpPr>
              <a:grpSpLocks/>
            </p:cNvGrpSpPr>
            <p:nvPr/>
          </p:nvGrpSpPr>
          <p:grpSpPr bwMode="auto">
            <a:xfrm>
              <a:off x="526096" y="4786855"/>
              <a:ext cx="648422" cy="418253"/>
              <a:chOff x="3053396" y="4304255"/>
              <a:chExt cx="648422" cy="418253"/>
            </a:xfrm>
          </p:grpSpPr>
          <p:sp>
            <p:nvSpPr>
              <p:cNvPr id="48469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470" name="TextBox 143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sz="1000"/>
                  <a:t>net</a:t>
                </a:r>
              </a:p>
            </p:txBody>
          </p:sp>
        </p:grpSp>
        <p:grpSp>
          <p:nvGrpSpPr>
            <p:cNvPr id="48430" name="Group 144"/>
            <p:cNvGrpSpPr>
              <a:grpSpLocks/>
            </p:cNvGrpSpPr>
            <p:nvPr/>
          </p:nvGrpSpPr>
          <p:grpSpPr bwMode="auto">
            <a:xfrm>
              <a:off x="297496" y="4126455"/>
              <a:ext cx="648422" cy="418253"/>
              <a:chOff x="3053396" y="4304255"/>
              <a:chExt cx="648422" cy="418253"/>
            </a:xfrm>
          </p:grpSpPr>
          <p:sp>
            <p:nvSpPr>
              <p:cNvPr id="48467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468" name="TextBox 146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sz="1000"/>
                  <a:t>net</a:t>
                </a:r>
              </a:p>
            </p:txBody>
          </p:sp>
        </p:grpSp>
        <p:grpSp>
          <p:nvGrpSpPr>
            <p:cNvPr id="48431" name="Group 147"/>
            <p:cNvGrpSpPr>
              <a:grpSpLocks/>
            </p:cNvGrpSpPr>
            <p:nvPr/>
          </p:nvGrpSpPr>
          <p:grpSpPr bwMode="auto">
            <a:xfrm>
              <a:off x="6787196" y="2983455"/>
              <a:ext cx="648422" cy="418253"/>
              <a:chOff x="3053396" y="4304255"/>
              <a:chExt cx="648422" cy="418253"/>
            </a:xfrm>
          </p:grpSpPr>
          <p:sp>
            <p:nvSpPr>
              <p:cNvPr id="48465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466" name="TextBox 149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sz="1000"/>
                  <a:t>net</a:t>
                </a:r>
              </a:p>
            </p:txBody>
          </p:sp>
        </p:grpSp>
        <p:grpSp>
          <p:nvGrpSpPr>
            <p:cNvPr id="48432" name="Group 150"/>
            <p:cNvGrpSpPr>
              <a:grpSpLocks/>
            </p:cNvGrpSpPr>
            <p:nvPr/>
          </p:nvGrpSpPr>
          <p:grpSpPr bwMode="auto">
            <a:xfrm>
              <a:off x="3129596" y="2056355"/>
              <a:ext cx="648422" cy="418253"/>
              <a:chOff x="3053396" y="4304255"/>
              <a:chExt cx="648422" cy="418253"/>
            </a:xfrm>
          </p:grpSpPr>
          <p:sp>
            <p:nvSpPr>
              <p:cNvPr id="48463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464" name="TextBox 152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sz="1000"/>
                  <a:t>net</a:t>
                </a:r>
              </a:p>
            </p:txBody>
          </p:sp>
        </p:grpSp>
        <p:grpSp>
          <p:nvGrpSpPr>
            <p:cNvPr id="48433" name="Group 153"/>
            <p:cNvGrpSpPr>
              <a:grpSpLocks/>
            </p:cNvGrpSpPr>
            <p:nvPr/>
          </p:nvGrpSpPr>
          <p:grpSpPr bwMode="auto">
            <a:xfrm>
              <a:off x="754696" y="2704055"/>
              <a:ext cx="648422" cy="418253"/>
              <a:chOff x="3053396" y="4304255"/>
              <a:chExt cx="648422" cy="418253"/>
            </a:xfrm>
          </p:grpSpPr>
          <p:sp>
            <p:nvSpPr>
              <p:cNvPr id="48461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462" name="TextBox 155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sz="1000"/>
                  <a:t>net</a:t>
                </a:r>
              </a:p>
            </p:txBody>
          </p:sp>
        </p:grpSp>
        <p:grpSp>
          <p:nvGrpSpPr>
            <p:cNvPr id="48434" name="Group 156"/>
            <p:cNvGrpSpPr>
              <a:grpSpLocks/>
            </p:cNvGrpSpPr>
            <p:nvPr/>
          </p:nvGrpSpPr>
          <p:grpSpPr bwMode="auto">
            <a:xfrm>
              <a:off x="4043996" y="2030955"/>
              <a:ext cx="648422" cy="418253"/>
              <a:chOff x="3053396" y="4304255"/>
              <a:chExt cx="648422" cy="418253"/>
            </a:xfrm>
          </p:grpSpPr>
          <p:sp>
            <p:nvSpPr>
              <p:cNvPr id="48459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460" name="TextBox 158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sz="1000"/>
                  <a:t>net</a:t>
                </a:r>
              </a:p>
            </p:txBody>
          </p:sp>
        </p:grpSp>
        <p:grpSp>
          <p:nvGrpSpPr>
            <p:cNvPr id="48435" name="Group 160"/>
            <p:cNvGrpSpPr>
              <a:grpSpLocks/>
            </p:cNvGrpSpPr>
            <p:nvPr/>
          </p:nvGrpSpPr>
          <p:grpSpPr bwMode="auto">
            <a:xfrm>
              <a:off x="7104696" y="5663155"/>
              <a:ext cx="648422" cy="418253"/>
              <a:chOff x="3053396" y="4304255"/>
              <a:chExt cx="648422" cy="418253"/>
            </a:xfrm>
          </p:grpSpPr>
          <p:sp>
            <p:nvSpPr>
              <p:cNvPr id="48457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458" name="TextBox 162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sz="1000"/>
                  <a:t>net</a:t>
                </a:r>
              </a:p>
            </p:txBody>
          </p:sp>
        </p:grpSp>
        <p:grpSp>
          <p:nvGrpSpPr>
            <p:cNvPr id="48436" name="Group 163"/>
            <p:cNvGrpSpPr>
              <a:grpSpLocks/>
            </p:cNvGrpSpPr>
            <p:nvPr/>
          </p:nvGrpSpPr>
          <p:grpSpPr bwMode="auto">
            <a:xfrm>
              <a:off x="7942896" y="5015455"/>
              <a:ext cx="648422" cy="418253"/>
              <a:chOff x="3053396" y="4304255"/>
              <a:chExt cx="648422" cy="418253"/>
            </a:xfrm>
          </p:grpSpPr>
          <p:sp>
            <p:nvSpPr>
              <p:cNvPr id="48455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456" name="TextBox 165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sz="1000"/>
                  <a:t>net</a:t>
                </a:r>
              </a:p>
            </p:txBody>
          </p:sp>
        </p:grpSp>
        <p:grpSp>
          <p:nvGrpSpPr>
            <p:cNvPr id="48437" name="Group 166"/>
            <p:cNvGrpSpPr>
              <a:grpSpLocks/>
            </p:cNvGrpSpPr>
            <p:nvPr/>
          </p:nvGrpSpPr>
          <p:grpSpPr bwMode="auto">
            <a:xfrm>
              <a:off x="7714296" y="4101055"/>
              <a:ext cx="648422" cy="418253"/>
              <a:chOff x="3053396" y="4304255"/>
              <a:chExt cx="648422" cy="418253"/>
            </a:xfrm>
          </p:grpSpPr>
          <p:sp>
            <p:nvSpPr>
              <p:cNvPr id="48453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454" name="TextBox 168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sz="1000"/>
                  <a:t>net</a:t>
                </a:r>
              </a:p>
            </p:txBody>
          </p:sp>
        </p:grpSp>
        <p:grpSp>
          <p:nvGrpSpPr>
            <p:cNvPr id="48438" name="Group 169"/>
            <p:cNvGrpSpPr>
              <a:grpSpLocks/>
            </p:cNvGrpSpPr>
            <p:nvPr/>
          </p:nvGrpSpPr>
          <p:grpSpPr bwMode="auto">
            <a:xfrm>
              <a:off x="4869496" y="5904455"/>
              <a:ext cx="648422" cy="418253"/>
              <a:chOff x="3053396" y="4304255"/>
              <a:chExt cx="648422" cy="418253"/>
            </a:xfrm>
          </p:grpSpPr>
          <p:sp>
            <p:nvSpPr>
              <p:cNvPr id="48451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452" name="TextBox 171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sz="1000"/>
                  <a:t>net</a:t>
                </a:r>
              </a:p>
            </p:txBody>
          </p:sp>
        </p:grpSp>
        <p:grpSp>
          <p:nvGrpSpPr>
            <p:cNvPr id="48439" name="Group 172"/>
            <p:cNvGrpSpPr>
              <a:grpSpLocks/>
            </p:cNvGrpSpPr>
            <p:nvPr/>
          </p:nvGrpSpPr>
          <p:grpSpPr bwMode="auto">
            <a:xfrm>
              <a:off x="3955096" y="6044155"/>
              <a:ext cx="648422" cy="418253"/>
              <a:chOff x="3053396" y="4304255"/>
              <a:chExt cx="648422" cy="418253"/>
            </a:xfrm>
          </p:grpSpPr>
          <p:sp>
            <p:nvSpPr>
              <p:cNvPr id="48449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450" name="TextBox 174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sz="1000"/>
                  <a:t>net</a:t>
                </a:r>
              </a:p>
            </p:txBody>
          </p:sp>
        </p:grpSp>
        <p:grpSp>
          <p:nvGrpSpPr>
            <p:cNvPr id="48440" name="Group 175"/>
            <p:cNvGrpSpPr>
              <a:grpSpLocks/>
            </p:cNvGrpSpPr>
            <p:nvPr/>
          </p:nvGrpSpPr>
          <p:grpSpPr bwMode="auto">
            <a:xfrm>
              <a:off x="2735896" y="5891755"/>
              <a:ext cx="648422" cy="418253"/>
              <a:chOff x="3053396" y="4304255"/>
              <a:chExt cx="648422" cy="418253"/>
            </a:xfrm>
          </p:grpSpPr>
          <p:sp>
            <p:nvSpPr>
              <p:cNvPr id="48447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448" name="TextBox 177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sz="1000"/>
                  <a:t>net</a:t>
                </a:r>
              </a:p>
            </p:txBody>
          </p:sp>
        </p:grpSp>
        <p:sp>
          <p:nvSpPr>
            <p:cNvPr id="48441" name="TextBox 4"/>
            <p:cNvSpPr txBox="1">
              <a:spLocks noChangeArrowheads="1"/>
            </p:cNvSpPr>
            <p:nvPr/>
          </p:nvSpPr>
          <p:spPr bwMode="auto">
            <a:xfrm rot="1053502">
              <a:off x="5143500" y="1955800"/>
              <a:ext cx="543739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800">
                  <a:solidFill>
                    <a:srgbClr val="0000FF"/>
                  </a:solidFill>
                </a:rPr>
                <a:t>…</a:t>
              </a:r>
            </a:p>
          </p:txBody>
        </p:sp>
        <p:sp>
          <p:nvSpPr>
            <p:cNvPr id="48442" name="TextBox 179"/>
            <p:cNvSpPr txBox="1">
              <a:spLocks noChangeArrowheads="1"/>
            </p:cNvSpPr>
            <p:nvPr/>
          </p:nvSpPr>
          <p:spPr bwMode="auto">
            <a:xfrm rot="2829263">
              <a:off x="7429500" y="3429000"/>
              <a:ext cx="543739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800">
                  <a:solidFill>
                    <a:srgbClr val="0000FF"/>
                  </a:solidFill>
                </a:rPr>
                <a:t>…</a:t>
              </a:r>
            </a:p>
          </p:txBody>
        </p:sp>
        <p:sp>
          <p:nvSpPr>
            <p:cNvPr id="48443" name="TextBox 180"/>
            <p:cNvSpPr txBox="1">
              <a:spLocks noChangeArrowheads="1"/>
            </p:cNvSpPr>
            <p:nvPr/>
          </p:nvSpPr>
          <p:spPr bwMode="auto">
            <a:xfrm rot="9845918">
              <a:off x="6098241" y="5942112"/>
              <a:ext cx="543739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800">
                  <a:solidFill>
                    <a:srgbClr val="0000FF"/>
                  </a:solidFill>
                </a:rPr>
                <a:t>…</a:t>
              </a:r>
            </a:p>
          </p:txBody>
        </p:sp>
        <p:sp>
          <p:nvSpPr>
            <p:cNvPr id="48444" name="TextBox 181"/>
            <p:cNvSpPr txBox="1">
              <a:spLocks noChangeArrowheads="1"/>
            </p:cNvSpPr>
            <p:nvPr/>
          </p:nvSpPr>
          <p:spPr bwMode="auto">
            <a:xfrm rot="-9948738">
              <a:off x="1730786" y="5845469"/>
              <a:ext cx="543739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800">
                  <a:solidFill>
                    <a:srgbClr val="0000FF"/>
                  </a:solidFill>
                </a:rPr>
                <a:t>…</a:t>
              </a:r>
            </a:p>
          </p:txBody>
        </p:sp>
        <p:sp>
          <p:nvSpPr>
            <p:cNvPr id="48445" name="TextBox 182"/>
            <p:cNvSpPr txBox="1">
              <a:spLocks noChangeArrowheads="1"/>
            </p:cNvSpPr>
            <p:nvPr/>
          </p:nvSpPr>
          <p:spPr bwMode="auto">
            <a:xfrm rot="-4992697">
              <a:off x="144631" y="3539025"/>
              <a:ext cx="543739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800">
                  <a:solidFill>
                    <a:srgbClr val="0000FF"/>
                  </a:solidFill>
                </a:rPr>
                <a:t>…</a:t>
              </a:r>
            </a:p>
          </p:txBody>
        </p:sp>
        <p:sp>
          <p:nvSpPr>
            <p:cNvPr id="48446" name="TextBox 183"/>
            <p:cNvSpPr txBox="1">
              <a:spLocks noChangeArrowheads="1"/>
            </p:cNvSpPr>
            <p:nvPr/>
          </p:nvSpPr>
          <p:spPr bwMode="auto">
            <a:xfrm rot="-1017263">
              <a:off x="2330376" y="1905681"/>
              <a:ext cx="543739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800">
                  <a:solidFill>
                    <a:srgbClr val="0000FF"/>
                  </a:solidFill>
                </a:rPr>
                <a:t>…</a:t>
              </a:r>
            </a:p>
          </p:txBody>
        </p:sp>
      </p:grpSp>
      <p:sp>
        <p:nvSpPr>
          <p:cNvPr id="48133" name="Rectangle 3"/>
          <p:cNvSpPr txBox="1">
            <a:spLocks noChangeArrowheads="1"/>
          </p:cNvSpPr>
          <p:nvPr/>
        </p:nvSpPr>
        <p:spPr bwMode="auto">
          <a:xfrm>
            <a:off x="473075" y="1073150"/>
            <a:ext cx="8204200" cy="673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75000"/>
              <a:buFont typeface="Wingdings" pitchFamily="2" charset="2"/>
              <a:buNone/>
            </a:pPr>
            <a:r>
              <a:rPr lang="en-US">
                <a:latin typeface="Gill Sans MT" pitchFamily="34" charset="0"/>
              </a:rPr>
              <a:t>But if one global ISP is viable business, there will be competitors ….  which must be interconnected</a:t>
            </a:r>
          </a:p>
        </p:txBody>
      </p:sp>
      <p:grpSp>
        <p:nvGrpSpPr>
          <p:cNvPr id="48134" name="Group 8"/>
          <p:cNvGrpSpPr>
            <a:grpSpLocks/>
          </p:cNvGrpSpPr>
          <p:nvPr/>
        </p:nvGrpSpPr>
        <p:grpSpPr bwMode="auto">
          <a:xfrm>
            <a:off x="4546600" y="3746500"/>
            <a:ext cx="3225800" cy="1117600"/>
            <a:chOff x="7848600" y="2044700"/>
            <a:chExt cx="3200399" cy="1371600"/>
          </a:xfrm>
        </p:grpSpPr>
        <p:sp>
          <p:nvSpPr>
            <p:cNvPr id="48342" name="Oval 3"/>
            <p:cNvSpPr>
              <a:spLocks noChangeArrowheads="1"/>
            </p:cNvSpPr>
            <p:nvPr/>
          </p:nvSpPr>
          <p:spPr bwMode="auto">
            <a:xfrm>
              <a:off x="7848600" y="2044700"/>
              <a:ext cx="3200399" cy="13716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48343" name="Group 133"/>
            <p:cNvGrpSpPr>
              <a:grpSpLocks/>
            </p:cNvGrpSpPr>
            <p:nvPr/>
          </p:nvGrpSpPr>
          <p:grpSpPr bwMode="auto">
            <a:xfrm>
              <a:off x="8526482" y="2160804"/>
              <a:ext cx="532759" cy="184809"/>
              <a:chOff x="2356" y="1300"/>
              <a:chExt cx="555" cy="194"/>
            </a:xfrm>
          </p:grpSpPr>
          <p:sp>
            <p:nvSpPr>
              <p:cNvPr id="48417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8418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8419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48420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48423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8424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8421" name="Line 140"/>
              <p:cNvSpPr>
                <a:spLocks noChangeShapeType="1"/>
              </p:cNvSpPr>
              <p:nvPr/>
            </p:nvSpPr>
            <p:spPr bwMode="auto">
              <a:xfrm>
                <a:off x="2357" y="1362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422" name="Line 141"/>
              <p:cNvSpPr>
                <a:spLocks noChangeShapeType="1"/>
              </p:cNvSpPr>
              <p:nvPr/>
            </p:nvSpPr>
            <p:spPr bwMode="auto">
              <a:xfrm>
                <a:off x="2908" y="1364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48344" name="Straight Connector 10"/>
            <p:cNvCxnSpPr>
              <a:cxnSpLocks noChangeShapeType="1"/>
              <a:stCxn id="48422" idx="0"/>
            </p:cNvCxnSpPr>
            <p:nvPr/>
          </p:nvCxnSpPr>
          <p:spPr bwMode="auto">
            <a:xfrm>
              <a:off x="9055401" y="2220819"/>
              <a:ext cx="975377" cy="13653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8345" name="Straight Connector 297"/>
            <p:cNvCxnSpPr>
              <a:cxnSpLocks noChangeShapeType="1"/>
            </p:cNvCxnSpPr>
            <p:nvPr/>
          </p:nvCxnSpPr>
          <p:spPr bwMode="auto">
            <a:xfrm>
              <a:off x="9522191" y="2583188"/>
              <a:ext cx="120745" cy="83392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8346" name="Straight Connector 298"/>
            <p:cNvCxnSpPr>
              <a:cxnSpLocks noChangeShapeType="1"/>
            </p:cNvCxnSpPr>
            <p:nvPr/>
          </p:nvCxnSpPr>
          <p:spPr bwMode="auto">
            <a:xfrm flipV="1">
              <a:off x="9323081" y="2786992"/>
              <a:ext cx="243358" cy="4562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8347" name="Straight Connector 299"/>
            <p:cNvCxnSpPr>
              <a:cxnSpLocks noChangeShapeType="1"/>
            </p:cNvCxnSpPr>
            <p:nvPr/>
          </p:nvCxnSpPr>
          <p:spPr bwMode="auto">
            <a:xfrm flipV="1">
              <a:off x="9028147" y="2611644"/>
              <a:ext cx="192778" cy="10958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8348" name="Straight Connector 300"/>
            <p:cNvCxnSpPr>
              <a:cxnSpLocks noChangeShapeType="1"/>
            </p:cNvCxnSpPr>
            <p:nvPr/>
          </p:nvCxnSpPr>
          <p:spPr bwMode="auto">
            <a:xfrm flipV="1">
              <a:off x="8729859" y="2909476"/>
              <a:ext cx="192778" cy="10958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8349" name="Straight Connector 301"/>
            <p:cNvCxnSpPr>
              <a:cxnSpLocks noChangeShapeType="1"/>
            </p:cNvCxnSpPr>
            <p:nvPr/>
          </p:nvCxnSpPr>
          <p:spPr bwMode="auto">
            <a:xfrm flipV="1">
              <a:off x="9537887" y="2836224"/>
              <a:ext cx="252969" cy="252942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8350" name="Straight Connector 302"/>
            <p:cNvCxnSpPr>
              <a:cxnSpLocks noChangeShapeType="1"/>
            </p:cNvCxnSpPr>
            <p:nvPr/>
          </p:nvCxnSpPr>
          <p:spPr bwMode="auto">
            <a:xfrm flipH="1" flipV="1">
              <a:off x="10029359" y="2822067"/>
              <a:ext cx="354959" cy="12439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8351" name="Straight Connector 303"/>
            <p:cNvCxnSpPr>
              <a:cxnSpLocks noChangeShapeType="1"/>
            </p:cNvCxnSpPr>
            <p:nvPr/>
          </p:nvCxnSpPr>
          <p:spPr bwMode="auto">
            <a:xfrm flipV="1">
              <a:off x="10015190" y="2475242"/>
              <a:ext cx="283363" cy="19566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8352" name="Straight Connector 304"/>
            <p:cNvCxnSpPr>
              <a:cxnSpLocks noChangeShapeType="1"/>
              <a:endCxn id="48417" idx="4"/>
            </p:cNvCxnSpPr>
            <p:nvPr/>
          </p:nvCxnSpPr>
          <p:spPr bwMode="auto">
            <a:xfrm flipH="1" flipV="1">
              <a:off x="8791902" y="2345614"/>
              <a:ext cx="410984" cy="8718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48353" name="TextBox 39958"/>
            <p:cNvSpPr txBox="1">
              <a:spLocks noChangeArrowheads="1"/>
            </p:cNvSpPr>
            <p:nvPr/>
          </p:nvSpPr>
          <p:spPr bwMode="auto">
            <a:xfrm>
              <a:off x="7958081" y="2471291"/>
              <a:ext cx="886407" cy="4910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000" i="1"/>
                <a:t>ISP B</a:t>
              </a:r>
            </a:p>
          </p:txBody>
        </p:sp>
        <p:grpSp>
          <p:nvGrpSpPr>
            <p:cNvPr id="48354" name="Group 133"/>
            <p:cNvGrpSpPr>
              <a:grpSpLocks/>
            </p:cNvGrpSpPr>
            <p:nvPr/>
          </p:nvGrpSpPr>
          <p:grpSpPr bwMode="auto">
            <a:xfrm>
              <a:off x="9555206" y="2650627"/>
              <a:ext cx="532759" cy="184809"/>
              <a:chOff x="2356" y="1300"/>
              <a:chExt cx="555" cy="194"/>
            </a:xfrm>
          </p:grpSpPr>
          <p:sp>
            <p:nvSpPr>
              <p:cNvPr id="48409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8410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8411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48412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48415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8416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8413" name="Line 140"/>
              <p:cNvSpPr>
                <a:spLocks noChangeShapeType="1"/>
              </p:cNvSpPr>
              <p:nvPr/>
            </p:nvSpPr>
            <p:spPr bwMode="auto">
              <a:xfrm>
                <a:off x="2358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414" name="Line 141"/>
              <p:cNvSpPr>
                <a:spLocks noChangeShapeType="1"/>
              </p:cNvSpPr>
              <p:nvPr/>
            </p:nvSpPr>
            <p:spPr bwMode="auto">
              <a:xfrm>
                <a:off x="2908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8355" name="Group 133"/>
            <p:cNvGrpSpPr>
              <a:grpSpLocks/>
            </p:cNvGrpSpPr>
            <p:nvPr/>
          </p:nvGrpSpPr>
          <p:grpSpPr bwMode="auto">
            <a:xfrm>
              <a:off x="8772607" y="2725609"/>
              <a:ext cx="532759" cy="184809"/>
              <a:chOff x="2356" y="1300"/>
              <a:chExt cx="555" cy="194"/>
            </a:xfrm>
          </p:grpSpPr>
          <p:sp>
            <p:nvSpPr>
              <p:cNvPr id="48401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8402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8403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48404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48407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8408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8405" name="Line 140"/>
              <p:cNvSpPr>
                <a:spLocks noChangeShapeType="1"/>
              </p:cNvSpPr>
              <p:nvPr/>
            </p:nvSpPr>
            <p:spPr bwMode="auto">
              <a:xfrm>
                <a:off x="2358" y="1356"/>
                <a:ext cx="0" cy="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406" name="Line 141"/>
              <p:cNvSpPr>
                <a:spLocks noChangeShapeType="1"/>
              </p:cNvSpPr>
              <p:nvPr/>
            </p:nvSpPr>
            <p:spPr bwMode="auto">
              <a:xfrm>
                <a:off x="2908" y="1358"/>
                <a:ext cx="0" cy="8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8356" name="Group 133"/>
            <p:cNvGrpSpPr>
              <a:grpSpLocks/>
            </p:cNvGrpSpPr>
            <p:nvPr/>
          </p:nvGrpSpPr>
          <p:grpSpPr bwMode="auto">
            <a:xfrm>
              <a:off x="9060908" y="2428111"/>
              <a:ext cx="532759" cy="184809"/>
              <a:chOff x="2356" y="1300"/>
              <a:chExt cx="555" cy="194"/>
            </a:xfrm>
          </p:grpSpPr>
          <p:sp>
            <p:nvSpPr>
              <p:cNvPr id="48393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8394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8395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48396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48399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8400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8397" name="Line 140"/>
              <p:cNvSpPr>
                <a:spLocks noChangeShapeType="1"/>
              </p:cNvSpPr>
              <p:nvPr/>
            </p:nvSpPr>
            <p:spPr bwMode="auto">
              <a:xfrm>
                <a:off x="2358" y="1362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398" name="Line 141"/>
              <p:cNvSpPr>
                <a:spLocks noChangeShapeType="1"/>
              </p:cNvSpPr>
              <p:nvPr/>
            </p:nvSpPr>
            <p:spPr bwMode="auto">
              <a:xfrm>
                <a:off x="2908" y="1364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8357" name="Group 133"/>
            <p:cNvGrpSpPr>
              <a:grpSpLocks/>
            </p:cNvGrpSpPr>
            <p:nvPr/>
          </p:nvGrpSpPr>
          <p:grpSpPr bwMode="auto">
            <a:xfrm>
              <a:off x="10005281" y="2289952"/>
              <a:ext cx="532759" cy="184809"/>
              <a:chOff x="2356" y="1300"/>
              <a:chExt cx="555" cy="194"/>
            </a:xfrm>
          </p:grpSpPr>
          <p:sp>
            <p:nvSpPr>
              <p:cNvPr id="48385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8386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8387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48388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48391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8392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8389" name="Line 140"/>
              <p:cNvSpPr>
                <a:spLocks noChangeShapeType="1"/>
              </p:cNvSpPr>
              <p:nvPr/>
            </p:nvSpPr>
            <p:spPr bwMode="auto">
              <a:xfrm>
                <a:off x="2357" y="1362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390" name="Line 141"/>
              <p:cNvSpPr>
                <a:spLocks noChangeShapeType="1"/>
              </p:cNvSpPr>
              <p:nvPr/>
            </p:nvSpPr>
            <p:spPr bwMode="auto">
              <a:xfrm>
                <a:off x="2908" y="1364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8358" name="Group 133"/>
            <p:cNvGrpSpPr>
              <a:grpSpLocks/>
            </p:cNvGrpSpPr>
            <p:nvPr/>
          </p:nvGrpSpPr>
          <p:grpSpPr bwMode="auto">
            <a:xfrm>
              <a:off x="10232661" y="2882876"/>
              <a:ext cx="532759" cy="184809"/>
              <a:chOff x="2356" y="1300"/>
              <a:chExt cx="555" cy="194"/>
            </a:xfrm>
          </p:grpSpPr>
          <p:sp>
            <p:nvSpPr>
              <p:cNvPr id="48377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8378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8379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48380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48383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8384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8381" name="Line 140"/>
              <p:cNvSpPr>
                <a:spLocks noChangeShapeType="1"/>
              </p:cNvSpPr>
              <p:nvPr/>
            </p:nvSpPr>
            <p:spPr bwMode="auto">
              <a:xfrm>
                <a:off x="2358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382" name="Line 141"/>
              <p:cNvSpPr>
                <a:spLocks noChangeShapeType="1"/>
              </p:cNvSpPr>
              <p:nvPr/>
            </p:nvSpPr>
            <p:spPr bwMode="auto">
              <a:xfrm>
                <a:off x="2908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8359" name="Group 133"/>
            <p:cNvGrpSpPr>
              <a:grpSpLocks/>
            </p:cNvGrpSpPr>
            <p:nvPr/>
          </p:nvGrpSpPr>
          <p:grpSpPr bwMode="auto">
            <a:xfrm>
              <a:off x="9330660" y="3072767"/>
              <a:ext cx="532759" cy="184809"/>
              <a:chOff x="2356" y="1300"/>
              <a:chExt cx="555" cy="194"/>
            </a:xfrm>
          </p:grpSpPr>
          <p:sp>
            <p:nvSpPr>
              <p:cNvPr id="48369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8370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8371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48372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48375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8376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8373" name="Line 140"/>
              <p:cNvSpPr>
                <a:spLocks noChangeShapeType="1"/>
              </p:cNvSpPr>
              <p:nvPr/>
            </p:nvSpPr>
            <p:spPr bwMode="auto">
              <a:xfrm>
                <a:off x="2358" y="1362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374" name="Line 141"/>
              <p:cNvSpPr>
                <a:spLocks noChangeShapeType="1"/>
              </p:cNvSpPr>
              <p:nvPr/>
            </p:nvSpPr>
            <p:spPr bwMode="auto">
              <a:xfrm>
                <a:off x="2907" y="1364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8360" name="Group 133"/>
            <p:cNvGrpSpPr>
              <a:grpSpLocks/>
            </p:cNvGrpSpPr>
            <p:nvPr/>
          </p:nvGrpSpPr>
          <p:grpSpPr bwMode="auto">
            <a:xfrm>
              <a:off x="8438032" y="3018963"/>
              <a:ext cx="532759" cy="184809"/>
              <a:chOff x="2356" y="1300"/>
              <a:chExt cx="555" cy="194"/>
            </a:xfrm>
          </p:grpSpPr>
          <p:sp>
            <p:nvSpPr>
              <p:cNvPr id="48361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8362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8363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48364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48367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8368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8365" name="Line 140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366" name="Line 141"/>
              <p:cNvSpPr>
                <a:spLocks noChangeShapeType="1"/>
              </p:cNvSpPr>
              <p:nvPr/>
            </p:nvSpPr>
            <p:spPr bwMode="auto">
              <a:xfrm>
                <a:off x="2910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48135" name="Group 331"/>
          <p:cNvGrpSpPr>
            <a:grpSpLocks/>
          </p:cNvGrpSpPr>
          <p:nvPr/>
        </p:nvGrpSpPr>
        <p:grpSpPr bwMode="auto">
          <a:xfrm>
            <a:off x="1803400" y="2755900"/>
            <a:ext cx="3467100" cy="1193800"/>
            <a:chOff x="7848600" y="2044700"/>
            <a:chExt cx="3200399" cy="1371600"/>
          </a:xfrm>
        </p:grpSpPr>
        <p:sp>
          <p:nvSpPr>
            <p:cNvPr id="48259" name="Oval 332"/>
            <p:cNvSpPr>
              <a:spLocks noChangeArrowheads="1"/>
            </p:cNvSpPr>
            <p:nvPr/>
          </p:nvSpPr>
          <p:spPr bwMode="auto">
            <a:xfrm>
              <a:off x="7848600" y="2044700"/>
              <a:ext cx="3200399" cy="13716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48260" name="Group 133"/>
            <p:cNvGrpSpPr>
              <a:grpSpLocks/>
            </p:cNvGrpSpPr>
            <p:nvPr/>
          </p:nvGrpSpPr>
          <p:grpSpPr bwMode="auto">
            <a:xfrm>
              <a:off x="8526482" y="2160804"/>
              <a:ext cx="532759" cy="184809"/>
              <a:chOff x="2356" y="1300"/>
              <a:chExt cx="555" cy="194"/>
            </a:xfrm>
          </p:grpSpPr>
          <p:sp>
            <p:nvSpPr>
              <p:cNvPr id="48334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8335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8336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48337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48340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8341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8338" name="Line 140"/>
              <p:cNvSpPr>
                <a:spLocks noChangeShapeType="1"/>
              </p:cNvSpPr>
              <p:nvPr/>
            </p:nvSpPr>
            <p:spPr bwMode="auto">
              <a:xfrm>
                <a:off x="2358" y="1362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339" name="Line 141"/>
              <p:cNvSpPr>
                <a:spLocks noChangeShapeType="1"/>
              </p:cNvSpPr>
              <p:nvPr/>
            </p:nvSpPr>
            <p:spPr bwMode="auto">
              <a:xfrm>
                <a:off x="2906" y="1364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48261" name="Straight Connector 334"/>
            <p:cNvCxnSpPr>
              <a:cxnSpLocks noChangeShapeType="1"/>
              <a:stCxn id="48339" idx="0"/>
            </p:cNvCxnSpPr>
            <p:nvPr/>
          </p:nvCxnSpPr>
          <p:spPr bwMode="auto">
            <a:xfrm>
              <a:off x="9055401" y="2220819"/>
              <a:ext cx="975377" cy="13653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8262" name="Straight Connector 335"/>
            <p:cNvCxnSpPr>
              <a:cxnSpLocks noChangeShapeType="1"/>
            </p:cNvCxnSpPr>
            <p:nvPr/>
          </p:nvCxnSpPr>
          <p:spPr bwMode="auto">
            <a:xfrm>
              <a:off x="9522191" y="2583188"/>
              <a:ext cx="120745" cy="83392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8263" name="Straight Connector 336"/>
            <p:cNvCxnSpPr>
              <a:cxnSpLocks noChangeShapeType="1"/>
            </p:cNvCxnSpPr>
            <p:nvPr/>
          </p:nvCxnSpPr>
          <p:spPr bwMode="auto">
            <a:xfrm flipV="1">
              <a:off x="9323081" y="2786992"/>
              <a:ext cx="243358" cy="4562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8264" name="Straight Connector 337"/>
            <p:cNvCxnSpPr>
              <a:cxnSpLocks noChangeShapeType="1"/>
            </p:cNvCxnSpPr>
            <p:nvPr/>
          </p:nvCxnSpPr>
          <p:spPr bwMode="auto">
            <a:xfrm flipV="1">
              <a:off x="9028147" y="2611644"/>
              <a:ext cx="192778" cy="10958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8265" name="Straight Connector 338"/>
            <p:cNvCxnSpPr>
              <a:cxnSpLocks noChangeShapeType="1"/>
            </p:cNvCxnSpPr>
            <p:nvPr/>
          </p:nvCxnSpPr>
          <p:spPr bwMode="auto">
            <a:xfrm flipV="1">
              <a:off x="8729859" y="2909476"/>
              <a:ext cx="192778" cy="10958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8266" name="Straight Connector 339"/>
            <p:cNvCxnSpPr>
              <a:cxnSpLocks noChangeShapeType="1"/>
            </p:cNvCxnSpPr>
            <p:nvPr/>
          </p:nvCxnSpPr>
          <p:spPr bwMode="auto">
            <a:xfrm flipV="1">
              <a:off x="9537887" y="2836224"/>
              <a:ext cx="252969" cy="252942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8267" name="Straight Connector 340"/>
            <p:cNvCxnSpPr>
              <a:cxnSpLocks noChangeShapeType="1"/>
            </p:cNvCxnSpPr>
            <p:nvPr/>
          </p:nvCxnSpPr>
          <p:spPr bwMode="auto">
            <a:xfrm flipH="1" flipV="1">
              <a:off x="10029359" y="2822067"/>
              <a:ext cx="354959" cy="12439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8268" name="Straight Connector 341"/>
            <p:cNvCxnSpPr>
              <a:cxnSpLocks noChangeShapeType="1"/>
            </p:cNvCxnSpPr>
            <p:nvPr/>
          </p:nvCxnSpPr>
          <p:spPr bwMode="auto">
            <a:xfrm flipV="1">
              <a:off x="10015190" y="2475242"/>
              <a:ext cx="283363" cy="19566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8269" name="Straight Connector 342"/>
            <p:cNvCxnSpPr>
              <a:cxnSpLocks noChangeShapeType="1"/>
              <a:endCxn id="48334" idx="4"/>
            </p:cNvCxnSpPr>
            <p:nvPr/>
          </p:nvCxnSpPr>
          <p:spPr bwMode="auto">
            <a:xfrm flipH="1" flipV="1">
              <a:off x="8791902" y="2345614"/>
              <a:ext cx="410984" cy="8718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48270" name="TextBox 343"/>
            <p:cNvSpPr txBox="1">
              <a:spLocks noChangeArrowheads="1"/>
            </p:cNvSpPr>
            <p:nvPr/>
          </p:nvSpPr>
          <p:spPr bwMode="auto">
            <a:xfrm>
              <a:off x="7958081" y="2471292"/>
              <a:ext cx="874406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000" i="1"/>
                <a:t>ISP A</a:t>
              </a:r>
            </a:p>
          </p:txBody>
        </p:sp>
        <p:grpSp>
          <p:nvGrpSpPr>
            <p:cNvPr id="48271" name="Group 133"/>
            <p:cNvGrpSpPr>
              <a:grpSpLocks/>
            </p:cNvGrpSpPr>
            <p:nvPr/>
          </p:nvGrpSpPr>
          <p:grpSpPr bwMode="auto">
            <a:xfrm>
              <a:off x="9555206" y="2650627"/>
              <a:ext cx="532759" cy="184809"/>
              <a:chOff x="2356" y="1300"/>
              <a:chExt cx="555" cy="194"/>
            </a:xfrm>
          </p:grpSpPr>
          <p:sp>
            <p:nvSpPr>
              <p:cNvPr id="48326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8327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8328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48329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48332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8333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8330" name="Line 140"/>
              <p:cNvSpPr>
                <a:spLocks noChangeShapeType="1"/>
              </p:cNvSpPr>
              <p:nvPr/>
            </p:nvSpPr>
            <p:spPr bwMode="auto">
              <a:xfrm>
                <a:off x="2358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331" name="Line 141"/>
              <p:cNvSpPr>
                <a:spLocks noChangeShapeType="1"/>
              </p:cNvSpPr>
              <p:nvPr/>
            </p:nvSpPr>
            <p:spPr bwMode="auto">
              <a:xfrm>
                <a:off x="2906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8272" name="Group 133"/>
            <p:cNvGrpSpPr>
              <a:grpSpLocks/>
            </p:cNvGrpSpPr>
            <p:nvPr/>
          </p:nvGrpSpPr>
          <p:grpSpPr bwMode="auto">
            <a:xfrm>
              <a:off x="8772607" y="2725609"/>
              <a:ext cx="532759" cy="184809"/>
              <a:chOff x="2356" y="1300"/>
              <a:chExt cx="555" cy="194"/>
            </a:xfrm>
          </p:grpSpPr>
          <p:sp>
            <p:nvSpPr>
              <p:cNvPr id="48318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8319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8320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48321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48324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8325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8322" name="Line 140"/>
              <p:cNvSpPr>
                <a:spLocks noChangeShapeType="1"/>
              </p:cNvSpPr>
              <p:nvPr/>
            </p:nvSpPr>
            <p:spPr bwMode="auto">
              <a:xfrm>
                <a:off x="2358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323" name="Line 141"/>
              <p:cNvSpPr>
                <a:spLocks noChangeShapeType="1"/>
              </p:cNvSpPr>
              <p:nvPr/>
            </p:nvSpPr>
            <p:spPr bwMode="auto">
              <a:xfrm>
                <a:off x="2906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8273" name="Group 133"/>
            <p:cNvGrpSpPr>
              <a:grpSpLocks/>
            </p:cNvGrpSpPr>
            <p:nvPr/>
          </p:nvGrpSpPr>
          <p:grpSpPr bwMode="auto">
            <a:xfrm>
              <a:off x="9060908" y="2428111"/>
              <a:ext cx="532759" cy="184809"/>
              <a:chOff x="2356" y="1300"/>
              <a:chExt cx="555" cy="194"/>
            </a:xfrm>
          </p:grpSpPr>
          <p:sp>
            <p:nvSpPr>
              <p:cNvPr id="48310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8311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8312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48313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48316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8317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8314" name="Line 140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315" name="Line 141"/>
              <p:cNvSpPr>
                <a:spLocks noChangeShapeType="1"/>
              </p:cNvSpPr>
              <p:nvPr/>
            </p:nvSpPr>
            <p:spPr bwMode="auto">
              <a:xfrm>
                <a:off x="2907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8274" name="Group 133"/>
            <p:cNvGrpSpPr>
              <a:grpSpLocks/>
            </p:cNvGrpSpPr>
            <p:nvPr/>
          </p:nvGrpSpPr>
          <p:grpSpPr bwMode="auto">
            <a:xfrm>
              <a:off x="10005281" y="2289952"/>
              <a:ext cx="532759" cy="184809"/>
              <a:chOff x="2356" y="1300"/>
              <a:chExt cx="555" cy="194"/>
            </a:xfrm>
          </p:grpSpPr>
          <p:sp>
            <p:nvSpPr>
              <p:cNvPr id="48302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8303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8304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48305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48308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8309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8306" name="Line 140"/>
              <p:cNvSpPr>
                <a:spLocks noChangeShapeType="1"/>
              </p:cNvSpPr>
              <p:nvPr/>
            </p:nvSpPr>
            <p:spPr bwMode="auto">
              <a:xfrm>
                <a:off x="2358" y="1360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307" name="Line 141"/>
              <p:cNvSpPr>
                <a:spLocks noChangeShapeType="1"/>
              </p:cNvSpPr>
              <p:nvPr/>
            </p:nvSpPr>
            <p:spPr bwMode="auto">
              <a:xfrm>
                <a:off x="2906" y="1362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8275" name="Group 133"/>
            <p:cNvGrpSpPr>
              <a:grpSpLocks/>
            </p:cNvGrpSpPr>
            <p:nvPr/>
          </p:nvGrpSpPr>
          <p:grpSpPr bwMode="auto">
            <a:xfrm>
              <a:off x="10232661" y="2882876"/>
              <a:ext cx="532759" cy="184809"/>
              <a:chOff x="2356" y="1300"/>
              <a:chExt cx="555" cy="194"/>
            </a:xfrm>
          </p:grpSpPr>
          <p:sp>
            <p:nvSpPr>
              <p:cNvPr id="48294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8295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8296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48297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48300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8301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8298" name="Line 140"/>
              <p:cNvSpPr>
                <a:spLocks noChangeShapeType="1"/>
              </p:cNvSpPr>
              <p:nvPr/>
            </p:nvSpPr>
            <p:spPr bwMode="auto">
              <a:xfrm>
                <a:off x="2358" y="1362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299" name="Line 141"/>
              <p:cNvSpPr>
                <a:spLocks noChangeShapeType="1"/>
              </p:cNvSpPr>
              <p:nvPr/>
            </p:nvSpPr>
            <p:spPr bwMode="auto">
              <a:xfrm>
                <a:off x="2906" y="1364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8276" name="Group 133"/>
            <p:cNvGrpSpPr>
              <a:grpSpLocks/>
            </p:cNvGrpSpPr>
            <p:nvPr/>
          </p:nvGrpSpPr>
          <p:grpSpPr bwMode="auto">
            <a:xfrm>
              <a:off x="9330660" y="3072767"/>
              <a:ext cx="532759" cy="184809"/>
              <a:chOff x="2356" y="1300"/>
              <a:chExt cx="555" cy="194"/>
            </a:xfrm>
          </p:grpSpPr>
          <p:sp>
            <p:nvSpPr>
              <p:cNvPr id="48286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8287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8288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48289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48292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8293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8290" name="Line 140"/>
              <p:cNvSpPr>
                <a:spLocks noChangeShapeType="1"/>
              </p:cNvSpPr>
              <p:nvPr/>
            </p:nvSpPr>
            <p:spPr bwMode="auto">
              <a:xfrm>
                <a:off x="2357" y="1362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291" name="Line 141"/>
              <p:cNvSpPr>
                <a:spLocks noChangeShapeType="1"/>
              </p:cNvSpPr>
              <p:nvPr/>
            </p:nvSpPr>
            <p:spPr bwMode="auto">
              <a:xfrm>
                <a:off x="2907" y="1364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8277" name="Group 133"/>
            <p:cNvGrpSpPr>
              <a:grpSpLocks/>
            </p:cNvGrpSpPr>
            <p:nvPr/>
          </p:nvGrpSpPr>
          <p:grpSpPr bwMode="auto">
            <a:xfrm>
              <a:off x="8438032" y="3018963"/>
              <a:ext cx="532759" cy="184809"/>
              <a:chOff x="2356" y="1300"/>
              <a:chExt cx="555" cy="194"/>
            </a:xfrm>
          </p:grpSpPr>
          <p:sp>
            <p:nvSpPr>
              <p:cNvPr id="48278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8279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8280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48281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48284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8285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8282" name="Line 140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7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283" name="Line 141"/>
              <p:cNvSpPr>
                <a:spLocks noChangeShapeType="1"/>
              </p:cNvSpPr>
              <p:nvPr/>
            </p:nvSpPr>
            <p:spPr bwMode="auto">
              <a:xfrm>
                <a:off x="2907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48136" name="Group 416"/>
          <p:cNvGrpSpPr>
            <a:grpSpLocks/>
          </p:cNvGrpSpPr>
          <p:nvPr/>
        </p:nvGrpSpPr>
        <p:grpSpPr bwMode="auto">
          <a:xfrm>
            <a:off x="1498600" y="4165600"/>
            <a:ext cx="3086100" cy="1168400"/>
            <a:chOff x="7848600" y="2044700"/>
            <a:chExt cx="3200399" cy="1371600"/>
          </a:xfrm>
        </p:grpSpPr>
        <p:sp>
          <p:nvSpPr>
            <p:cNvPr id="48176" name="Oval 417"/>
            <p:cNvSpPr>
              <a:spLocks noChangeArrowheads="1"/>
            </p:cNvSpPr>
            <p:nvPr/>
          </p:nvSpPr>
          <p:spPr bwMode="auto">
            <a:xfrm>
              <a:off x="7848600" y="2044700"/>
              <a:ext cx="3200399" cy="13716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48177" name="Group 133"/>
            <p:cNvGrpSpPr>
              <a:grpSpLocks/>
            </p:cNvGrpSpPr>
            <p:nvPr/>
          </p:nvGrpSpPr>
          <p:grpSpPr bwMode="auto">
            <a:xfrm>
              <a:off x="8526482" y="2160804"/>
              <a:ext cx="532759" cy="184809"/>
              <a:chOff x="2356" y="1300"/>
              <a:chExt cx="555" cy="194"/>
            </a:xfrm>
          </p:grpSpPr>
          <p:sp>
            <p:nvSpPr>
              <p:cNvPr id="48251" name="Oval 492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8252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8253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48254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48257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8258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8255" name="Line 140"/>
              <p:cNvSpPr>
                <a:spLocks noChangeShapeType="1"/>
              </p:cNvSpPr>
              <p:nvPr/>
            </p:nvSpPr>
            <p:spPr bwMode="auto">
              <a:xfrm>
                <a:off x="2358" y="1360"/>
                <a:ext cx="0" cy="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256" name="Line 141"/>
              <p:cNvSpPr>
                <a:spLocks noChangeShapeType="1"/>
              </p:cNvSpPr>
              <p:nvPr/>
            </p:nvSpPr>
            <p:spPr bwMode="auto">
              <a:xfrm>
                <a:off x="2907" y="1362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48178" name="Straight Connector 419"/>
            <p:cNvCxnSpPr>
              <a:cxnSpLocks noChangeShapeType="1"/>
              <a:stCxn id="48256" idx="0"/>
            </p:cNvCxnSpPr>
            <p:nvPr/>
          </p:nvCxnSpPr>
          <p:spPr bwMode="auto">
            <a:xfrm>
              <a:off x="9055401" y="2220819"/>
              <a:ext cx="975377" cy="13653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8179" name="Straight Connector 420"/>
            <p:cNvCxnSpPr>
              <a:cxnSpLocks noChangeShapeType="1"/>
            </p:cNvCxnSpPr>
            <p:nvPr/>
          </p:nvCxnSpPr>
          <p:spPr bwMode="auto">
            <a:xfrm>
              <a:off x="9522191" y="2583188"/>
              <a:ext cx="120745" cy="83392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8180" name="Straight Connector 421"/>
            <p:cNvCxnSpPr>
              <a:cxnSpLocks noChangeShapeType="1"/>
            </p:cNvCxnSpPr>
            <p:nvPr/>
          </p:nvCxnSpPr>
          <p:spPr bwMode="auto">
            <a:xfrm flipV="1">
              <a:off x="9323081" y="2786992"/>
              <a:ext cx="243358" cy="4562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8181" name="Straight Connector 422"/>
            <p:cNvCxnSpPr>
              <a:cxnSpLocks noChangeShapeType="1"/>
            </p:cNvCxnSpPr>
            <p:nvPr/>
          </p:nvCxnSpPr>
          <p:spPr bwMode="auto">
            <a:xfrm flipV="1">
              <a:off x="9028147" y="2611644"/>
              <a:ext cx="192778" cy="10958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8182" name="Straight Connector 423"/>
            <p:cNvCxnSpPr>
              <a:cxnSpLocks noChangeShapeType="1"/>
            </p:cNvCxnSpPr>
            <p:nvPr/>
          </p:nvCxnSpPr>
          <p:spPr bwMode="auto">
            <a:xfrm flipV="1">
              <a:off x="8729859" y="2909476"/>
              <a:ext cx="192778" cy="10958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8183" name="Straight Connector 424"/>
            <p:cNvCxnSpPr>
              <a:cxnSpLocks noChangeShapeType="1"/>
            </p:cNvCxnSpPr>
            <p:nvPr/>
          </p:nvCxnSpPr>
          <p:spPr bwMode="auto">
            <a:xfrm flipV="1">
              <a:off x="9537887" y="2836224"/>
              <a:ext cx="252969" cy="252942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8184" name="Straight Connector 425"/>
            <p:cNvCxnSpPr>
              <a:cxnSpLocks noChangeShapeType="1"/>
            </p:cNvCxnSpPr>
            <p:nvPr/>
          </p:nvCxnSpPr>
          <p:spPr bwMode="auto">
            <a:xfrm flipH="1" flipV="1">
              <a:off x="10029359" y="2822067"/>
              <a:ext cx="354959" cy="12439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8185" name="Straight Connector 426"/>
            <p:cNvCxnSpPr>
              <a:cxnSpLocks noChangeShapeType="1"/>
            </p:cNvCxnSpPr>
            <p:nvPr/>
          </p:nvCxnSpPr>
          <p:spPr bwMode="auto">
            <a:xfrm flipV="1">
              <a:off x="10015190" y="2475242"/>
              <a:ext cx="283363" cy="19566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8186" name="Straight Connector 427"/>
            <p:cNvCxnSpPr>
              <a:cxnSpLocks noChangeShapeType="1"/>
              <a:endCxn id="48251" idx="4"/>
            </p:cNvCxnSpPr>
            <p:nvPr/>
          </p:nvCxnSpPr>
          <p:spPr bwMode="auto">
            <a:xfrm flipH="1" flipV="1">
              <a:off x="8791902" y="2345614"/>
              <a:ext cx="410984" cy="8718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48187" name="TextBox 428"/>
            <p:cNvSpPr txBox="1">
              <a:spLocks noChangeArrowheads="1"/>
            </p:cNvSpPr>
            <p:nvPr/>
          </p:nvSpPr>
          <p:spPr bwMode="auto">
            <a:xfrm>
              <a:off x="7958081" y="2471292"/>
              <a:ext cx="876536" cy="4696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000" i="1"/>
                <a:t>ISP C</a:t>
              </a:r>
            </a:p>
          </p:txBody>
        </p:sp>
        <p:grpSp>
          <p:nvGrpSpPr>
            <p:cNvPr id="48188" name="Group 133"/>
            <p:cNvGrpSpPr>
              <a:grpSpLocks/>
            </p:cNvGrpSpPr>
            <p:nvPr/>
          </p:nvGrpSpPr>
          <p:grpSpPr bwMode="auto">
            <a:xfrm>
              <a:off x="9555206" y="2650627"/>
              <a:ext cx="532759" cy="184809"/>
              <a:chOff x="2356" y="1300"/>
              <a:chExt cx="555" cy="194"/>
            </a:xfrm>
          </p:grpSpPr>
          <p:sp>
            <p:nvSpPr>
              <p:cNvPr id="48243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8244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8245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48246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48249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8250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8247" name="Line 140"/>
              <p:cNvSpPr>
                <a:spLocks noChangeShapeType="1"/>
              </p:cNvSpPr>
              <p:nvPr/>
            </p:nvSpPr>
            <p:spPr bwMode="auto">
              <a:xfrm>
                <a:off x="2358" y="1360"/>
                <a:ext cx="0" cy="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248" name="Line 141"/>
              <p:cNvSpPr>
                <a:spLocks noChangeShapeType="1"/>
              </p:cNvSpPr>
              <p:nvPr/>
            </p:nvSpPr>
            <p:spPr bwMode="auto">
              <a:xfrm>
                <a:off x="2907" y="1362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8189" name="Group 133"/>
            <p:cNvGrpSpPr>
              <a:grpSpLocks/>
            </p:cNvGrpSpPr>
            <p:nvPr/>
          </p:nvGrpSpPr>
          <p:grpSpPr bwMode="auto">
            <a:xfrm>
              <a:off x="8772607" y="2725609"/>
              <a:ext cx="532759" cy="184809"/>
              <a:chOff x="2356" y="1300"/>
              <a:chExt cx="555" cy="194"/>
            </a:xfrm>
          </p:grpSpPr>
          <p:sp>
            <p:nvSpPr>
              <p:cNvPr id="48235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8236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8237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48238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48241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8242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8239" name="Line 140"/>
              <p:cNvSpPr>
                <a:spLocks noChangeShapeType="1"/>
              </p:cNvSpPr>
              <p:nvPr/>
            </p:nvSpPr>
            <p:spPr bwMode="auto">
              <a:xfrm>
                <a:off x="2357" y="1360"/>
                <a:ext cx="0" cy="8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240" name="Line 141"/>
              <p:cNvSpPr>
                <a:spLocks noChangeShapeType="1"/>
              </p:cNvSpPr>
              <p:nvPr/>
            </p:nvSpPr>
            <p:spPr bwMode="auto">
              <a:xfrm>
                <a:off x="2908" y="1362"/>
                <a:ext cx="0" cy="8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8190" name="Group 133"/>
            <p:cNvGrpSpPr>
              <a:grpSpLocks/>
            </p:cNvGrpSpPr>
            <p:nvPr/>
          </p:nvGrpSpPr>
          <p:grpSpPr bwMode="auto">
            <a:xfrm>
              <a:off x="9060908" y="2428111"/>
              <a:ext cx="532759" cy="184809"/>
              <a:chOff x="2356" y="1300"/>
              <a:chExt cx="555" cy="194"/>
            </a:xfrm>
          </p:grpSpPr>
          <p:sp>
            <p:nvSpPr>
              <p:cNvPr id="48227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8228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8229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48230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48233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8234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8231" name="Line 140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232" name="Line 141"/>
              <p:cNvSpPr>
                <a:spLocks noChangeShapeType="1"/>
              </p:cNvSpPr>
              <p:nvPr/>
            </p:nvSpPr>
            <p:spPr bwMode="auto">
              <a:xfrm>
                <a:off x="2908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8191" name="Group 133"/>
            <p:cNvGrpSpPr>
              <a:grpSpLocks/>
            </p:cNvGrpSpPr>
            <p:nvPr/>
          </p:nvGrpSpPr>
          <p:grpSpPr bwMode="auto">
            <a:xfrm>
              <a:off x="10005281" y="2289952"/>
              <a:ext cx="532759" cy="184809"/>
              <a:chOff x="2356" y="1300"/>
              <a:chExt cx="555" cy="194"/>
            </a:xfrm>
          </p:grpSpPr>
          <p:sp>
            <p:nvSpPr>
              <p:cNvPr id="48219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8220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8221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48222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48225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8226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8223" name="Line 140"/>
              <p:cNvSpPr>
                <a:spLocks noChangeShapeType="1"/>
              </p:cNvSpPr>
              <p:nvPr/>
            </p:nvSpPr>
            <p:spPr bwMode="auto">
              <a:xfrm>
                <a:off x="2358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224" name="Line 141"/>
              <p:cNvSpPr>
                <a:spLocks noChangeShapeType="1"/>
              </p:cNvSpPr>
              <p:nvPr/>
            </p:nvSpPr>
            <p:spPr bwMode="auto">
              <a:xfrm>
                <a:off x="2908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8192" name="Group 133"/>
            <p:cNvGrpSpPr>
              <a:grpSpLocks/>
            </p:cNvGrpSpPr>
            <p:nvPr/>
          </p:nvGrpSpPr>
          <p:grpSpPr bwMode="auto">
            <a:xfrm>
              <a:off x="10232661" y="2882876"/>
              <a:ext cx="532759" cy="184809"/>
              <a:chOff x="2356" y="1300"/>
              <a:chExt cx="555" cy="194"/>
            </a:xfrm>
          </p:grpSpPr>
          <p:sp>
            <p:nvSpPr>
              <p:cNvPr id="48211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8212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8213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48214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48217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8218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8215" name="Line 140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216" name="Line 141"/>
              <p:cNvSpPr>
                <a:spLocks noChangeShapeType="1"/>
              </p:cNvSpPr>
              <p:nvPr/>
            </p:nvSpPr>
            <p:spPr bwMode="auto">
              <a:xfrm>
                <a:off x="2908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8193" name="Group 133"/>
            <p:cNvGrpSpPr>
              <a:grpSpLocks/>
            </p:cNvGrpSpPr>
            <p:nvPr/>
          </p:nvGrpSpPr>
          <p:grpSpPr bwMode="auto">
            <a:xfrm>
              <a:off x="9330660" y="3072767"/>
              <a:ext cx="532759" cy="184809"/>
              <a:chOff x="2356" y="1300"/>
              <a:chExt cx="555" cy="194"/>
            </a:xfrm>
          </p:grpSpPr>
          <p:sp>
            <p:nvSpPr>
              <p:cNvPr id="48203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8204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8205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48206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48209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8210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8207" name="Line 140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208" name="Line 141"/>
              <p:cNvSpPr>
                <a:spLocks noChangeShapeType="1"/>
              </p:cNvSpPr>
              <p:nvPr/>
            </p:nvSpPr>
            <p:spPr bwMode="auto">
              <a:xfrm>
                <a:off x="2908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8194" name="Group 133"/>
            <p:cNvGrpSpPr>
              <a:grpSpLocks/>
            </p:cNvGrpSpPr>
            <p:nvPr/>
          </p:nvGrpSpPr>
          <p:grpSpPr bwMode="auto">
            <a:xfrm>
              <a:off x="8438032" y="3018963"/>
              <a:ext cx="532759" cy="184809"/>
              <a:chOff x="2356" y="1300"/>
              <a:chExt cx="555" cy="194"/>
            </a:xfrm>
          </p:grpSpPr>
          <p:sp>
            <p:nvSpPr>
              <p:cNvPr id="48195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8196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8197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48198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48201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8202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8199" name="Line 140"/>
              <p:cNvSpPr>
                <a:spLocks noChangeShapeType="1"/>
              </p:cNvSpPr>
              <p:nvPr/>
            </p:nvSpPr>
            <p:spPr bwMode="auto">
              <a:xfrm>
                <a:off x="2358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200" name="Line 141"/>
              <p:cNvSpPr>
                <a:spLocks noChangeShapeType="1"/>
              </p:cNvSpPr>
              <p:nvPr/>
            </p:nvSpPr>
            <p:spPr bwMode="auto">
              <a:xfrm>
                <a:off x="2908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cxnSp>
        <p:nvCxnSpPr>
          <p:cNvPr id="48137" name="Straight Connector 12"/>
          <p:cNvCxnSpPr>
            <a:cxnSpLocks noChangeShapeType="1"/>
            <a:endCxn id="48336" idx="1"/>
          </p:cNvCxnSpPr>
          <p:nvPr/>
        </p:nvCxnSpPr>
        <p:spPr bwMode="auto">
          <a:xfrm>
            <a:off x="2382838" y="2609850"/>
            <a:ext cx="238125" cy="2619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8138" name="Straight Connector 500"/>
          <p:cNvCxnSpPr>
            <a:cxnSpLocks noChangeShapeType="1"/>
            <a:endCxn id="48338" idx="1"/>
          </p:cNvCxnSpPr>
          <p:nvPr/>
        </p:nvCxnSpPr>
        <p:spPr bwMode="auto">
          <a:xfrm>
            <a:off x="1638300" y="2849563"/>
            <a:ext cx="900113" cy="127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8139" name="Straight Connector 501"/>
          <p:cNvCxnSpPr>
            <a:cxnSpLocks noChangeShapeType="1"/>
            <a:endCxn id="48334" idx="2"/>
          </p:cNvCxnSpPr>
          <p:nvPr/>
        </p:nvCxnSpPr>
        <p:spPr bwMode="auto">
          <a:xfrm flipV="1">
            <a:off x="1235075" y="2973388"/>
            <a:ext cx="1303338" cy="2778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8140" name="Straight Connector 502"/>
          <p:cNvCxnSpPr>
            <a:cxnSpLocks noChangeShapeType="1"/>
            <a:endCxn id="48304" idx="1"/>
          </p:cNvCxnSpPr>
          <p:nvPr/>
        </p:nvCxnSpPr>
        <p:spPr bwMode="auto">
          <a:xfrm>
            <a:off x="3916363" y="2411413"/>
            <a:ext cx="307975" cy="5730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8141" name="Straight Connector 503"/>
          <p:cNvCxnSpPr>
            <a:cxnSpLocks noChangeShapeType="1"/>
            <a:endCxn id="48304" idx="0"/>
          </p:cNvCxnSpPr>
          <p:nvPr/>
        </p:nvCxnSpPr>
        <p:spPr bwMode="auto">
          <a:xfrm flipH="1">
            <a:off x="4425950" y="2389188"/>
            <a:ext cx="384175" cy="5794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8142" name="Straight Connector 504"/>
          <p:cNvCxnSpPr>
            <a:cxnSpLocks noChangeShapeType="1"/>
            <a:endCxn id="48387" idx="0"/>
          </p:cNvCxnSpPr>
          <p:nvPr/>
        </p:nvCxnSpPr>
        <p:spPr bwMode="auto">
          <a:xfrm>
            <a:off x="6770688" y="2900363"/>
            <a:ext cx="215900" cy="10461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8143" name="Straight Connector 505"/>
          <p:cNvCxnSpPr>
            <a:cxnSpLocks noChangeShapeType="1"/>
          </p:cNvCxnSpPr>
          <p:nvPr/>
        </p:nvCxnSpPr>
        <p:spPr bwMode="auto">
          <a:xfrm flipH="1">
            <a:off x="7137400" y="3251200"/>
            <a:ext cx="241300" cy="6921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8144" name="Straight Connector 506"/>
          <p:cNvCxnSpPr>
            <a:cxnSpLocks noChangeShapeType="1"/>
            <a:stCxn id="48453" idx="4"/>
            <a:endCxn id="48382" idx="0"/>
          </p:cNvCxnSpPr>
          <p:nvPr/>
        </p:nvCxnSpPr>
        <p:spPr bwMode="auto">
          <a:xfrm flipH="1">
            <a:off x="7483475" y="4229100"/>
            <a:ext cx="541338" cy="2492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8145" name="Straight Connector 507"/>
          <p:cNvCxnSpPr>
            <a:cxnSpLocks noChangeShapeType="1"/>
          </p:cNvCxnSpPr>
          <p:nvPr/>
        </p:nvCxnSpPr>
        <p:spPr bwMode="auto">
          <a:xfrm flipH="1" flipV="1">
            <a:off x="7454900" y="4573588"/>
            <a:ext cx="796925" cy="6143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8146" name="Straight Connector 508"/>
          <p:cNvCxnSpPr>
            <a:cxnSpLocks noChangeShapeType="1"/>
            <a:endCxn id="48369" idx="5"/>
          </p:cNvCxnSpPr>
          <p:nvPr/>
        </p:nvCxnSpPr>
        <p:spPr bwMode="auto">
          <a:xfrm flipH="1" flipV="1">
            <a:off x="6496050" y="4722813"/>
            <a:ext cx="1047750" cy="9667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8147" name="Straight Connector 509"/>
          <p:cNvCxnSpPr>
            <a:cxnSpLocks noChangeShapeType="1"/>
            <a:stCxn id="48451" idx="0"/>
          </p:cNvCxnSpPr>
          <p:nvPr/>
        </p:nvCxnSpPr>
        <p:spPr bwMode="auto">
          <a:xfrm flipH="1" flipV="1">
            <a:off x="5319713" y="4694238"/>
            <a:ext cx="285750" cy="11604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8148" name="Straight Connector 510"/>
          <p:cNvCxnSpPr>
            <a:cxnSpLocks noChangeShapeType="1"/>
          </p:cNvCxnSpPr>
          <p:nvPr/>
        </p:nvCxnSpPr>
        <p:spPr bwMode="auto">
          <a:xfrm flipH="1" flipV="1">
            <a:off x="4068763" y="5045075"/>
            <a:ext cx="371475" cy="9731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8149" name="Straight Connector 511"/>
          <p:cNvCxnSpPr>
            <a:cxnSpLocks noChangeShapeType="1"/>
            <a:stCxn id="48448" idx="0"/>
          </p:cNvCxnSpPr>
          <p:nvPr/>
        </p:nvCxnSpPr>
        <p:spPr bwMode="auto">
          <a:xfrm flipH="1" flipV="1">
            <a:off x="3144838" y="5192713"/>
            <a:ext cx="244475" cy="6619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8150" name="Straight Connector 512"/>
          <p:cNvCxnSpPr>
            <a:cxnSpLocks noChangeShapeType="1"/>
          </p:cNvCxnSpPr>
          <p:nvPr/>
        </p:nvCxnSpPr>
        <p:spPr bwMode="auto">
          <a:xfrm flipV="1">
            <a:off x="1790700" y="5160963"/>
            <a:ext cx="401638" cy="2095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8151" name="Straight Connector 513"/>
          <p:cNvCxnSpPr>
            <a:cxnSpLocks noChangeShapeType="1"/>
            <a:endCxn id="48199" idx="0"/>
          </p:cNvCxnSpPr>
          <p:nvPr/>
        </p:nvCxnSpPr>
        <p:spPr bwMode="auto">
          <a:xfrm flipV="1">
            <a:off x="1362075" y="5045075"/>
            <a:ext cx="706438" cy="444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8152" name="Straight Connector 514"/>
          <p:cNvCxnSpPr>
            <a:cxnSpLocks noChangeShapeType="1"/>
            <a:endCxn id="48255" idx="1"/>
          </p:cNvCxnSpPr>
          <p:nvPr/>
        </p:nvCxnSpPr>
        <p:spPr bwMode="auto">
          <a:xfrm>
            <a:off x="1155700" y="4376738"/>
            <a:ext cx="996950" cy="47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grpSp>
        <p:nvGrpSpPr>
          <p:cNvPr id="49464" name="Group 20"/>
          <p:cNvGrpSpPr>
            <a:grpSpLocks/>
          </p:cNvGrpSpPr>
          <p:nvPr/>
        </p:nvGrpSpPr>
        <p:grpSpPr bwMode="auto">
          <a:xfrm>
            <a:off x="4713288" y="2871788"/>
            <a:ext cx="2117725" cy="1082675"/>
            <a:chOff x="4712800" y="2871032"/>
            <a:chExt cx="2117908" cy="1082781"/>
          </a:xfrm>
        </p:grpSpPr>
        <p:grpSp>
          <p:nvGrpSpPr>
            <p:cNvPr id="48171" name="Group 16"/>
            <p:cNvGrpSpPr>
              <a:grpSpLocks/>
            </p:cNvGrpSpPr>
            <p:nvPr/>
          </p:nvGrpSpPr>
          <p:grpSpPr bwMode="auto">
            <a:xfrm>
              <a:off x="5677190" y="2871032"/>
              <a:ext cx="530938" cy="338554"/>
              <a:chOff x="5573768" y="2726239"/>
              <a:chExt cx="530938" cy="338554"/>
            </a:xfrm>
          </p:grpSpPr>
          <p:sp>
            <p:nvSpPr>
              <p:cNvPr id="48174" name="Oval 14"/>
              <p:cNvSpPr>
                <a:spLocks noChangeArrowheads="1"/>
              </p:cNvSpPr>
              <p:nvPr/>
            </p:nvSpPr>
            <p:spPr bwMode="auto">
              <a:xfrm>
                <a:off x="5573768" y="2751297"/>
                <a:ext cx="528092" cy="304800"/>
              </a:xfrm>
              <a:prstGeom prst="ellipse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175" name="TextBox 15"/>
              <p:cNvSpPr txBox="1">
                <a:spLocks noChangeArrowheads="1"/>
              </p:cNvSpPr>
              <p:nvPr/>
            </p:nvSpPr>
            <p:spPr bwMode="auto">
              <a:xfrm>
                <a:off x="5593027" y="2726239"/>
                <a:ext cx="511679" cy="3385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1600">
                    <a:solidFill>
                      <a:schemeClr val="bg1"/>
                    </a:solidFill>
                  </a:rPr>
                  <a:t>IXP</a:t>
                </a:r>
              </a:p>
            </p:txBody>
          </p:sp>
        </p:grpSp>
        <p:cxnSp>
          <p:nvCxnSpPr>
            <p:cNvPr id="48172" name="Straight Connector 18"/>
            <p:cNvCxnSpPr>
              <a:cxnSpLocks noChangeShapeType="1"/>
            </p:cNvCxnSpPr>
            <p:nvPr/>
          </p:nvCxnSpPr>
          <p:spPr bwMode="auto">
            <a:xfrm>
              <a:off x="4712800" y="3050554"/>
              <a:ext cx="964390" cy="26895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</p:cxnSp>
        <p:cxnSp>
          <p:nvCxnSpPr>
            <p:cNvPr id="48173" name="Straight Connector 516"/>
            <p:cNvCxnSpPr>
              <a:cxnSpLocks noChangeShapeType="1"/>
            </p:cNvCxnSpPr>
            <p:nvPr/>
          </p:nvCxnSpPr>
          <p:spPr bwMode="auto">
            <a:xfrm>
              <a:off x="6139092" y="3168890"/>
              <a:ext cx="691616" cy="784923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</p:cxnSp>
      </p:grpSp>
      <p:grpSp>
        <p:nvGrpSpPr>
          <p:cNvPr id="49152" name="Group 39937"/>
          <p:cNvGrpSpPr>
            <a:grpSpLocks/>
          </p:cNvGrpSpPr>
          <p:nvPr/>
        </p:nvGrpSpPr>
        <p:grpSpPr bwMode="auto">
          <a:xfrm>
            <a:off x="3692525" y="3789363"/>
            <a:ext cx="1538288" cy="585787"/>
            <a:chOff x="3692946" y="3789212"/>
            <a:chExt cx="1537885" cy="585306"/>
          </a:xfrm>
        </p:grpSpPr>
        <p:cxnSp>
          <p:nvCxnSpPr>
            <p:cNvPr id="48165" name="Straight Connector 515"/>
            <p:cNvCxnSpPr>
              <a:cxnSpLocks noChangeShapeType="1"/>
              <a:stCxn id="48221" idx="0"/>
            </p:cNvCxnSpPr>
            <p:nvPr/>
          </p:nvCxnSpPr>
          <p:spPr bwMode="auto">
            <a:xfrm flipV="1">
              <a:off x="3833272" y="4233204"/>
              <a:ext cx="190444" cy="141314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</p:cxnSp>
        <p:grpSp>
          <p:nvGrpSpPr>
            <p:cNvPr id="48166" name="Group 518"/>
            <p:cNvGrpSpPr>
              <a:grpSpLocks/>
            </p:cNvGrpSpPr>
            <p:nvPr/>
          </p:nvGrpSpPr>
          <p:grpSpPr bwMode="auto">
            <a:xfrm>
              <a:off x="3932901" y="3934211"/>
              <a:ext cx="530938" cy="338554"/>
              <a:chOff x="5573768" y="2726239"/>
              <a:chExt cx="530938" cy="338554"/>
            </a:xfrm>
          </p:grpSpPr>
          <p:sp>
            <p:nvSpPr>
              <p:cNvPr id="48169" name="Oval 521"/>
              <p:cNvSpPr>
                <a:spLocks noChangeArrowheads="1"/>
              </p:cNvSpPr>
              <p:nvPr/>
            </p:nvSpPr>
            <p:spPr bwMode="auto">
              <a:xfrm>
                <a:off x="5573768" y="2751297"/>
                <a:ext cx="528092" cy="304800"/>
              </a:xfrm>
              <a:prstGeom prst="ellipse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170" name="TextBox 522"/>
              <p:cNvSpPr txBox="1">
                <a:spLocks noChangeArrowheads="1"/>
              </p:cNvSpPr>
              <p:nvPr/>
            </p:nvSpPr>
            <p:spPr bwMode="auto">
              <a:xfrm>
                <a:off x="5593027" y="2726239"/>
                <a:ext cx="511679" cy="3385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1600">
                    <a:solidFill>
                      <a:schemeClr val="bg1"/>
                    </a:solidFill>
                  </a:rPr>
                  <a:t>IXP</a:t>
                </a:r>
              </a:p>
            </p:txBody>
          </p:sp>
        </p:grpSp>
        <p:cxnSp>
          <p:nvCxnSpPr>
            <p:cNvPr id="48167" name="Straight Connector 519"/>
            <p:cNvCxnSpPr>
              <a:cxnSpLocks noChangeShapeType="1"/>
              <a:stCxn id="48169" idx="6"/>
              <a:endCxn id="48421" idx="1"/>
            </p:cNvCxnSpPr>
            <p:nvPr/>
          </p:nvCxnSpPr>
          <p:spPr bwMode="auto">
            <a:xfrm flipV="1">
              <a:off x="4460993" y="3953654"/>
              <a:ext cx="769838" cy="158015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</p:cxnSp>
        <p:cxnSp>
          <p:nvCxnSpPr>
            <p:cNvPr id="48168" name="Straight Connector 520"/>
            <p:cNvCxnSpPr>
              <a:cxnSpLocks noChangeShapeType="1"/>
            </p:cNvCxnSpPr>
            <p:nvPr/>
          </p:nvCxnSpPr>
          <p:spPr bwMode="auto">
            <a:xfrm>
              <a:off x="3692946" y="3789212"/>
              <a:ext cx="342738" cy="204847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</p:cxnSp>
      </p:grpSp>
      <p:grpSp>
        <p:nvGrpSpPr>
          <p:cNvPr id="49156" name="Group 39939"/>
          <p:cNvGrpSpPr>
            <a:grpSpLocks/>
          </p:cNvGrpSpPr>
          <p:nvPr/>
        </p:nvGrpSpPr>
        <p:grpSpPr bwMode="auto">
          <a:xfrm>
            <a:off x="2406650" y="3633788"/>
            <a:ext cx="2901950" cy="1296987"/>
            <a:chOff x="2407287" y="3633041"/>
            <a:chExt cx="2900648" cy="1297685"/>
          </a:xfrm>
        </p:grpSpPr>
        <p:cxnSp>
          <p:nvCxnSpPr>
            <p:cNvPr id="48162" name="Straight Connector 7"/>
            <p:cNvCxnSpPr>
              <a:cxnSpLocks noChangeShapeType="1"/>
              <a:stCxn id="48294" idx="5"/>
              <a:endCxn id="48419" idx="1"/>
            </p:cNvCxnSpPr>
            <p:nvPr/>
          </p:nvCxnSpPr>
          <p:spPr bwMode="auto">
            <a:xfrm>
              <a:off x="4876256" y="3633041"/>
              <a:ext cx="431679" cy="222499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</p:cxnSp>
        <p:cxnSp>
          <p:nvCxnSpPr>
            <p:cNvPr id="48163" name="Straight Connector 415"/>
            <p:cNvCxnSpPr>
              <a:cxnSpLocks noChangeShapeType="1"/>
              <a:endCxn id="48253" idx="0"/>
            </p:cNvCxnSpPr>
            <p:nvPr/>
          </p:nvCxnSpPr>
          <p:spPr bwMode="auto">
            <a:xfrm flipH="1">
              <a:off x="2407287" y="3753131"/>
              <a:ext cx="282429" cy="511372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</p:cxnSp>
        <p:cxnSp>
          <p:nvCxnSpPr>
            <p:cNvPr id="48164" name="Straight Connector 523"/>
            <p:cNvCxnSpPr>
              <a:cxnSpLocks noChangeShapeType="1"/>
              <a:stCxn id="48216" idx="0"/>
            </p:cNvCxnSpPr>
            <p:nvPr/>
          </p:nvCxnSpPr>
          <p:spPr bwMode="auto">
            <a:xfrm flipV="1">
              <a:off x="4307545" y="4626270"/>
              <a:ext cx="843636" cy="304456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</p:cxnSp>
      </p:grpSp>
      <p:grpSp>
        <p:nvGrpSpPr>
          <p:cNvPr id="49158" name="Group 39945"/>
          <p:cNvGrpSpPr>
            <a:grpSpLocks/>
          </p:cNvGrpSpPr>
          <p:nvPr/>
        </p:nvGrpSpPr>
        <p:grpSpPr bwMode="auto">
          <a:xfrm>
            <a:off x="4686300" y="4864100"/>
            <a:ext cx="1914525" cy="741363"/>
            <a:chOff x="4686300" y="4864100"/>
            <a:chExt cx="1914118" cy="740879"/>
          </a:xfrm>
        </p:grpSpPr>
        <p:sp>
          <p:nvSpPr>
            <p:cNvPr id="48160" name="TextBox 39940"/>
            <p:cNvSpPr txBox="1">
              <a:spLocks noChangeArrowheads="1"/>
            </p:cNvSpPr>
            <p:nvPr/>
          </p:nvSpPr>
          <p:spPr bwMode="auto">
            <a:xfrm>
              <a:off x="4838700" y="5143500"/>
              <a:ext cx="1761718" cy="461479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i="1">
                  <a:solidFill>
                    <a:srgbClr val="CC0000"/>
                  </a:solidFill>
                </a:rPr>
                <a:t>peering link</a:t>
              </a:r>
            </a:p>
          </p:txBody>
        </p:sp>
        <p:cxnSp>
          <p:nvCxnSpPr>
            <p:cNvPr id="48161" name="Straight Connector 39943"/>
            <p:cNvCxnSpPr>
              <a:cxnSpLocks noChangeShapeType="1"/>
            </p:cNvCxnSpPr>
            <p:nvPr/>
          </p:nvCxnSpPr>
          <p:spPr bwMode="auto">
            <a:xfrm>
              <a:off x="4686300" y="4864100"/>
              <a:ext cx="266700" cy="419100"/>
            </a:xfrm>
            <a:prstGeom prst="line">
              <a:avLst/>
            </a:prstGeom>
            <a:noFill/>
            <a:ln w="9525">
              <a:solidFill>
                <a:srgbClr val="CC0000"/>
              </a:solidFill>
              <a:round/>
              <a:headEnd/>
              <a:tailEnd/>
            </a:ln>
          </p:spPr>
        </p:cxnSp>
      </p:grpSp>
      <p:grpSp>
        <p:nvGrpSpPr>
          <p:cNvPr id="49159" name="Group 39950"/>
          <p:cNvGrpSpPr>
            <a:grpSpLocks/>
          </p:cNvGrpSpPr>
          <p:nvPr/>
        </p:nvGrpSpPr>
        <p:grpSpPr bwMode="auto">
          <a:xfrm>
            <a:off x="5270500" y="1701800"/>
            <a:ext cx="3403600" cy="1169988"/>
            <a:chOff x="5270500" y="1701800"/>
            <a:chExt cx="3402978" cy="1169232"/>
          </a:xfrm>
        </p:grpSpPr>
        <p:sp>
          <p:nvSpPr>
            <p:cNvPr id="48158" name="TextBox 39946"/>
            <p:cNvSpPr txBox="1">
              <a:spLocks noChangeArrowheads="1"/>
            </p:cNvSpPr>
            <p:nvPr/>
          </p:nvSpPr>
          <p:spPr bwMode="auto">
            <a:xfrm>
              <a:off x="5270500" y="1701800"/>
              <a:ext cx="3402978" cy="4613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i="1">
                  <a:solidFill>
                    <a:srgbClr val="CC0000"/>
                  </a:solidFill>
                </a:rPr>
                <a:t>Internet exchange point</a:t>
              </a:r>
            </a:p>
          </p:txBody>
        </p:sp>
        <p:cxnSp>
          <p:nvCxnSpPr>
            <p:cNvPr id="48159" name="Straight Connector 39948"/>
            <p:cNvCxnSpPr>
              <a:cxnSpLocks noChangeShapeType="1"/>
              <a:endCxn id="48175" idx="0"/>
            </p:cNvCxnSpPr>
            <p:nvPr/>
          </p:nvCxnSpPr>
          <p:spPr bwMode="auto">
            <a:xfrm flipH="1">
              <a:off x="5952289" y="2159000"/>
              <a:ext cx="219911" cy="712032"/>
            </a:xfrm>
            <a:prstGeom prst="line">
              <a:avLst/>
            </a:prstGeom>
            <a:noFill/>
            <a:ln w="9525">
              <a:solidFill>
                <a:srgbClr val="CC0000"/>
              </a:solidFill>
              <a:round/>
              <a:headEnd/>
              <a:tailEnd/>
            </a:ln>
          </p:spPr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9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9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9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49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49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55588" y="165100"/>
            <a:ext cx="8096250" cy="650875"/>
          </a:xfrm>
        </p:spPr>
        <p:txBody>
          <a:bodyPr/>
          <a:lstStyle/>
          <a:p>
            <a:pPr eaLnBrk="1" hangingPunct="1"/>
            <a:r>
              <a:rPr lang="en-US" sz="3600">
                <a:ea typeface="ＭＳ Ｐゴシック" pitchFamily="34" charset="-128"/>
              </a:rPr>
              <a:t>Internet structure: network of networks</a:t>
            </a:r>
            <a:endParaRPr lang="en-US">
              <a:ea typeface="ＭＳ Ｐゴシック" pitchFamily="34" charset="-128"/>
            </a:endParaRPr>
          </a:p>
        </p:txBody>
      </p:sp>
      <p:pic>
        <p:nvPicPr>
          <p:cNvPr id="49155" name="Picture 76" descr="underline_base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7025" y="674688"/>
            <a:ext cx="7769225" cy="173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49156" name="Group 5"/>
          <p:cNvGrpSpPr>
            <a:grpSpLocks/>
          </p:cNvGrpSpPr>
          <p:nvPr/>
        </p:nvGrpSpPr>
        <p:grpSpPr bwMode="auto">
          <a:xfrm>
            <a:off x="450850" y="1849438"/>
            <a:ext cx="8437563" cy="4559300"/>
            <a:chOff x="154891" y="1905681"/>
            <a:chExt cx="8436427" cy="4559651"/>
          </a:xfrm>
        </p:grpSpPr>
        <p:grpSp>
          <p:nvGrpSpPr>
            <p:cNvPr id="49448" name="Group 2"/>
            <p:cNvGrpSpPr>
              <a:grpSpLocks/>
            </p:cNvGrpSpPr>
            <p:nvPr/>
          </p:nvGrpSpPr>
          <p:grpSpPr bwMode="auto">
            <a:xfrm>
              <a:off x="1529396" y="2297655"/>
              <a:ext cx="648422" cy="418253"/>
              <a:chOff x="3053396" y="4304255"/>
              <a:chExt cx="648422" cy="418253"/>
            </a:xfrm>
          </p:grpSpPr>
          <p:sp>
            <p:nvSpPr>
              <p:cNvPr id="49500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501" name="TextBox 1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sz="1000"/>
                  <a:t>net</a:t>
                </a:r>
              </a:p>
            </p:txBody>
          </p:sp>
        </p:grpSp>
        <p:grpSp>
          <p:nvGrpSpPr>
            <p:cNvPr id="49449" name="Group 131"/>
            <p:cNvGrpSpPr>
              <a:grpSpLocks/>
            </p:cNvGrpSpPr>
            <p:nvPr/>
          </p:nvGrpSpPr>
          <p:grpSpPr bwMode="auto">
            <a:xfrm>
              <a:off x="373696" y="3097755"/>
              <a:ext cx="648422" cy="418253"/>
              <a:chOff x="3053396" y="4304255"/>
              <a:chExt cx="648422" cy="418253"/>
            </a:xfrm>
          </p:grpSpPr>
          <p:sp>
            <p:nvSpPr>
              <p:cNvPr id="49498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499" name="TextBox 133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sz="1000"/>
                  <a:t>net</a:t>
                </a:r>
              </a:p>
            </p:txBody>
          </p:sp>
        </p:grpSp>
        <p:grpSp>
          <p:nvGrpSpPr>
            <p:cNvPr id="49450" name="Group 135"/>
            <p:cNvGrpSpPr>
              <a:grpSpLocks/>
            </p:cNvGrpSpPr>
            <p:nvPr/>
          </p:nvGrpSpPr>
          <p:grpSpPr bwMode="auto">
            <a:xfrm>
              <a:off x="6037896" y="2551655"/>
              <a:ext cx="648422" cy="418253"/>
              <a:chOff x="3053396" y="4304255"/>
              <a:chExt cx="648422" cy="418253"/>
            </a:xfrm>
          </p:grpSpPr>
          <p:sp>
            <p:nvSpPr>
              <p:cNvPr id="49496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497" name="TextBox 137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sz="1000"/>
                  <a:t>net</a:t>
                </a:r>
              </a:p>
            </p:txBody>
          </p:sp>
        </p:grpSp>
        <p:grpSp>
          <p:nvGrpSpPr>
            <p:cNvPr id="49451" name="Group 138"/>
            <p:cNvGrpSpPr>
              <a:grpSpLocks/>
            </p:cNvGrpSpPr>
            <p:nvPr/>
          </p:nvGrpSpPr>
          <p:grpSpPr bwMode="auto">
            <a:xfrm>
              <a:off x="945196" y="5409155"/>
              <a:ext cx="648422" cy="418253"/>
              <a:chOff x="3053396" y="4304255"/>
              <a:chExt cx="648422" cy="418253"/>
            </a:xfrm>
          </p:grpSpPr>
          <p:sp>
            <p:nvSpPr>
              <p:cNvPr id="49494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495" name="TextBox 140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sz="1000"/>
                  <a:t>net</a:t>
                </a:r>
              </a:p>
            </p:txBody>
          </p:sp>
        </p:grpSp>
        <p:grpSp>
          <p:nvGrpSpPr>
            <p:cNvPr id="49452" name="Group 141"/>
            <p:cNvGrpSpPr>
              <a:grpSpLocks/>
            </p:cNvGrpSpPr>
            <p:nvPr/>
          </p:nvGrpSpPr>
          <p:grpSpPr bwMode="auto">
            <a:xfrm>
              <a:off x="526096" y="4786855"/>
              <a:ext cx="648422" cy="418253"/>
              <a:chOff x="3053396" y="4304255"/>
              <a:chExt cx="648422" cy="418253"/>
            </a:xfrm>
          </p:grpSpPr>
          <p:sp>
            <p:nvSpPr>
              <p:cNvPr id="49492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493" name="TextBox 143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sz="1000"/>
                  <a:t>net</a:t>
                </a:r>
              </a:p>
            </p:txBody>
          </p:sp>
        </p:grpSp>
        <p:grpSp>
          <p:nvGrpSpPr>
            <p:cNvPr id="49453" name="Group 144"/>
            <p:cNvGrpSpPr>
              <a:grpSpLocks/>
            </p:cNvGrpSpPr>
            <p:nvPr/>
          </p:nvGrpSpPr>
          <p:grpSpPr bwMode="auto">
            <a:xfrm>
              <a:off x="297496" y="4126455"/>
              <a:ext cx="648422" cy="418253"/>
              <a:chOff x="3053396" y="4304255"/>
              <a:chExt cx="648422" cy="418253"/>
            </a:xfrm>
          </p:grpSpPr>
          <p:sp>
            <p:nvSpPr>
              <p:cNvPr id="49490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491" name="TextBox 146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sz="1000"/>
                  <a:t>net</a:t>
                </a:r>
              </a:p>
            </p:txBody>
          </p:sp>
        </p:grpSp>
        <p:grpSp>
          <p:nvGrpSpPr>
            <p:cNvPr id="49454" name="Group 147"/>
            <p:cNvGrpSpPr>
              <a:grpSpLocks/>
            </p:cNvGrpSpPr>
            <p:nvPr/>
          </p:nvGrpSpPr>
          <p:grpSpPr bwMode="auto">
            <a:xfrm>
              <a:off x="6787196" y="2983455"/>
              <a:ext cx="648422" cy="418253"/>
              <a:chOff x="3053396" y="4304255"/>
              <a:chExt cx="648422" cy="418253"/>
            </a:xfrm>
          </p:grpSpPr>
          <p:sp>
            <p:nvSpPr>
              <p:cNvPr id="49488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489" name="TextBox 149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sz="1000"/>
                  <a:t>net</a:t>
                </a:r>
              </a:p>
            </p:txBody>
          </p:sp>
        </p:grpSp>
        <p:grpSp>
          <p:nvGrpSpPr>
            <p:cNvPr id="49455" name="Group 150"/>
            <p:cNvGrpSpPr>
              <a:grpSpLocks/>
            </p:cNvGrpSpPr>
            <p:nvPr/>
          </p:nvGrpSpPr>
          <p:grpSpPr bwMode="auto">
            <a:xfrm>
              <a:off x="3129596" y="2056355"/>
              <a:ext cx="648422" cy="418253"/>
              <a:chOff x="3053396" y="4304255"/>
              <a:chExt cx="648422" cy="418253"/>
            </a:xfrm>
          </p:grpSpPr>
          <p:sp>
            <p:nvSpPr>
              <p:cNvPr id="49486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487" name="TextBox 152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sz="1000"/>
                  <a:t>net</a:t>
                </a:r>
              </a:p>
            </p:txBody>
          </p:sp>
        </p:grpSp>
        <p:grpSp>
          <p:nvGrpSpPr>
            <p:cNvPr id="49456" name="Group 153"/>
            <p:cNvGrpSpPr>
              <a:grpSpLocks/>
            </p:cNvGrpSpPr>
            <p:nvPr/>
          </p:nvGrpSpPr>
          <p:grpSpPr bwMode="auto">
            <a:xfrm>
              <a:off x="754696" y="2704055"/>
              <a:ext cx="648422" cy="418253"/>
              <a:chOff x="3053396" y="4304255"/>
              <a:chExt cx="648422" cy="418253"/>
            </a:xfrm>
          </p:grpSpPr>
          <p:sp>
            <p:nvSpPr>
              <p:cNvPr id="49484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485" name="TextBox 155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sz="1000"/>
                  <a:t>net</a:t>
                </a:r>
              </a:p>
            </p:txBody>
          </p:sp>
        </p:grpSp>
        <p:grpSp>
          <p:nvGrpSpPr>
            <p:cNvPr id="49457" name="Group 156"/>
            <p:cNvGrpSpPr>
              <a:grpSpLocks/>
            </p:cNvGrpSpPr>
            <p:nvPr/>
          </p:nvGrpSpPr>
          <p:grpSpPr bwMode="auto">
            <a:xfrm>
              <a:off x="4043996" y="2030955"/>
              <a:ext cx="648422" cy="418253"/>
              <a:chOff x="3053396" y="4304255"/>
              <a:chExt cx="648422" cy="418253"/>
            </a:xfrm>
          </p:grpSpPr>
          <p:sp>
            <p:nvSpPr>
              <p:cNvPr id="49482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483" name="TextBox 158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sz="1000"/>
                  <a:t>net</a:t>
                </a:r>
              </a:p>
            </p:txBody>
          </p:sp>
        </p:grpSp>
        <p:grpSp>
          <p:nvGrpSpPr>
            <p:cNvPr id="49458" name="Group 160"/>
            <p:cNvGrpSpPr>
              <a:grpSpLocks/>
            </p:cNvGrpSpPr>
            <p:nvPr/>
          </p:nvGrpSpPr>
          <p:grpSpPr bwMode="auto">
            <a:xfrm>
              <a:off x="7104696" y="5663155"/>
              <a:ext cx="648422" cy="418253"/>
              <a:chOff x="3053396" y="4304255"/>
              <a:chExt cx="648422" cy="418253"/>
            </a:xfrm>
          </p:grpSpPr>
          <p:sp>
            <p:nvSpPr>
              <p:cNvPr id="49480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481" name="TextBox 162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sz="1000"/>
                  <a:t>net</a:t>
                </a:r>
              </a:p>
            </p:txBody>
          </p:sp>
        </p:grpSp>
        <p:grpSp>
          <p:nvGrpSpPr>
            <p:cNvPr id="49459" name="Group 163"/>
            <p:cNvGrpSpPr>
              <a:grpSpLocks/>
            </p:cNvGrpSpPr>
            <p:nvPr/>
          </p:nvGrpSpPr>
          <p:grpSpPr bwMode="auto">
            <a:xfrm>
              <a:off x="7942896" y="5015455"/>
              <a:ext cx="648422" cy="418253"/>
              <a:chOff x="3053396" y="4304255"/>
              <a:chExt cx="648422" cy="418253"/>
            </a:xfrm>
          </p:grpSpPr>
          <p:sp>
            <p:nvSpPr>
              <p:cNvPr id="49478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479" name="TextBox 165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sz="1000"/>
                  <a:t>net</a:t>
                </a:r>
              </a:p>
            </p:txBody>
          </p:sp>
        </p:grpSp>
        <p:grpSp>
          <p:nvGrpSpPr>
            <p:cNvPr id="49460" name="Group 166"/>
            <p:cNvGrpSpPr>
              <a:grpSpLocks/>
            </p:cNvGrpSpPr>
            <p:nvPr/>
          </p:nvGrpSpPr>
          <p:grpSpPr bwMode="auto">
            <a:xfrm>
              <a:off x="7714296" y="4101055"/>
              <a:ext cx="648422" cy="418253"/>
              <a:chOff x="3053396" y="4304255"/>
              <a:chExt cx="648422" cy="418253"/>
            </a:xfrm>
          </p:grpSpPr>
          <p:sp>
            <p:nvSpPr>
              <p:cNvPr id="49476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477" name="TextBox 168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sz="1000"/>
                  <a:t>net</a:t>
                </a:r>
              </a:p>
            </p:txBody>
          </p:sp>
        </p:grpSp>
        <p:grpSp>
          <p:nvGrpSpPr>
            <p:cNvPr id="49461" name="Group 169"/>
            <p:cNvGrpSpPr>
              <a:grpSpLocks/>
            </p:cNvGrpSpPr>
            <p:nvPr/>
          </p:nvGrpSpPr>
          <p:grpSpPr bwMode="auto">
            <a:xfrm>
              <a:off x="4869496" y="5904455"/>
              <a:ext cx="648422" cy="418253"/>
              <a:chOff x="3053396" y="4304255"/>
              <a:chExt cx="648422" cy="418253"/>
            </a:xfrm>
          </p:grpSpPr>
          <p:sp>
            <p:nvSpPr>
              <p:cNvPr id="49474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475" name="TextBox 171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sz="1000"/>
                  <a:t>net</a:t>
                </a:r>
              </a:p>
            </p:txBody>
          </p:sp>
        </p:grpSp>
        <p:grpSp>
          <p:nvGrpSpPr>
            <p:cNvPr id="49462" name="Group 172"/>
            <p:cNvGrpSpPr>
              <a:grpSpLocks/>
            </p:cNvGrpSpPr>
            <p:nvPr/>
          </p:nvGrpSpPr>
          <p:grpSpPr bwMode="auto">
            <a:xfrm>
              <a:off x="3955096" y="6044155"/>
              <a:ext cx="648422" cy="418253"/>
              <a:chOff x="3053396" y="4304255"/>
              <a:chExt cx="648422" cy="418253"/>
            </a:xfrm>
          </p:grpSpPr>
          <p:sp>
            <p:nvSpPr>
              <p:cNvPr id="49472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473" name="TextBox 174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sz="1000"/>
                  <a:t>net</a:t>
                </a:r>
              </a:p>
            </p:txBody>
          </p:sp>
        </p:grpSp>
        <p:grpSp>
          <p:nvGrpSpPr>
            <p:cNvPr id="49463" name="Group 175"/>
            <p:cNvGrpSpPr>
              <a:grpSpLocks/>
            </p:cNvGrpSpPr>
            <p:nvPr/>
          </p:nvGrpSpPr>
          <p:grpSpPr bwMode="auto">
            <a:xfrm>
              <a:off x="2735896" y="5891755"/>
              <a:ext cx="648422" cy="418253"/>
              <a:chOff x="3053396" y="4304255"/>
              <a:chExt cx="648422" cy="418253"/>
            </a:xfrm>
          </p:grpSpPr>
          <p:sp>
            <p:nvSpPr>
              <p:cNvPr id="49470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471" name="TextBox 177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sz="1000"/>
                  <a:t>net</a:t>
                </a:r>
              </a:p>
            </p:txBody>
          </p:sp>
        </p:grpSp>
        <p:sp>
          <p:nvSpPr>
            <p:cNvPr id="49464" name="TextBox 4"/>
            <p:cNvSpPr txBox="1">
              <a:spLocks noChangeArrowheads="1"/>
            </p:cNvSpPr>
            <p:nvPr/>
          </p:nvSpPr>
          <p:spPr bwMode="auto">
            <a:xfrm rot="1053502">
              <a:off x="5143500" y="1955800"/>
              <a:ext cx="543739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800">
                  <a:solidFill>
                    <a:srgbClr val="0000FF"/>
                  </a:solidFill>
                </a:rPr>
                <a:t>…</a:t>
              </a:r>
            </a:p>
          </p:txBody>
        </p:sp>
        <p:sp>
          <p:nvSpPr>
            <p:cNvPr id="49465" name="TextBox 179"/>
            <p:cNvSpPr txBox="1">
              <a:spLocks noChangeArrowheads="1"/>
            </p:cNvSpPr>
            <p:nvPr/>
          </p:nvSpPr>
          <p:spPr bwMode="auto">
            <a:xfrm rot="2829263">
              <a:off x="7429500" y="3429000"/>
              <a:ext cx="543739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800">
                  <a:solidFill>
                    <a:srgbClr val="0000FF"/>
                  </a:solidFill>
                </a:rPr>
                <a:t>…</a:t>
              </a:r>
            </a:p>
          </p:txBody>
        </p:sp>
        <p:sp>
          <p:nvSpPr>
            <p:cNvPr id="49466" name="TextBox 180"/>
            <p:cNvSpPr txBox="1">
              <a:spLocks noChangeArrowheads="1"/>
            </p:cNvSpPr>
            <p:nvPr/>
          </p:nvSpPr>
          <p:spPr bwMode="auto">
            <a:xfrm rot="9845918">
              <a:off x="6098241" y="5942112"/>
              <a:ext cx="543739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800">
                  <a:solidFill>
                    <a:srgbClr val="0000FF"/>
                  </a:solidFill>
                </a:rPr>
                <a:t>…</a:t>
              </a:r>
            </a:p>
          </p:txBody>
        </p:sp>
        <p:sp>
          <p:nvSpPr>
            <p:cNvPr id="49467" name="TextBox 181"/>
            <p:cNvSpPr txBox="1">
              <a:spLocks noChangeArrowheads="1"/>
            </p:cNvSpPr>
            <p:nvPr/>
          </p:nvSpPr>
          <p:spPr bwMode="auto">
            <a:xfrm rot="-9948738">
              <a:off x="1730786" y="5845469"/>
              <a:ext cx="543739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800">
                  <a:solidFill>
                    <a:srgbClr val="0000FF"/>
                  </a:solidFill>
                </a:rPr>
                <a:t>…</a:t>
              </a:r>
            </a:p>
          </p:txBody>
        </p:sp>
        <p:sp>
          <p:nvSpPr>
            <p:cNvPr id="49468" name="TextBox 182"/>
            <p:cNvSpPr txBox="1">
              <a:spLocks noChangeArrowheads="1"/>
            </p:cNvSpPr>
            <p:nvPr/>
          </p:nvSpPr>
          <p:spPr bwMode="auto">
            <a:xfrm rot="-4992697">
              <a:off x="144631" y="3539025"/>
              <a:ext cx="543739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800">
                  <a:solidFill>
                    <a:srgbClr val="0000FF"/>
                  </a:solidFill>
                </a:rPr>
                <a:t>…</a:t>
              </a:r>
            </a:p>
          </p:txBody>
        </p:sp>
        <p:sp>
          <p:nvSpPr>
            <p:cNvPr id="49469" name="TextBox 183"/>
            <p:cNvSpPr txBox="1">
              <a:spLocks noChangeArrowheads="1"/>
            </p:cNvSpPr>
            <p:nvPr/>
          </p:nvSpPr>
          <p:spPr bwMode="auto">
            <a:xfrm rot="-1017263">
              <a:off x="2330376" y="1905681"/>
              <a:ext cx="543739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800">
                  <a:solidFill>
                    <a:srgbClr val="0000FF"/>
                  </a:solidFill>
                </a:rPr>
                <a:t>…</a:t>
              </a:r>
            </a:p>
          </p:txBody>
        </p:sp>
      </p:grpSp>
      <p:sp>
        <p:nvSpPr>
          <p:cNvPr id="49157" name="Rectangle 3"/>
          <p:cNvSpPr txBox="1">
            <a:spLocks noChangeArrowheads="1"/>
          </p:cNvSpPr>
          <p:nvPr/>
        </p:nvSpPr>
        <p:spPr bwMode="auto">
          <a:xfrm>
            <a:off x="473075" y="1073150"/>
            <a:ext cx="8204200" cy="673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75000"/>
              <a:buFont typeface="Wingdings" pitchFamily="2" charset="2"/>
              <a:buNone/>
            </a:pPr>
            <a:r>
              <a:rPr lang="en-US">
                <a:latin typeface="Gill Sans MT" pitchFamily="34" charset="0"/>
              </a:rPr>
              <a:t>… and regional networks may arise to connect access nets to ISPs </a:t>
            </a:r>
          </a:p>
        </p:txBody>
      </p:sp>
      <p:grpSp>
        <p:nvGrpSpPr>
          <p:cNvPr id="49158" name="Group 8"/>
          <p:cNvGrpSpPr>
            <a:grpSpLocks/>
          </p:cNvGrpSpPr>
          <p:nvPr/>
        </p:nvGrpSpPr>
        <p:grpSpPr bwMode="auto">
          <a:xfrm>
            <a:off x="4546600" y="3746500"/>
            <a:ext cx="3225800" cy="1117600"/>
            <a:chOff x="7848600" y="2044700"/>
            <a:chExt cx="3200399" cy="1371600"/>
          </a:xfrm>
        </p:grpSpPr>
        <p:sp>
          <p:nvSpPr>
            <p:cNvPr id="49365" name="Oval 3"/>
            <p:cNvSpPr>
              <a:spLocks noChangeArrowheads="1"/>
            </p:cNvSpPr>
            <p:nvPr/>
          </p:nvSpPr>
          <p:spPr bwMode="auto">
            <a:xfrm>
              <a:off x="7848600" y="2044700"/>
              <a:ext cx="3200399" cy="13716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49366" name="Group 133"/>
            <p:cNvGrpSpPr>
              <a:grpSpLocks/>
            </p:cNvGrpSpPr>
            <p:nvPr/>
          </p:nvGrpSpPr>
          <p:grpSpPr bwMode="auto">
            <a:xfrm>
              <a:off x="8526482" y="2160804"/>
              <a:ext cx="532759" cy="184809"/>
              <a:chOff x="2356" y="1300"/>
              <a:chExt cx="555" cy="194"/>
            </a:xfrm>
          </p:grpSpPr>
          <p:sp>
            <p:nvSpPr>
              <p:cNvPr id="49440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9441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9442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49443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49446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9447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9444" name="Line 140"/>
              <p:cNvSpPr>
                <a:spLocks noChangeShapeType="1"/>
              </p:cNvSpPr>
              <p:nvPr/>
            </p:nvSpPr>
            <p:spPr bwMode="auto">
              <a:xfrm>
                <a:off x="2357" y="1362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445" name="Line 141"/>
              <p:cNvSpPr>
                <a:spLocks noChangeShapeType="1"/>
              </p:cNvSpPr>
              <p:nvPr/>
            </p:nvSpPr>
            <p:spPr bwMode="auto">
              <a:xfrm>
                <a:off x="2908" y="1364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49367" name="Straight Connector 10"/>
            <p:cNvCxnSpPr>
              <a:cxnSpLocks noChangeShapeType="1"/>
              <a:stCxn id="49445" idx="0"/>
            </p:cNvCxnSpPr>
            <p:nvPr/>
          </p:nvCxnSpPr>
          <p:spPr bwMode="auto">
            <a:xfrm>
              <a:off x="9055401" y="2220819"/>
              <a:ext cx="975377" cy="13653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9368" name="Straight Connector 297"/>
            <p:cNvCxnSpPr>
              <a:cxnSpLocks noChangeShapeType="1"/>
            </p:cNvCxnSpPr>
            <p:nvPr/>
          </p:nvCxnSpPr>
          <p:spPr bwMode="auto">
            <a:xfrm>
              <a:off x="9522191" y="2583188"/>
              <a:ext cx="120745" cy="83392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9369" name="Straight Connector 298"/>
            <p:cNvCxnSpPr>
              <a:cxnSpLocks noChangeShapeType="1"/>
            </p:cNvCxnSpPr>
            <p:nvPr/>
          </p:nvCxnSpPr>
          <p:spPr bwMode="auto">
            <a:xfrm flipV="1">
              <a:off x="9323081" y="2786992"/>
              <a:ext cx="243358" cy="4562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9370" name="Straight Connector 299"/>
            <p:cNvCxnSpPr>
              <a:cxnSpLocks noChangeShapeType="1"/>
            </p:cNvCxnSpPr>
            <p:nvPr/>
          </p:nvCxnSpPr>
          <p:spPr bwMode="auto">
            <a:xfrm flipV="1">
              <a:off x="9028147" y="2611644"/>
              <a:ext cx="192778" cy="10958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9371" name="Straight Connector 300"/>
            <p:cNvCxnSpPr>
              <a:cxnSpLocks noChangeShapeType="1"/>
            </p:cNvCxnSpPr>
            <p:nvPr/>
          </p:nvCxnSpPr>
          <p:spPr bwMode="auto">
            <a:xfrm flipV="1">
              <a:off x="8729859" y="2909476"/>
              <a:ext cx="192778" cy="10958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9372" name="Straight Connector 301"/>
            <p:cNvCxnSpPr>
              <a:cxnSpLocks noChangeShapeType="1"/>
            </p:cNvCxnSpPr>
            <p:nvPr/>
          </p:nvCxnSpPr>
          <p:spPr bwMode="auto">
            <a:xfrm flipV="1">
              <a:off x="9537887" y="2836224"/>
              <a:ext cx="252969" cy="252942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9373" name="Straight Connector 302"/>
            <p:cNvCxnSpPr>
              <a:cxnSpLocks noChangeShapeType="1"/>
            </p:cNvCxnSpPr>
            <p:nvPr/>
          </p:nvCxnSpPr>
          <p:spPr bwMode="auto">
            <a:xfrm flipH="1" flipV="1">
              <a:off x="10029359" y="2822067"/>
              <a:ext cx="354959" cy="12439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9374" name="Straight Connector 303"/>
            <p:cNvCxnSpPr>
              <a:cxnSpLocks noChangeShapeType="1"/>
            </p:cNvCxnSpPr>
            <p:nvPr/>
          </p:nvCxnSpPr>
          <p:spPr bwMode="auto">
            <a:xfrm flipV="1">
              <a:off x="10015190" y="2475242"/>
              <a:ext cx="283363" cy="19566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9375" name="Straight Connector 304"/>
            <p:cNvCxnSpPr>
              <a:cxnSpLocks noChangeShapeType="1"/>
              <a:endCxn id="49440" idx="4"/>
            </p:cNvCxnSpPr>
            <p:nvPr/>
          </p:nvCxnSpPr>
          <p:spPr bwMode="auto">
            <a:xfrm flipH="1" flipV="1">
              <a:off x="8791902" y="2345614"/>
              <a:ext cx="410984" cy="8718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49376" name="TextBox 39958"/>
            <p:cNvSpPr txBox="1">
              <a:spLocks noChangeArrowheads="1"/>
            </p:cNvSpPr>
            <p:nvPr/>
          </p:nvSpPr>
          <p:spPr bwMode="auto">
            <a:xfrm>
              <a:off x="7958081" y="2471291"/>
              <a:ext cx="886407" cy="4910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000" i="1"/>
                <a:t>ISP B</a:t>
              </a:r>
            </a:p>
          </p:txBody>
        </p:sp>
        <p:grpSp>
          <p:nvGrpSpPr>
            <p:cNvPr id="49377" name="Group 133"/>
            <p:cNvGrpSpPr>
              <a:grpSpLocks/>
            </p:cNvGrpSpPr>
            <p:nvPr/>
          </p:nvGrpSpPr>
          <p:grpSpPr bwMode="auto">
            <a:xfrm>
              <a:off x="9555206" y="2650627"/>
              <a:ext cx="532759" cy="184809"/>
              <a:chOff x="2356" y="1300"/>
              <a:chExt cx="555" cy="194"/>
            </a:xfrm>
          </p:grpSpPr>
          <p:sp>
            <p:nvSpPr>
              <p:cNvPr id="49432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9433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9434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49435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49438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9439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9436" name="Line 140"/>
              <p:cNvSpPr>
                <a:spLocks noChangeShapeType="1"/>
              </p:cNvSpPr>
              <p:nvPr/>
            </p:nvSpPr>
            <p:spPr bwMode="auto">
              <a:xfrm>
                <a:off x="2358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437" name="Line 141"/>
              <p:cNvSpPr>
                <a:spLocks noChangeShapeType="1"/>
              </p:cNvSpPr>
              <p:nvPr/>
            </p:nvSpPr>
            <p:spPr bwMode="auto">
              <a:xfrm>
                <a:off x="2908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9378" name="Group 133"/>
            <p:cNvGrpSpPr>
              <a:grpSpLocks/>
            </p:cNvGrpSpPr>
            <p:nvPr/>
          </p:nvGrpSpPr>
          <p:grpSpPr bwMode="auto">
            <a:xfrm>
              <a:off x="8772607" y="2725609"/>
              <a:ext cx="532759" cy="184809"/>
              <a:chOff x="2356" y="1300"/>
              <a:chExt cx="555" cy="194"/>
            </a:xfrm>
          </p:grpSpPr>
          <p:sp>
            <p:nvSpPr>
              <p:cNvPr id="49424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9425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9426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49427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49430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9431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9428" name="Line 140"/>
              <p:cNvSpPr>
                <a:spLocks noChangeShapeType="1"/>
              </p:cNvSpPr>
              <p:nvPr/>
            </p:nvSpPr>
            <p:spPr bwMode="auto">
              <a:xfrm>
                <a:off x="2358" y="1356"/>
                <a:ext cx="0" cy="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429" name="Line 141"/>
              <p:cNvSpPr>
                <a:spLocks noChangeShapeType="1"/>
              </p:cNvSpPr>
              <p:nvPr/>
            </p:nvSpPr>
            <p:spPr bwMode="auto">
              <a:xfrm>
                <a:off x="2908" y="1358"/>
                <a:ext cx="0" cy="8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9379" name="Group 133"/>
            <p:cNvGrpSpPr>
              <a:grpSpLocks/>
            </p:cNvGrpSpPr>
            <p:nvPr/>
          </p:nvGrpSpPr>
          <p:grpSpPr bwMode="auto">
            <a:xfrm>
              <a:off x="9060908" y="2428111"/>
              <a:ext cx="532759" cy="184809"/>
              <a:chOff x="2356" y="1300"/>
              <a:chExt cx="555" cy="194"/>
            </a:xfrm>
          </p:grpSpPr>
          <p:sp>
            <p:nvSpPr>
              <p:cNvPr id="49416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9417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9418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49419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49422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9423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9420" name="Line 140"/>
              <p:cNvSpPr>
                <a:spLocks noChangeShapeType="1"/>
              </p:cNvSpPr>
              <p:nvPr/>
            </p:nvSpPr>
            <p:spPr bwMode="auto">
              <a:xfrm>
                <a:off x="2358" y="1362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421" name="Line 141"/>
              <p:cNvSpPr>
                <a:spLocks noChangeShapeType="1"/>
              </p:cNvSpPr>
              <p:nvPr/>
            </p:nvSpPr>
            <p:spPr bwMode="auto">
              <a:xfrm>
                <a:off x="2908" y="1364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9380" name="Group 133"/>
            <p:cNvGrpSpPr>
              <a:grpSpLocks/>
            </p:cNvGrpSpPr>
            <p:nvPr/>
          </p:nvGrpSpPr>
          <p:grpSpPr bwMode="auto">
            <a:xfrm>
              <a:off x="10005281" y="2289952"/>
              <a:ext cx="532759" cy="184809"/>
              <a:chOff x="2356" y="1300"/>
              <a:chExt cx="555" cy="194"/>
            </a:xfrm>
          </p:grpSpPr>
          <p:sp>
            <p:nvSpPr>
              <p:cNvPr id="49408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9409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9410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49411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49414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9415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9412" name="Line 140"/>
              <p:cNvSpPr>
                <a:spLocks noChangeShapeType="1"/>
              </p:cNvSpPr>
              <p:nvPr/>
            </p:nvSpPr>
            <p:spPr bwMode="auto">
              <a:xfrm>
                <a:off x="2357" y="1362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413" name="Line 141"/>
              <p:cNvSpPr>
                <a:spLocks noChangeShapeType="1"/>
              </p:cNvSpPr>
              <p:nvPr/>
            </p:nvSpPr>
            <p:spPr bwMode="auto">
              <a:xfrm>
                <a:off x="2908" y="1364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9381" name="Group 133"/>
            <p:cNvGrpSpPr>
              <a:grpSpLocks/>
            </p:cNvGrpSpPr>
            <p:nvPr/>
          </p:nvGrpSpPr>
          <p:grpSpPr bwMode="auto">
            <a:xfrm>
              <a:off x="10232661" y="2882876"/>
              <a:ext cx="532759" cy="184809"/>
              <a:chOff x="2356" y="1300"/>
              <a:chExt cx="555" cy="194"/>
            </a:xfrm>
          </p:grpSpPr>
          <p:sp>
            <p:nvSpPr>
              <p:cNvPr id="49400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9401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9402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49403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49406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9407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9404" name="Line 140"/>
              <p:cNvSpPr>
                <a:spLocks noChangeShapeType="1"/>
              </p:cNvSpPr>
              <p:nvPr/>
            </p:nvSpPr>
            <p:spPr bwMode="auto">
              <a:xfrm>
                <a:off x="2358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405" name="Line 141"/>
              <p:cNvSpPr>
                <a:spLocks noChangeShapeType="1"/>
              </p:cNvSpPr>
              <p:nvPr/>
            </p:nvSpPr>
            <p:spPr bwMode="auto">
              <a:xfrm>
                <a:off x="2908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9382" name="Group 133"/>
            <p:cNvGrpSpPr>
              <a:grpSpLocks/>
            </p:cNvGrpSpPr>
            <p:nvPr/>
          </p:nvGrpSpPr>
          <p:grpSpPr bwMode="auto">
            <a:xfrm>
              <a:off x="9330660" y="3072767"/>
              <a:ext cx="532759" cy="184809"/>
              <a:chOff x="2356" y="1300"/>
              <a:chExt cx="555" cy="194"/>
            </a:xfrm>
          </p:grpSpPr>
          <p:sp>
            <p:nvSpPr>
              <p:cNvPr id="49392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9393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9394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49395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49398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9399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9396" name="Line 140"/>
              <p:cNvSpPr>
                <a:spLocks noChangeShapeType="1"/>
              </p:cNvSpPr>
              <p:nvPr/>
            </p:nvSpPr>
            <p:spPr bwMode="auto">
              <a:xfrm>
                <a:off x="2358" y="1362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397" name="Line 141"/>
              <p:cNvSpPr>
                <a:spLocks noChangeShapeType="1"/>
              </p:cNvSpPr>
              <p:nvPr/>
            </p:nvSpPr>
            <p:spPr bwMode="auto">
              <a:xfrm>
                <a:off x="2907" y="1364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9383" name="Group 133"/>
            <p:cNvGrpSpPr>
              <a:grpSpLocks/>
            </p:cNvGrpSpPr>
            <p:nvPr/>
          </p:nvGrpSpPr>
          <p:grpSpPr bwMode="auto">
            <a:xfrm>
              <a:off x="8438032" y="3018963"/>
              <a:ext cx="532759" cy="184809"/>
              <a:chOff x="2356" y="1300"/>
              <a:chExt cx="555" cy="194"/>
            </a:xfrm>
          </p:grpSpPr>
          <p:sp>
            <p:nvSpPr>
              <p:cNvPr id="49384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9385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9386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49387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49390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9391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9388" name="Line 140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389" name="Line 141"/>
              <p:cNvSpPr>
                <a:spLocks noChangeShapeType="1"/>
              </p:cNvSpPr>
              <p:nvPr/>
            </p:nvSpPr>
            <p:spPr bwMode="auto">
              <a:xfrm>
                <a:off x="2910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49159" name="Group 331"/>
          <p:cNvGrpSpPr>
            <a:grpSpLocks/>
          </p:cNvGrpSpPr>
          <p:nvPr/>
        </p:nvGrpSpPr>
        <p:grpSpPr bwMode="auto">
          <a:xfrm>
            <a:off x="1803400" y="2755900"/>
            <a:ext cx="3467100" cy="1193800"/>
            <a:chOff x="7848600" y="2044700"/>
            <a:chExt cx="3200399" cy="1371600"/>
          </a:xfrm>
        </p:grpSpPr>
        <p:sp>
          <p:nvSpPr>
            <p:cNvPr id="49282" name="Oval 332"/>
            <p:cNvSpPr>
              <a:spLocks noChangeArrowheads="1"/>
            </p:cNvSpPr>
            <p:nvPr/>
          </p:nvSpPr>
          <p:spPr bwMode="auto">
            <a:xfrm>
              <a:off x="7848600" y="2044700"/>
              <a:ext cx="3200399" cy="13716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49283" name="Group 133"/>
            <p:cNvGrpSpPr>
              <a:grpSpLocks/>
            </p:cNvGrpSpPr>
            <p:nvPr/>
          </p:nvGrpSpPr>
          <p:grpSpPr bwMode="auto">
            <a:xfrm>
              <a:off x="8526482" y="2160804"/>
              <a:ext cx="532759" cy="184809"/>
              <a:chOff x="2356" y="1300"/>
              <a:chExt cx="555" cy="194"/>
            </a:xfrm>
          </p:grpSpPr>
          <p:sp>
            <p:nvSpPr>
              <p:cNvPr id="49357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9358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9359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49360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49363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9364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9361" name="Line 140"/>
              <p:cNvSpPr>
                <a:spLocks noChangeShapeType="1"/>
              </p:cNvSpPr>
              <p:nvPr/>
            </p:nvSpPr>
            <p:spPr bwMode="auto">
              <a:xfrm>
                <a:off x="2358" y="1362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362" name="Line 141"/>
              <p:cNvSpPr>
                <a:spLocks noChangeShapeType="1"/>
              </p:cNvSpPr>
              <p:nvPr/>
            </p:nvSpPr>
            <p:spPr bwMode="auto">
              <a:xfrm>
                <a:off x="2906" y="1364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49284" name="Straight Connector 334"/>
            <p:cNvCxnSpPr>
              <a:cxnSpLocks noChangeShapeType="1"/>
              <a:stCxn id="49362" idx="0"/>
            </p:cNvCxnSpPr>
            <p:nvPr/>
          </p:nvCxnSpPr>
          <p:spPr bwMode="auto">
            <a:xfrm>
              <a:off x="9055401" y="2220819"/>
              <a:ext cx="975377" cy="13653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9285" name="Straight Connector 335"/>
            <p:cNvCxnSpPr>
              <a:cxnSpLocks noChangeShapeType="1"/>
            </p:cNvCxnSpPr>
            <p:nvPr/>
          </p:nvCxnSpPr>
          <p:spPr bwMode="auto">
            <a:xfrm>
              <a:off x="9522191" y="2583188"/>
              <a:ext cx="120745" cy="83392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9286" name="Straight Connector 336"/>
            <p:cNvCxnSpPr>
              <a:cxnSpLocks noChangeShapeType="1"/>
            </p:cNvCxnSpPr>
            <p:nvPr/>
          </p:nvCxnSpPr>
          <p:spPr bwMode="auto">
            <a:xfrm flipV="1">
              <a:off x="9323081" y="2786992"/>
              <a:ext cx="243358" cy="4562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9287" name="Straight Connector 337"/>
            <p:cNvCxnSpPr>
              <a:cxnSpLocks noChangeShapeType="1"/>
            </p:cNvCxnSpPr>
            <p:nvPr/>
          </p:nvCxnSpPr>
          <p:spPr bwMode="auto">
            <a:xfrm flipV="1">
              <a:off x="9028147" y="2611644"/>
              <a:ext cx="192778" cy="10958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9288" name="Straight Connector 338"/>
            <p:cNvCxnSpPr>
              <a:cxnSpLocks noChangeShapeType="1"/>
            </p:cNvCxnSpPr>
            <p:nvPr/>
          </p:nvCxnSpPr>
          <p:spPr bwMode="auto">
            <a:xfrm flipV="1">
              <a:off x="8729859" y="2909476"/>
              <a:ext cx="192778" cy="10958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9289" name="Straight Connector 339"/>
            <p:cNvCxnSpPr>
              <a:cxnSpLocks noChangeShapeType="1"/>
            </p:cNvCxnSpPr>
            <p:nvPr/>
          </p:nvCxnSpPr>
          <p:spPr bwMode="auto">
            <a:xfrm flipV="1">
              <a:off x="9537887" y="2836224"/>
              <a:ext cx="252969" cy="252942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9290" name="Straight Connector 340"/>
            <p:cNvCxnSpPr>
              <a:cxnSpLocks noChangeShapeType="1"/>
            </p:cNvCxnSpPr>
            <p:nvPr/>
          </p:nvCxnSpPr>
          <p:spPr bwMode="auto">
            <a:xfrm flipH="1" flipV="1">
              <a:off x="10029359" y="2822067"/>
              <a:ext cx="354959" cy="12439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9291" name="Straight Connector 341"/>
            <p:cNvCxnSpPr>
              <a:cxnSpLocks noChangeShapeType="1"/>
            </p:cNvCxnSpPr>
            <p:nvPr/>
          </p:nvCxnSpPr>
          <p:spPr bwMode="auto">
            <a:xfrm flipV="1">
              <a:off x="10015190" y="2475242"/>
              <a:ext cx="283363" cy="19566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9292" name="Straight Connector 342"/>
            <p:cNvCxnSpPr>
              <a:cxnSpLocks noChangeShapeType="1"/>
              <a:endCxn id="49357" idx="4"/>
            </p:cNvCxnSpPr>
            <p:nvPr/>
          </p:nvCxnSpPr>
          <p:spPr bwMode="auto">
            <a:xfrm flipH="1" flipV="1">
              <a:off x="8791902" y="2345614"/>
              <a:ext cx="410984" cy="8718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49293" name="TextBox 343"/>
            <p:cNvSpPr txBox="1">
              <a:spLocks noChangeArrowheads="1"/>
            </p:cNvSpPr>
            <p:nvPr/>
          </p:nvSpPr>
          <p:spPr bwMode="auto">
            <a:xfrm>
              <a:off x="7958081" y="2471292"/>
              <a:ext cx="874406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000" i="1"/>
                <a:t>ISP A</a:t>
              </a:r>
            </a:p>
          </p:txBody>
        </p:sp>
        <p:grpSp>
          <p:nvGrpSpPr>
            <p:cNvPr id="49294" name="Group 133"/>
            <p:cNvGrpSpPr>
              <a:grpSpLocks/>
            </p:cNvGrpSpPr>
            <p:nvPr/>
          </p:nvGrpSpPr>
          <p:grpSpPr bwMode="auto">
            <a:xfrm>
              <a:off x="9555206" y="2650627"/>
              <a:ext cx="532759" cy="184809"/>
              <a:chOff x="2356" y="1300"/>
              <a:chExt cx="555" cy="194"/>
            </a:xfrm>
          </p:grpSpPr>
          <p:sp>
            <p:nvSpPr>
              <p:cNvPr id="49349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9350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9351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49352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49355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9356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9353" name="Line 140"/>
              <p:cNvSpPr>
                <a:spLocks noChangeShapeType="1"/>
              </p:cNvSpPr>
              <p:nvPr/>
            </p:nvSpPr>
            <p:spPr bwMode="auto">
              <a:xfrm>
                <a:off x="2358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354" name="Line 141"/>
              <p:cNvSpPr>
                <a:spLocks noChangeShapeType="1"/>
              </p:cNvSpPr>
              <p:nvPr/>
            </p:nvSpPr>
            <p:spPr bwMode="auto">
              <a:xfrm>
                <a:off x="2906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9295" name="Group 133"/>
            <p:cNvGrpSpPr>
              <a:grpSpLocks/>
            </p:cNvGrpSpPr>
            <p:nvPr/>
          </p:nvGrpSpPr>
          <p:grpSpPr bwMode="auto">
            <a:xfrm>
              <a:off x="8772607" y="2725609"/>
              <a:ext cx="532759" cy="184809"/>
              <a:chOff x="2356" y="1300"/>
              <a:chExt cx="555" cy="194"/>
            </a:xfrm>
          </p:grpSpPr>
          <p:sp>
            <p:nvSpPr>
              <p:cNvPr id="49341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9342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9343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49344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49347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9348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9345" name="Line 140"/>
              <p:cNvSpPr>
                <a:spLocks noChangeShapeType="1"/>
              </p:cNvSpPr>
              <p:nvPr/>
            </p:nvSpPr>
            <p:spPr bwMode="auto">
              <a:xfrm>
                <a:off x="2358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346" name="Line 141"/>
              <p:cNvSpPr>
                <a:spLocks noChangeShapeType="1"/>
              </p:cNvSpPr>
              <p:nvPr/>
            </p:nvSpPr>
            <p:spPr bwMode="auto">
              <a:xfrm>
                <a:off x="2906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9296" name="Group 133"/>
            <p:cNvGrpSpPr>
              <a:grpSpLocks/>
            </p:cNvGrpSpPr>
            <p:nvPr/>
          </p:nvGrpSpPr>
          <p:grpSpPr bwMode="auto">
            <a:xfrm>
              <a:off x="9060908" y="2428111"/>
              <a:ext cx="532759" cy="184809"/>
              <a:chOff x="2356" y="1300"/>
              <a:chExt cx="555" cy="194"/>
            </a:xfrm>
          </p:grpSpPr>
          <p:sp>
            <p:nvSpPr>
              <p:cNvPr id="49333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9334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9335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49336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49339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9340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9337" name="Line 140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338" name="Line 141"/>
              <p:cNvSpPr>
                <a:spLocks noChangeShapeType="1"/>
              </p:cNvSpPr>
              <p:nvPr/>
            </p:nvSpPr>
            <p:spPr bwMode="auto">
              <a:xfrm>
                <a:off x="2907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9297" name="Group 133"/>
            <p:cNvGrpSpPr>
              <a:grpSpLocks/>
            </p:cNvGrpSpPr>
            <p:nvPr/>
          </p:nvGrpSpPr>
          <p:grpSpPr bwMode="auto">
            <a:xfrm>
              <a:off x="10005281" y="2289952"/>
              <a:ext cx="532759" cy="184809"/>
              <a:chOff x="2356" y="1300"/>
              <a:chExt cx="555" cy="194"/>
            </a:xfrm>
          </p:grpSpPr>
          <p:sp>
            <p:nvSpPr>
              <p:cNvPr id="49325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9326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9327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49328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49331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9332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9329" name="Line 140"/>
              <p:cNvSpPr>
                <a:spLocks noChangeShapeType="1"/>
              </p:cNvSpPr>
              <p:nvPr/>
            </p:nvSpPr>
            <p:spPr bwMode="auto">
              <a:xfrm>
                <a:off x="2358" y="1360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330" name="Line 141"/>
              <p:cNvSpPr>
                <a:spLocks noChangeShapeType="1"/>
              </p:cNvSpPr>
              <p:nvPr/>
            </p:nvSpPr>
            <p:spPr bwMode="auto">
              <a:xfrm>
                <a:off x="2906" y="1362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9298" name="Group 133"/>
            <p:cNvGrpSpPr>
              <a:grpSpLocks/>
            </p:cNvGrpSpPr>
            <p:nvPr/>
          </p:nvGrpSpPr>
          <p:grpSpPr bwMode="auto">
            <a:xfrm>
              <a:off x="10232661" y="2882876"/>
              <a:ext cx="532759" cy="184809"/>
              <a:chOff x="2356" y="1300"/>
              <a:chExt cx="555" cy="194"/>
            </a:xfrm>
          </p:grpSpPr>
          <p:sp>
            <p:nvSpPr>
              <p:cNvPr id="49317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9318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9319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49320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49323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9324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9321" name="Line 140"/>
              <p:cNvSpPr>
                <a:spLocks noChangeShapeType="1"/>
              </p:cNvSpPr>
              <p:nvPr/>
            </p:nvSpPr>
            <p:spPr bwMode="auto">
              <a:xfrm>
                <a:off x="2358" y="1362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322" name="Line 141"/>
              <p:cNvSpPr>
                <a:spLocks noChangeShapeType="1"/>
              </p:cNvSpPr>
              <p:nvPr/>
            </p:nvSpPr>
            <p:spPr bwMode="auto">
              <a:xfrm>
                <a:off x="2906" y="1364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9299" name="Group 133"/>
            <p:cNvGrpSpPr>
              <a:grpSpLocks/>
            </p:cNvGrpSpPr>
            <p:nvPr/>
          </p:nvGrpSpPr>
          <p:grpSpPr bwMode="auto">
            <a:xfrm>
              <a:off x="9330660" y="3072767"/>
              <a:ext cx="532759" cy="184809"/>
              <a:chOff x="2356" y="1300"/>
              <a:chExt cx="555" cy="194"/>
            </a:xfrm>
          </p:grpSpPr>
          <p:sp>
            <p:nvSpPr>
              <p:cNvPr id="49309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9310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9311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49312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49315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9316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9313" name="Line 140"/>
              <p:cNvSpPr>
                <a:spLocks noChangeShapeType="1"/>
              </p:cNvSpPr>
              <p:nvPr/>
            </p:nvSpPr>
            <p:spPr bwMode="auto">
              <a:xfrm>
                <a:off x="2357" y="1362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314" name="Line 141"/>
              <p:cNvSpPr>
                <a:spLocks noChangeShapeType="1"/>
              </p:cNvSpPr>
              <p:nvPr/>
            </p:nvSpPr>
            <p:spPr bwMode="auto">
              <a:xfrm>
                <a:off x="2907" y="1364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9300" name="Group 133"/>
            <p:cNvGrpSpPr>
              <a:grpSpLocks/>
            </p:cNvGrpSpPr>
            <p:nvPr/>
          </p:nvGrpSpPr>
          <p:grpSpPr bwMode="auto">
            <a:xfrm>
              <a:off x="8438032" y="3018963"/>
              <a:ext cx="532759" cy="184809"/>
              <a:chOff x="2356" y="1300"/>
              <a:chExt cx="555" cy="194"/>
            </a:xfrm>
          </p:grpSpPr>
          <p:sp>
            <p:nvSpPr>
              <p:cNvPr id="49301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9302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9303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49304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49307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9308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9305" name="Line 140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7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306" name="Line 141"/>
              <p:cNvSpPr>
                <a:spLocks noChangeShapeType="1"/>
              </p:cNvSpPr>
              <p:nvPr/>
            </p:nvSpPr>
            <p:spPr bwMode="auto">
              <a:xfrm>
                <a:off x="2907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49160" name="Group 416"/>
          <p:cNvGrpSpPr>
            <a:grpSpLocks/>
          </p:cNvGrpSpPr>
          <p:nvPr/>
        </p:nvGrpSpPr>
        <p:grpSpPr bwMode="auto">
          <a:xfrm>
            <a:off x="1498600" y="4165600"/>
            <a:ext cx="3086100" cy="1168400"/>
            <a:chOff x="7848600" y="2044700"/>
            <a:chExt cx="3200399" cy="1371600"/>
          </a:xfrm>
        </p:grpSpPr>
        <p:sp>
          <p:nvSpPr>
            <p:cNvPr id="49199" name="Oval 417"/>
            <p:cNvSpPr>
              <a:spLocks noChangeArrowheads="1"/>
            </p:cNvSpPr>
            <p:nvPr/>
          </p:nvSpPr>
          <p:spPr bwMode="auto">
            <a:xfrm>
              <a:off x="7848600" y="2044700"/>
              <a:ext cx="3200399" cy="13716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49200" name="Group 133"/>
            <p:cNvGrpSpPr>
              <a:grpSpLocks/>
            </p:cNvGrpSpPr>
            <p:nvPr/>
          </p:nvGrpSpPr>
          <p:grpSpPr bwMode="auto">
            <a:xfrm>
              <a:off x="8526482" y="2160804"/>
              <a:ext cx="532759" cy="184809"/>
              <a:chOff x="2356" y="1300"/>
              <a:chExt cx="555" cy="194"/>
            </a:xfrm>
          </p:grpSpPr>
          <p:sp>
            <p:nvSpPr>
              <p:cNvPr id="49274" name="Oval 492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9275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9276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49277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49280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9281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9278" name="Line 140"/>
              <p:cNvSpPr>
                <a:spLocks noChangeShapeType="1"/>
              </p:cNvSpPr>
              <p:nvPr/>
            </p:nvSpPr>
            <p:spPr bwMode="auto">
              <a:xfrm>
                <a:off x="2358" y="1360"/>
                <a:ext cx="0" cy="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279" name="Line 141"/>
              <p:cNvSpPr>
                <a:spLocks noChangeShapeType="1"/>
              </p:cNvSpPr>
              <p:nvPr/>
            </p:nvSpPr>
            <p:spPr bwMode="auto">
              <a:xfrm>
                <a:off x="2907" y="1362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49201" name="Straight Connector 419"/>
            <p:cNvCxnSpPr>
              <a:cxnSpLocks noChangeShapeType="1"/>
              <a:stCxn id="49279" idx="0"/>
            </p:cNvCxnSpPr>
            <p:nvPr/>
          </p:nvCxnSpPr>
          <p:spPr bwMode="auto">
            <a:xfrm>
              <a:off x="9055401" y="2220819"/>
              <a:ext cx="975377" cy="13653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9202" name="Straight Connector 420"/>
            <p:cNvCxnSpPr>
              <a:cxnSpLocks noChangeShapeType="1"/>
            </p:cNvCxnSpPr>
            <p:nvPr/>
          </p:nvCxnSpPr>
          <p:spPr bwMode="auto">
            <a:xfrm>
              <a:off x="9522191" y="2583188"/>
              <a:ext cx="120745" cy="83392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9203" name="Straight Connector 421"/>
            <p:cNvCxnSpPr>
              <a:cxnSpLocks noChangeShapeType="1"/>
            </p:cNvCxnSpPr>
            <p:nvPr/>
          </p:nvCxnSpPr>
          <p:spPr bwMode="auto">
            <a:xfrm flipV="1">
              <a:off x="9323081" y="2786992"/>
              <a:ext cx="243358" cy="4562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9204" name="Straight Connector 422"/>
            <p:cNvCxnSpPr>
              <a:cxnSpLocks noChangeShapeType="1"/>
            </p:cNvCxnSpPr>
            <p:nvPr/>
          </p:nvCxnSpPr>
          <p:spPr bwMode="auto">
            <a:xfrm flipV="1">
              <a:off x="9028147" y="2611644"/>
              <a:ext cx="192778" cy="10958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9205" name="Straight Connector 423"/>
            <p:cNvCxnSpPr>
              <a:cxnSpLocks noChangeShapeType="1"/>
            </p:cNvCxnSpPr>
            <p:nvPr/>
          </p:nvCxnSpPr>
          <p:spPr bwMode="auto">
            <a:xfrm flipV="1">
              <a:off x="8729859" y="2909476"/>
              <a:ext cx="192778" cy="10958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9206" name="Straight Connector 424"/>
            <p:cNvCxnSpPr>
              <a:cxnSpLocks noChangeShapeType="1"/>
            </p:cNvCxnSpPr>
            <p:nvPr/>
          </p:nvCxnSpPr>
          <p:spPr bwMode="auto">
            <a:xfrm flipV="1">
              <a:off x="9537887" y="2836224"/>
              <a:ext cx="252969" cy="252942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9207" name="Straight Connector 425"/>
            <p:cNvCxnSpPr>
              <a:cxnSpLocks noChangeShapeType="1"/>
            </p:cNvCxnSpPr>
            <p:nvPr/>
          </p:nvCxnSpPr>
          <p:spPr bwMode="auto">
            <a:xfrm flipH="1" flipV="1">
              <a:off x="10029359" y="2822067"/>
              <a:ext cx="354959" cy="12439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9208" name="Straight Connector 426"/>
            <p:cNvCxnSpPr>
              <a:cxnSpLocks noChangeShapeType="1"/>
            </p:cNvCxnSpPr>
            <p:nvPr/>
          </p:nvCxnSpPr>
          <p:spPr bwMode="auto">
            <a:xfrm flipV="1">
              <a:off x="10015190" y="2475242"/>
              <a:ext cx="283363" cy="19566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9209" name="Straight Connector 427"/>
            <p:cNvCxnSpPr>
              <a:cxnSpLocks noChangeShapeType="1"/>
              <a:endCxn id="49274" idx="4"/>
            </p:cNvCxnSpPr>
            <p:nvPr/>
          </p:nvCxnSpPr>
          <p:spPr bwMode="auto">
            <a:xfrm flipH="1" flipV="1">
              <a:off x="8791902" y="2345614"/>
              <a:ext cx="410984" cy="8718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49210" name="TextBox 428"/>
            <p:cNvSpPr txBox="1">
              <a:spLocks noChangeArrowheads="1"/>
            </p:cNvSpPr>
            <p:nvPr/>
          </p:nvSpPr>
          <p:spPr bwMode="auto">
            <a:xfrm>
              <a:off x="7958081" y="2471292"/>
              <a:ext cx="876536" cy="4696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000" i="1"/>
                <a:t>ISP C</a:t>
              </a:r>
            </a:p>
          </p:txBody>
        </p:sp>
        <p:grpSp>
          <p:nvGrpSpPr>
            <p:cNvPr id="49211" name="Group 133"/>
            <p:cNvGrpSpPr>
              <a:grpSpLocks/>
            </p:cNvGrpSpPr>
            <p:nvPr/>
          </p:nvGrpSpPr>
          <p:grpSpPr bwMode="auto">
            <a:xfrm>
              <a:off x="9555206" y="2650627"/>
              <a:ext cx="532759" cy="184809"/>
              <a:chOff x="2356" y="1300"/>
              <a:chExt cx="555" cy="194"/>
            </a:xfrm>
          </p:grpSpPr>
          <p:sp>
            <p:nvSpPr>
              <p:cNvPr id="49266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9267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9268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49269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49272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9273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9270" name="Line 140"/>
              <p:cNvSpPr>
                <a:spLocks noChangeShapeType="1"/>
              </p:cNvSpPr>
              <p:nvPr/>
            </p:nvSpPr>
            <p:spPr bwMode="auto">
              <a:xfrm>
                <a:off x="2358" y="1360"/>
                <a:ext cx="0" cy="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271" name="Line 141"/>
              <p:cNvSpPr>
                <a:spLocks noChangeShapeType="1"/>
              </p:cNvSpPr>
              <p:nvPr/>
            </p:nvSpPr>
            <p:spPr bwMode="auto">
              <a:xfrm>
                <a:off x="2907" y="1362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9212" name="Group 133"/>
            <p:cNvGrpSpPr>
              <a:grpSpLocks/>
            </p:cNvGrpSpPr>
            <p:nvPr/>
          </p:nvGrpSpPr>
          <p:grpSpPr bwMode="auto">
            <a:xfrm>
              <a:off x="8772607" y="2725609"/>
              <a:ext cx="532759" cy="184809"/>
              <a:chOff x="2356" y="1300"/>
              <a:chExt cx="555" cy="194"/>
            </a:xfrm>
          </p:grpSpPr>
          <p:sp>
            <p:nvSpPr>
              <p:cNvPr id="49258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9259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9260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49261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49264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9265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9262" name="Line 140"/>
              <p:cNvSpPr>
                <a:spLocks noChangeShapeType="1"/>
              </p:cNvSpPr>
              <p:nvPr/>
            </p:nvSpPr>
            <p:spPr bwMode="auto">
              <a:xfrm>
                <a:off x="2357" y="1360"/>
                <a:ext cx="0" cy="8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263" name="Line 141"/>
              <p:cNvSpPr>
                <a:spLocks noChangeShapeType="1"/>
              </p:cNvSpPr>
              <p:nvPr/>
            </p:nvSpPr>
            <p:spPr bwMode="auto">
              <a:xfrm>
                <a:off x="2908" y="1362"/>
                <a:ext cx="0" cy="8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9213" name="Group 133"/>
            <p:cNvGrpSpPr>
              <a:grpSpLocks/>
            </p:cNvGrpSpPr>
            <p:nvPr/>
          </p:nvGrpSpPr>
          <p:grpSpPr bwMode="auto">
            <a:xfrm>
              <a:off x="9060908" y="2428111"/>
              <a:ext cx="532759" cy="184809"/>
              <a:chOff x="2356" y="1300"/>
              <a:chExt cx="555" cy="194"/>
            </a:xfrm>
          </p:grpSpPr>
          <p:sp>
            <p:nvSpPr>
              <p:cNvPr id="49250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9251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9252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49253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49256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9257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9254" name="Line 140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255" name="Line 141"/>
              <p:cNvSpPr>
                <a:spLocks noChangeShapeType="1"/>
              </p:cNvSpPr>
              <p:nvPr/>
            </p:nvSpPr>
            <p:spPr bwMode="auto">
              <a:xfrm>
                <a:off x="2908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9214" name="Group 133"/>
            <p:cNvGrpSpPr>
              <a:grpSpLocks/>
            </p:cNvGrpSpPr>
            <p:nvPr/>
          </p:nvGrpSpPr>
          <p:grpSpPr bwMode="auto">
            <a:xfrm>
              <a:off x="10005281" y="2289952"/>
              <a:ext cx="532759" cy="184809"/>
              <a:chOff x="2356" y="1300"/>
              <a:chExt cx="555" cy="194"/>
            </a:xfrm>
          </p:grpSpPr>
          <p:sp>
            <p:nvSpPr>
              <p:cNvPr id="49242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9243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9244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49245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49248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9249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9246" name="Line 140"/>
              <p:cNvSpPr>
                <a:spLocks noChangeShapeType="1"/>
              </p:cNvSpPr>
              <p:nvPr/>
            </p:nvSpPr>
            <p:spPr bwMode="auto">
              <a:xfrm>
                <a:off x="2358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247" name="Line 141"/>
              <p:cNvSpPr>
                <a:spLocks noChangeShapeType="1"/>
              </p:cNvSpPr>
              <p:nvPr/>
            </p:nvSpPr>
            <p:spPr bwMode="auto">
              <a:xfrm>
                <a:off x="2908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9215" name="Group 133"/>
            <p:cNvGrpSpPr>
              <a:grpSpLocks/>
            </p:cNvGrpSpPr>
            <p:nvPr/>
          </p:nvGrpSpPr>
          <p:grpSpPr bwMode="auto">
            <a:xfrm>
              <a:off x="10232661" y="2882876"/>
              <a:ext cx="532759" cy="184809"/>
              <a:chOff x="2356" y="1300"/>
              <a:chExt cx="555" cy="194"/>
            </a:xfrm>
          </p:grpSpPr>
          <p:sp>
            <p:nvSpPr>
              <p:cNvPr id="49234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9235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9236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49237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49240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9241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9238" name="Line 140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239" name="Line 141"/>
              <p:cNvSpPr>
                <a:spLocks noChangeShapeType="1"/>
              </p:cNvSpPr>
              <p:nvPr/>
            </p:nvSpPr>
            <p:spPr bwMode="auto">
              <a:xfrm>
                <a:off x="2908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9216" name="Group 133"/>
            <p:cNvGrpSpPr>
              <a:grpSpLocks/>
            </p:cNvGrpSpPr>
            <p:nvPr/>
          </p:nvGrpSpPr>
          <p:grpSpPr bwMode="auto">
            <a:xfrm>
              <a:off x="9330660" y="3072767"/>
              <a:ext cx="532759" cy="184809"/>
              <a:chOff x="2356" y="1300"/>
              <a:chExt cx="555" cy="194"/>
            </a:xfrm>
          </p:grpSpPr>
          <p:sp>
            <p:nvSpPr>
              <p:cNvPr id="49226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9227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9228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49229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49232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9233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9230" name="Line 140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231" name="Line 141"/>
              <p:cNvSpPr>
                <a:spLocks noChangeShapeType="1"/>
              </p:cNvSpPr>
              <p:nvPr/>
            </p:nvSpPr>
            <p:spPr bwMode="auto">
              <a:xfrm>
                <a:off x="2908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9217" name="Group 133"/>
            <p:cNvGrpSpPr>
              <a:grpSpLocks/>
            </p:cNvGrpSpPr>
            <p:nvPr/>
          </p:nvGrpSpPr>
          <p:grpSpPr bwMode="auto">
            <a:xfrm>
              <a:off x="8438032" y="3018963"/>
              <a:ext cx="532759" cy="184809"/>
              <a:chOff x="2356" y="1300"/>
              <a:chExt cx="555" cy="194"/>
            </a:xfrm>
          </p:grpSpPr>
          <p:sp>
            <p:nvSpPr>
              <p:cNvPr id="49218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9219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9220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49221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49224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9225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9222" name="Line 140"/>
              <p:cNvSpPr>
                <a:spLocks noChangeShapeType="1"/>
              </p:cNvSpPr>
              <p:nvPr/>
            </p:nvSpPr>
            <p:spPr bwMode="auto">
              <a:xfrm>
                <a:off x="2358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223" name="Line 141"/>
              <p:cNvSpPr>
                <a:spLocks noChangeShapeType="1"/>
              </p:cNvSpPr>
              <p:nvPr/>
            </p:nvSpPr>
            <p:spPr bwMode="auto">
              <a:xfrm>
                <a:off x="2908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cxnSp>
        <p:nvCxnSpPr>
          <p:cNvPr id="49161" name="Straight Connector 12"/>
          <p:cNvCxnSpPr>
            <a:cxnSpLocks noChangeShapeType="1"/>
            <a:endCxn id="49359" idx="1"/>
          </p:cNvCxnSpPr>
          <p:nvPr/>
        </p:nvCxnSpPr>
        <p:spPr bwMode="auto">
          <a:xfrm>
            <a:off x="2382838" y="2609850"/>
            <a:ext cx="238125" cy="2619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9162" name="Straight Connector 500"/>
          <p:cNvCxnSpPr>
            <a:cxnSpLocks noChangeShapeType="1"/>
            <a:stCxn id="49484" idx="8"/>
            <a:endCxn id="49182" idx="2"/>
          </p:cNvCxnSpPr>
          <p:nvPr/>
        </p:nvCxnSpPr>
        <p:spPr bwMode="auto">
          <a:xfrm>
            <a:off x="1455738" y="2990850"/>
            <a:ext cx="38100" cy="3095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9163" name="Straight Connector 501"/>
          <p:cNvCxnSpPr>
            <a:cxnSpLocks noChangeShapeType="1"/>
            <a:endCxn id="49182" idx="3"/>
          </p:cNvCxnSpPr>
          <p:nvPr/>
        </p:nvCxnSpPr>
        <p:spPr bwMode="auto">
          <a:xfrm>
            <a:off x="1235075" y="3271838"/>
            <a:ext cx="123825" cy="2127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9164" name="Straight Connector 502"/>
          <p:cNvCxnSpPr>
            <a:cxnSpLocks noChangeShapeType="1"/>
            <a:endCxn id="49327" idx="1"/>
          </p:cNvCxnSpPr>
          <p:nvPr/>
        </p:nvCxnSpPr>
        <p:spPr bwMode="auto">
          <a:xfrm>
            <a:off x="3916363" y="2411413"/>
            <a:ext cx="307975" cy="5730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9165" name="Straight Connector 503"/>
          <p:cNvCxnSpPr>
            <a:cxnSpLocks noChangeShapeType="1"/>
            <a:endCxn id="49327" idx="0"/>
          </p:cNvCxnSpPr>
          <p:nvPr/>
        </p:nvCxnSpPr>
        <p:spPr bwMode="auto">
          <a:xfrm flipH="1">
            <a:off x="4425950" y="2389188"/>
            <a:ext cx="384175" cy="5794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9166" name="Straight Connector 504"/>
          <p:cNvCxnSpPr>
            <a:cxnSpLocks noChangeShapeType="1"/>
            <a:endCxn id="49410" idx="0"/>
          </p:cNvCxnSpPr>
          <p:nvPr/>
        </p:nvCxnSpPr>
        <p:spPr bwMode="auto">
          <a:xfrm>
            <a:off x="6770688" y="2900363"/>
            <a:ext cx="215900" cy="10461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9167" name="Straight Connector 505"/>
          <p:cNvCxnSpPr>
            <a:cxnSpLocks noChangeShapeType="1"/>
          </p:cNvCxnSpPr>
          <p:nvPr/>
        </p:nvCxnSpPr>
        <p:spPr bwMode="auto">
          <a:xfrm flipH="1">
            <a:off x="7137400" y="3251200"/>
            <a:ext cx="241300" cy="6921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9168" name="Straight Connector 506"/>
          <p:cNvCxnSpPr>
            <a:cxnSpLocks noChangeShapeType="1"/>
            <a:stCxn id="49476" idx="4"/>
            <a:endCxn id="49405" idx="0"/>
          </p:cNvCxnSpPr>
          <p:nvPr/>
        </p:nvCxnSpPr>
        <p:spPr bwMode="auto">
          <a:xfrm flipH="1">
            <a:off x="7483475" y="4229100"/>
            <a:ext cx="541338" cy="2492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9169" name="Straight Connector 507"/>
          <p:cNvCxnSpPr>
            <a:cxnSpLocks noChangeShapeType="1"/>
          </p:cNvCxnSpPr>
          <p:nvPr/>
        </p:nvCxnSpPr>
        <p:spPr bwMode="auto">
          <a:xfrm flipH="1" flipV="1">
            <a:off x="7454900" y="4573588"/>
            <a:ext cx="796925" cy="6143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9170" name="Straight Connector 508"/>
          <p:cNvCxnSpPr>
            <a:cxnSpLocks noChangeShapeType="1"/>
            <a:endCxn id="49392" idx="5"/>
          </p:cNvCxnSpPr>
          <p:nvPr/>
        </p:nvCxnSpPr>
        <p:spPr bwMode="auto">
          <a:xfrm flipH="1" flipV="1">
            <a:off x="6496050" y="4722813"/>
            <a:ext cx="1047750" cy="9667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9171" name="Straight Connector 509"/>
          <p:cNvCxnSpPr>
            <a:cxnSpLocks noChangeShapeType="1"/>
            <a:stCxn id="49474" idx="0"/>
            <a:endCxn id="49180" idx="5"/>
          </p:cNvCxnSpPr>
          <p:nvPr/>
        </p:nvCxnSpPr>
        <p:spPr bwMode="auto">
          <a:xfrm flipH="1" flipV="1">
            <a:off x="5084763" y="5684838"/>
            <a:ext cx="520700" cy="1698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9172" name="Straight Connector 510"/>
          <p:cNvCxnSpPr>
            <a:cxnSpLocks noChangeShapeType="1"/>
          </p:cNvCxnSpPr>
          <p:nvPr/>
        </p:nvCxnSpPr>
        <p:spPr bwMode="auto">
          <a:xfrm flipH="1" flipV="1">
            <a:off x="4068763" y="5045075"/>
            <a:ext cx="371475" cy="9731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9173" name="Straight Connector 511"/>
          <p:cNvCxnSpPr>
            <a:cxnSpLocks noChangeShapeType="1"/>
            <a:stCxn id="49471" idx="0"/>
          </p:cNvCxnSpPr>
          <p:nvPr/>
        </p:nvCxnSpPr>
        <p:spPr bwMode="auto">
          <a:xfrm flipV="1">
            <a:off x="3389313" y="5689600"/>
            <a:ext cx="306387" cy="165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9174" name="Straight Connector 512"/>
          <p:cNvCxnSpPr>
            <a:cxnSpLocks noChangeShapeType="1"/>
          </p:cNvCxnSpPr>
          <p:nvPr/>
        </p:nvCxnSpPr>
        <p:spPr bwMode="auto">
          <a:xfrm flipV="1">
            <a:off x="1790700" y="5160963"/>
            <a:ext cx="401638" cy="2095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9175" name="Straight Connector 513"/>
          <p:cNvCxnSpPr>
            <a:cxnSpLocks noChangeShapeType="1"/>
            <a:stCxn id="49493" idx="0"/>
          </p:cNvCxnSpPr>
          <p:nvPr/>
        </p:nvCxnSpPr>
        <p:spPr bwMode="auto">
          <a:xfrm flipV="1">
            <a:off x="1179513" y="4467225"/>
            <a:ext cx="227012" cy="2825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9176" name="Straight Connector 514"/>
          <p:cNvCxnSpPr>
            <a:cxnSpLocks noChangeShapeType="1"/>
            <a:endCxn id="49182" idx="5"/>
          </p:cNvCxnSpPr>
          <p:nvPr/>
        </p:nvCxnSpPr>
        <p:spPr bwMode="auto">
          <a:xfrm flipV="1">
            <a:off x="1155700" y="4368800"/>
            <a:ext cx="203200" cy="79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grpSp>
        <p:nvGrpSpPr>
          <p:cNvPr id="49177" name="Group 20"/>
          <p:cNvGrpSpPr>
            <a:grpSpLocks/>
          </p:cNvGrpSpPr>
          <p:nvPr/>
        </p:nvGrpSpPr>
        <p:grpSpPr bwMode="auto">
          <a:xfrm>
            <a:off x="4713288" y="2871788"/>
            <a:ext cx="2117725" cy="1082675"/>
            <a:chOff x="4712800" y="2871032"/>
            <a:chExt cx="2117908" cy="1082781"/>
          </a:xfrm>
        </p:grpSpPr>
        <p:grpSp>
          <p:nvGrpSpPr>
            <p:cNvPr id="49194" name="Group 16"/>
            <p:cNvGrpSpPr>
              <a:grpSpLocks/>
            </p:cNvGrpSpPr>
            <p:nvPr/>
          </p:nvGrpSpPr>
          <p:grpSpPr bwMode="auto">
            <a:xfrm>
              <a:off x="5677190" y="2871032"/>
              <a:ext cx="530938" cy="338554"/>
              <a:chOff x="5573768" y="2726239"/>
              <a:chExt cx="530938" cy="338554"/>
            </a:xfrm>
          </p:grpSpPr>
          <p:sp>
            <p:nvSpPr>
              <p:cNvPr id="49197" name="Oval 14"/>
              <p:cNvSpPr>
                <a:spLocks noChangeArrowheads="1"/>
              </p:cNvSpPr>
              <p:nvPr/>
            </p:nvSpPr>
            <p:spPr bwMode="auto">
              <a:xfrm>
                <a:off x="5573768" y="2751297"/>
                <a:ext cx="528092" cy="304800"/>
              </a:xfrm>
              <a:prstGeom prst="ellipse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198" name="TextBox 15"/>
              <p:cNvSpPr txBox="1">
                <a:spLocks noChangeArrowheads="1"/>
              </p:cNvSpPr>
              <p:nvPr/>
            </p:nvSpPr>
            <p:spPr bwMode="auto">
              <a:xfrm>
                <a:off x="5593027" y="2726239"/>
                <a:ext cx="511679" cy="3385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1600">
                    <a:solidFill>
                      <a:schemeClr val="bg1"/>
                    </a:solidFill>
                  </a:rPr>
                  <a:t>IXP</a:t>
                </a:r>
              </a:p>
            </p:txBody>
          </p:sp>
        </p:grpSp>
        <p:cxnSp>
          <p:nvCxnSpPr>
            <p:cNvPr id="49195" name="Straight Connector 18"/>
            <p:cNvCxnSpPr>
              <a:cxnSpLocks noChangeShapeType="1"/>
            </p:cNvCxnSpPr>
            <p:nvPr/>
          </p:nvCxnSpPr>
          <p:spPr bwMode="auto">
            <a:xfrm>
              <a:off x="4712800" y="3050554"/>
              <a:ext cx="964390" cy="26895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</p:cxnSp>
        <p:cxnSp>
          <p:nvCxnSpPr>
            <p:cNvPr id="49196" name="Straight Connector 516"/>
            <p:cNvCxnSpPr>
              <a:cxnSpLocks noChangeShapeType="1"/>
            </p:cNvCxnSpPr>
            <p:nvPr/>
          </p:nvCxnSpPr>
          <p:spPr bwMode="auto">
            <a:xfrm>
              <a:off x="6139092" y="3168890"/>
              <a:ext cx="691616" cy="784923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</p:cxnSp>
      </p:grpSp>
      <p:grpSp>
        <p:nvGrpSpPr>
          <p:cNvPr id="49178" name="Group 39937"/>
          <p:cNvGrpSpPr>
            <a:grpSpLocks/>
          </p:cNvGrpSpPr>
          <p:nvPr/>
        </p:nvGrpSpPr>
        <p:grpSpPr bwMode="auto">
          <a:xfrm>
            <a:off x="3692525" y="3789363"/>
            <a:ext cx="1538288" cy="585787"/>
            <a:chOff x="3692946" y="3789212"/>
            <a:chExt cx="1537885" cy="585306"/>
          </a:xfrm>
        </p:grpSpPr>
        <p:cxnSp>
          <p:nvCxnSpPr>
            <p:cNvPr id="49188" name="Straight Connector 515"/>
            <p:cNvCxnSpPr>
              <a:cxnSpLocks noChangeShapeType="1"/>
              <a:stCxn id="49244" idx="0"/>
            </p:cNvCxnSpPr>
            <p:nvPr/>
          </p:nvCxnSpPr>
          <p:spPr bwMode="auto">
            <a:xfrm flipV="1">
              <a:off x="3833272" y="4233204"/>
              <a:ext cx="190444" cy="141314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</p:cxnSp>
        <p:grpSp>
          <p:nvGrpSpPr>
            <p:cNvPr id="49189" name="Group 518"/>
            <p:cNvGrpSpPr>
              <a:grpSpLocks/>
            </p:cNvGrpSpPr>
            <p:nvPr/>
          </p:nvGrpSpPr>
          <p:grpSpPr bwMode="auto">
            <a:xfrm>
              <a:off x="3932901" y="3934211"/>
              <a:ext cx="530938" cy="338554"/>
              <a:chOff x="5573768" y="2726239"/>
              <a:chExt cx="530938" cy="338554"/>
            </a:xfrm>
          </p:grpSpPr>
          <p:sp>
            <p:nvSpPr>
              <p:cNvPr id="49192" name="Oval 521"/>
              <p:cNvSpPr>
                <a:spLocks noChangeArrowheads="1"/>
              </p:cNvSpPr>
              <p:nvPr/>
            </p:nvSpPr>
            <p:spPr bwMode="auto">
              <a:xfrm>
                <a:off x="5573768" y="2751297"/>
                <a:ext cx="528092" cy="304800"/>
              </a:xfrm>
              <a:prstGeom prst="ellipse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193" name="TextBox 522"/>
              <p:cNvSpPr txBox="1">
                <a:spLocks noChangeArrowheads="1"/>
              </p:cNvSpPr>
              <p:nvPr/>
            </p:nvSpPr>
            <p:spPr bwMode="auto">
              <a:xfrm>
                <a:off x="5593027" y="2726239"/>
                <a:ext cx="511679" cy="3385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1600">
                    <a:solidFill>
                      <a:schemeClr val="bg1"/>
                    </a:solidFill>
                  </a:rPr>
                  <a:t>IXP</a:t>
                </a:r>
              </a:p>
            </p:txBody>
          </p:sp>
        </p:grpSp>
        <p:cxnSp>
          <p:nvCxnSpPr>
            <p:cNvPr id="49190" name="Straight Connector 519"/>
            <p:cNvCxnSpPr>
              <a:cxnSpLocks noChangeShapeType="1"/>
              <a:stCxn id="49192" idx="6"/>
              <a:endCxn id="49444" idx="1"/>
            </p:cNvCxnSpPr>
            <p:nvPr/>
          </p:nvCxnSpPr>
          <p:spPr bwMode="auto">
            <a:xfrm flipV="1">
              <a:off x="4460993" y="3953654"/>
              <a:ext cx="769838" cy="158015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</p:cxnSp>
        <p:cxnSp>
          <p:nvCxnSpPr>
            <p:cNvPr id="49191" name="Straight Connector 520"/>
            <p:cNvCxnSpPr>
              <a:cxnSpLocks noChangeShapeType="1"/>
            </p:cNvCxnSpPr>
            <p:nvPr/>
          </p:nvCxnSpPr>
          <p:spPr bwMode="auto">
            <a:xfrm>
              <a:off x="3692946" y="3789212"/>
              <a:ext cx="342738" cy="204847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</p:cxnSp>
      </p:grpSp>
      <p:grpSp>
        <p:nvGrpSpPr>
          <p:cNvPr id="49179" name="Group 39939"/>
          <p:cNvGrpSpPr>
            <a:grpSpLocks/>
          </p:cNvGrpSpPr>
          <p:nvPr/>
        </p:nvGrpSpPr>
        <p:grpSpPr bwMode="auto">
          <a:xfrm>
            <a:off x="2406650" y="3633788"/>
            <a:ext cx="2901950" cy="1296987"/>
            <a:chOff x="2407287" y="3633041"/>
            <a:chExt cx="2900648" cy="1297685"/>
          </a:xfrm>
        </p:grpSpPr>
        <p:cxnSp>
          <p:nvCxnSpPr>
            <p:cNvPr id="49185" name="Straight Connector 7"/>
            <p:cNvCxnSpPr>
              <a:cxnSpLocks noChangeShapeType="1"/>
              <a:stCxn id="49317" idx="5"/>
              <a:endCxn id="49442" idx="1"/>
            </p:cNvCxnSpPr>
            <p:nvPr/>
          </p:nvCxnSpPr>
          <p:spPr bwMode="auto">
            <a:xfrm>
              <a:off x="4876256" y="3633041"/>
              <a:ext cx="431679" cy="222499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</p:cxnSp>
        <p:cxnSp>
          <p:nvCxnSpPr>
            <p:cNvPr id="49186" name="Straight Connector 415"/>
            <p:cNvCxnSpPr>
              <a:cxnSpLocks noChangeShapeType="1"/>
              <a:endCxn id="49276" idx="0"/>
            </p:cNvCxnSpPr>
            <p:nvPr/>
          </p:nvCxnSpPr>
          <p:spPr bwMode="auto">
            <a:xfrm flipH="1">
              <a:off x="2407287" y="3753131"/>
              <a:ext cx="282429" cy="511372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</p:cxnSp>
        <p:cxnSp>
          <p:nvCxnSpPr>
            <p:cNvPr id="49187" name="Straight Connector 523"/>
            <p:cNvCxnSpPr>
              <a:cxnSpLocks noChangeShapeType="1"/>
              <a:stCxn id="49239" idx="0"/>
            </p:cNvCxnSpPr>
            <p:nvPr/>
          </p:nvCxnSpPr>
          <p:spPr bwMode="auto">
            <a:xfrm flipV="1">
              <a:off x="4307545" y="4626270"/>
              <a:ext cx="843636" cy="304456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</p:cxnSp>
      </p:grpSp>
      <p:sp>
        <p:nvSpPr>
          <p:cNvPr id="49180" name="Oval 6"/>
          <p:cNvSpPr>
            <a:spLocks noChangeArrowheads="1"/>
          </p:cNvSpPr>
          <p:nvPr/>
        </p:nvSpPr>
        <p:spPr bwMode="auto">
          <a:xfrm>
            <a:off x="3340100" y="5359400"/>
            <a:ext cx="2044700" cy="381000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9181" name="TextBox 9"/>
          <p:cNvSpPr txBox="1">
            <a:spLocks noChangeArrowheads="1"/>
          </p:cNvSpPr>
          <p:nvPr/>
        </p:nvSpPr>
        <p:spPr bwMode="auto">
          <a:xfrm>
            <a:off x="3556000" y="5334000"/>
            <a:ext cx="158750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i="1"/>
              <a:t>regional net</a:t>
            </a:r>
          </a:p>
        </p:txBody>
      </p:sp>
      <p:sp>
        <p:nvSpPr>
          <p:cNvPr id="49182" name="Oval 517"/>
          <p:cNvSpPr>
            <a:spLocks noChangeArrowheads="1"/>
          </p:cNvSpPr>
          <p:nvPr/>
        </p:nvSpPr>
        <p:spPr bwMode="auto">
          <a:xfrm rot="5400000">
            <a:off x="867569" y="3736182"/>
            <a:ext cx="1252537" cy="381000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cxnSp>
        <p:nvCxnSpPr>
          <p:cNvPr id="49183" name="Straight Connector 39941"/>
          <p:cNvCxnSpPr>
            <a:cxnSpLocks noChangeShapeType="1"/>
            <a:stCxn id="49182" idx="0"/>
            <a:endCxn id="49305" idx="0"/>
          </p:cNvCxnSpPr>
          <p:nvPr/>
        </p:nvCxnSpPr>
        <p:spPr bwMode="auto">
          <a:xfrm flipV="1">
            <a:off x="1684338" y="3654425"/>
            <a:ext cx="758825" cy="2730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9184" name="Straight Connector 524"/>
          <p:cNvCxnSpPr>
            <a:cxnSpLocks noChangeShapeType="1"/>
            <a:endCxn id="49278" idx="1"/>
          </p:cNvCxnSpPr>
          <p:nvPr/>
        </p:nvCxnSpPr>
        <p:spPr bwMode="auto">
          <a:xfrm>
            <a:off x="1685925" y="4111625"/>
            <a:ext cx="466725" cy="2698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55588" y="165100"/>
            <a:ext cx="8096250" cy="650875"/>
          </a:xfrm>
        </p:spPr>
        <p:txBody>
          <a:bodyPr/>
          <a:lstStyle/>
          <a:p>
            <a:pPr eaLnBrk="1" hangingPunct="1"/>
            <a:r>
              <a:rPr lang="en-US" sz="3600">
                <a:ea typeface="ＭＳ Ｐゴシック" pitchFamily="34" charset="-128"/>
              </a:rPr>
              <a:t>Internet structure: network of networks</a:t>
            </a:r>
            <a:endParaRPr lang="en-US">
              <a:ea typeface="ＭＳ Ｐゴシック" pitchFamily="34" charset="-128"/>
            </a:endParaRPr>
          </a:p>
        </p:txBody>
      </p:sp>
      <p:pic>
        <p:nvPicPr>
          <p:cNvPr id="50179" name="Picture 76" descr="underline_base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7025" y="674688"/>
            <a:ext cx="7769225" cy="173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50180" name="Group 5"/>
          <p:cNvGrpSpPr>
            <a:grpSpLocks/>
          </p:cNvGrpSpPr>
          <p:nvPr/>
        </p:nvGrpSpPr>
        <p:grpSpPr bwMode="auto">
          <a:xfrm>
            <a:off x="450850" y="1849438"/>
            <a:ext cx="8437563" cy="4559300"/>
            <a:chOff x="154891" y="1905681"/>
            <a:chExt cx="8436427" cy="4559651"/>
          </a:xfrm>
        </p:grpSpPr>
        <p:grpSp>
          <p:nvGrpSpPr>
            <p:cNvPr id="50483" name="Group 2"/>
            <p:cNvGrpSpPr>
              <a:grpSpLocks/>
            </p:cNvGrpSpPr>
            <p:nvPr/>
          </p:nvGrpSpPr>
          <p:grpSpPr bwMode="auto">
            <a:xfrm>
              <a:off x="1529396" y="2297655"/>
              <a:ext cx="648422" cy="418253"/>
              <a:chOff x="3053396" y="4304255"/>
              <a:chExt cx="648422" cy="418253"/>
            </a:xfrm>
          </p:grpSpPr>
          <p:sp>
            <p:nvSpPr>
              <p:cNvPr id="50535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536" name="TextBox 1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sz="1000"/>
                  <a:t>net</a:t>
                </a:r>
              </a:p>
            </p:txBody>
          </p:sp>
        </p:grpSp>
        <p:grpSp>
          <p:nvGrpSpPr>
            <p:cNvPr id="50484" name="Group 131"/>
            <p:cNvGrpSpPr>
              <a:grpSpLocks/>
            </p:cNvGrpSpPr>
            <p:nvPr/>
          </p:nvGrpSpPr>
          <p:grpSpPr bwMode="auto">
            <a:xfrm>
              <a:off x="373696" y="3097755"/>
              <a:ext cx="648422" cy="418253"/>
              <a:chOff x="3053396" y="4304255"/>
              <a:chExt cx="648422" cy="418253"/>
            </a:xfrm>
          </p:grpSpPr>
          <p:sp>
            <p:nvSpPr>
              <p:cNvPr id="50533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534" name="TextBox 133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sz="1000"/>
                  <a:t>net</a:t>
                </a:r>
              </a:p>
            </p:txBody>
          </p:sp>
        </p:grpSp>
        <p:grpSp>
          <p:nvGrpSpPr>
            <p:cNvPr id="50485" name="Group 135"/>
            <p:cNvGrpSpPr>
              <a:grpSpLocks/>
            </p:cNvGrpSpPr>
            <p:nvPr/>
          </p:nvGrpSpPr>
          <p:grpSpPr bwMode="auto">
            <a:xfrm>
              <a:off x="6037896" y="2551655"/>
              <a:ext cx="648422" cy="418253"/>
              <a:chOff x="3053396" y="4304255"/>
              <a:chExt cx="648422" cy="418253"/>
            </a:xfrm>
          </p:grpSpPr>
          <p:sp>
            <p:nvSpPr>
              <p:cNvPr id="50531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532" name="TextBox 137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sz="1000"/>
                  <a:t>net</a:t>
                </a:r>
              </a:p>
            </p:txBody>
          </p:sp>
        </p:grpSp>
        <p:grpSp>
          <p:nvGrpSpPr>
            <p:cNvPr id="50486" name="Group 138"/>
            <p:cNvGrpSpPr>
              <a:grpSpLocks/>
            </p:cNvGrpSpPr>
            <p:nvPr/>
          </p:nvGrpSpPr>
          <p:grpSpPr bwMode="auto">
            <a:xfrm>
              <a:off x="945196" y="5409155"/>
              <a:ext cx="648422" cy="418253"/>
              <a:chOff x="3053396" y="4304255"/>
              <a:chExt cx="648422" cy="418253"/>
            </a:xfrm>
          </p:grpSpPr>
          <p:sp>
            <p:nvSpPr>
              <p:cNvPr id="50529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530" name="TextBox 140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sz="1000"/>
                  <a:t>net</a:t>
                </a:r>
              </a:p>
            </p:txBody>
          </p:sp>
        </p:grpSp>
        <p:grpSp>
          <p:nvGrpSpPr>
            <p:cNvPr id="50487" name="Group 141"/>
            <p:cNvGrpSpPr>
              <a:grpSpLocks/>
            </p:cNvGrpSpPr>
            <p:nvPr/>
          </p:nvGrpSpPr>
          <p:grpSpPr bwMode="auto">
            <a:xfrm>
              <a:off x="526096" y="4786855"/>
              <a:ext cx="648422" cy="418253"/>
              <a:chOff x="3053396" y="4304255"/>
              <a:chExt cx="648422" cy="418253"/>
            </a:xfrm>
          </p:grpSpPr>
          <p:sp>
            <p:nvSpPr>
              <p:cNvPr id="50527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528" name="TextBox 143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sz="1000"/>
                  <a:t>net</a:t>
                </a:r>
              </a:p>
            </p:txBody>
          </p:sp>
        </p:grpSp>
        <p:grpSp>
          <p:nvGrpSpPr>
            <p:cNvPr id="50488" name="Group 144"/>
            <p:cNvGrpSpPr>
              <a:grpSpLocks/>
            </p:cNvGrpSpPr>
            <p:nvPr/>
          </p:nvGrpSpPr>
          <p:grpSpPr bwMode="auto">
            <a:xfrm>
              <a:off x="297496" y="4126455"/>
              <a:ext cx="648422" cy="418253"/>
              <a:chOff x="3053396" y="4304255"/>
              <a:chExt cx="648422" cy="418253"/>
            </a:xfrm>
          </p:grpSpPr>
          <p:sp>
            <p:nvSpPr>
              <p:cNvPr id="50525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526" name="TextBox 146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sz="1000"/>
                  <a:t>net</a:t>
                </a:r>
              </a:p>
            </p:txBody>
          </p:sp>
        </p:grpSp>
        <p:grpSp>
          <p:nvGrpSpPr>
            <p:cNvPr id="50489" name="Group 147"/>
            <p:cNvGrpSpPr>
              <a:grpSpLocks/>
            </p:cNvGrpSpPr>
            <p:nvPr/>
          </p:nvGrpSpPr>
          <p:grpSpPr bwMode="auto">
            <a:xfrm>
              <a:off x="6787196" y="2983455"/>
              <a:ext cx="648422" cy="418253"/>
              <a:chOff x="3053396" y="4304255"/>
              <a:chExt cx="648422" cy="418253"/>
            </a:xfrm>
          </p:grpSpPr>
          <p:sp>
            <p:nvSpPr>
              <p:cNvPr id="50523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524" name="TextBox 149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sz="1000"/>
                  <a:t>net</a:t>
                </a:r>
              </a:p>
            </p:txBody>
          </p:sp>
        </p:grpSp>
        <p:grpSp>
          <p:nvGrpSpPr>
            <p:cNvPr id="50490" name="Group 150"/>
            <p:cNvGrpSpPr>
              <a:grpSpLocks/>
            </p:cNvGrpSpPr>
            <p:nvPr/>
          </p:nvGrpSpPr>
          <p:grpSpPr bwMode="auto">
            <a:xfrm>
              <a:off x="3129596" y="2056355"/>
              <a:ext cx="648422" cy="418253"/>
              <a:chOff x="3053396" y="4304255"/>
              <a:chExt cx="648422" cy="418253"/>
            </a:xfrm>
          </p:grpSpPr>
          <p:sp>
            <p:nvSpPr>
              <p:cNvPr id="50521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522" name="TextBox 152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sz="1000"/>
                  <a:t>net</a:t>
                </a:r>
              </a:p>
            </p:txBody>
          </p:sp>
        </p:grpSp>
        <p:grpSp>
          <p:nvGrpSpPr>
            <p:cNvPr id="50491" name="Group 153"/>
            <p:cNvGrpSpPr>
              <a:grpSpLocks/>
            </p:cNvGrpSpPr>
            <p:nvPr/>
          </p:nvGrpSpPr>
          <p:grpSpPr bwMode="auto">
            <a:xfrm>
              <a:off x="754696" y="2704055"/>
              <a:ext cx="648422" cy="418253"/>
              <a:chOff x="3053396" y="4304255"/>
              <a:chExt cx="648422" cy="418253"/>
            </a:xfrm>
          </p:grpSpPr>
          <p:sp>
            <p:nvSpPr>
              <p:cNvPr id="50519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520" name="TextBox 155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sz="1000"/>
                  <a:t>net</a:t>
                </a:r>
              </a:p>
            </p:txBody>
          </p:sp>
        </p:grpSp>
        <p:grpSp>
          <p:nvGrpSpPr>
            <p:cNvPr id="50492" name="Group 156"/>
            <p:cNvGrpSpPr>
              <a:grpSpLocks/>
            </p:cNvGrpSpPr>
            <p:nvPr/>
          </p:nvGrpSpPr>
          <p:grpSpPr bwMode="auto">
            <a:xfrm>
              <a:off x="4043996" y="2030955"/>
              <a:ext cx="648422" cy="418253"/>
              <a:chOff x="3053396" y="4304255"/>
              <a:chExt cx="648422" cy="418253"/>
            </a:xfrm>
          </p:grpSpPr>
          <p:sp>
            <p:nvSpPr>
              <p:cNvPr id="50517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518" name="TextBox 158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sz="1000"/>
                  <a:t>net</a:t>
                </a:r>
              </a:p>
            </p:txBody>
          </p:sp>
        </p:grpSp>
        <p:grpSp>
          <p:nvGrpSpPr>
            <p:cNvPr id="50493" name="Group 160"/>
            <p:cNvGrpSpPr>
              <a:grpSpLocks/>
            </p:cNvGrpSpPr>
            <p:nvPr/>
          </p:nvGrpSpPr>
          <p:grpSpPr bwMode="auto">
            <a:xfrm>
              <a:off x="7104696" y="5663155"/>
              <a:ext cx="648422" cy="418253"/>
              <a:chOff x="3053396" y="4304255"/>
              <a:chExt cx="648422" cy="418253"/>
            </a:xfrm>
          </p:grpSpPr>
          <p:sp>
            <p:nvSpPr>
              <p:cNvPr id="50515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516" name="TextBox 162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sz="1000"/>
                  <a:t>net</a:t>
                </a:r>
              </a:p>
            </p:txBody>
          </p:sp>
        </p:grpSp>
        <p:grpSp>
          <p:nvGrpSpPr>
            <p:cNvPr id="50494" name="Group 163"/>
            <p:cNvGrpSpPr>
              <a:grpSpLocks/>
            </p:cNvGrpSpPr>
            <p:nvPr/>
          </p:nvGrpSpPr>
          <p:grpSpPr bwMode="auto">
            <a:xfrm>
              <a:off x="7942896" y="5015455"/>
              <a:ext cx="648422" cy="418253"/>
              <a:chOff x="3053396" y="4304255"/>
              <a:chExt cx="648422" cy="418253"/>
            </a:xfrm>
          </p:grpSpPr>
          <p:sp>
            <p:nvSpPr>
              <p:cNvPr id="50513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514" name="TextBox 165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sz="1000"/>
                  <a:t>net</a:t>
                </a:r>
              </a:p>
            </p:txBody>
          </p:sp>
        </p:grpSp>
        <p:grpSp>
          <p:nvGrpSpPr>
            <p:cNvPr id="50495" name="Group 166"/>
            <p:cNvGrpSpPr>
              <a:grpSpLocks/>
            </p:cNvGrpSpPr>
            <p:nvPr/>
          </p:nvGrpSpPr>
          <p:grpSpPr bwMode="auto">
            <a:xfrm>
              <a:off x="7714296" y="4101055"/>
              <a:ext cx="648422" cy="418253"/>
              <a:chOff x="3053396" y="4304255"/>
              <a:chExt cx="648422" cy="418253"/>
            </a:xfrm>
          </p:grpSpPr>
          <p:sp>
            <p:nvSpPr>
              <p:cNvPr id="50511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512" name="TextBox 168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sz="1000"/>
                  <a:t>net</a:t>
                </a:r>
              </a:p>
            </p:txBody>
          </p:sp>
        </p:grpSp>
        <p:grpSp>
          <p:nvGrpSpPr>
            <p:cNvPr id="50496" name="Group 169"/>
            <p:cNvGrpSpPr>
              <a:grpSpLocks/>
            </p:cNvGrpSpPr>
            <p:nvPr/>
          </p:nvGrpSpPr>
          <p:grpSpPr bwMode="auto">
            <a:xfrm>
              <a:off x="4869496" y="5904455"/>
              <a:ext cx="648422" cy="418253"/>
              <a:chOff x="3053396" y="4304255"/>
              <a:chExt cx="648422" cy="418253"/>
            </a:xfrm>
          </p:grpSpPr>
          <p:sp>
            <p:nvSpPr>
              <p:cNvPr id="50509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510" name="TextBox 171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sz="1000"/>
                  <a:t>net</a:t>
                </a:r>
              </a:p>
            </p:txBody>
          </p:sp>
        </p:grpSp>
        <p:grpSp>
          <p:nvGrpSpPr>
            <p:cNvPr id="50497" name="Group 172"/>
            <p:cNvGrpSpPr>
              <a:grpSpLocks/>
            </p:cNvGrpSpPr>
            <p:nvPr/>
          </p:nvGrpSpPr>
          <p:grpSpPr bwMode="auto">
            <a:xfrm>
              <a:off x="3955096" y="6044155"/>
              <a:ext cx="648422" cy="418253"/>
              <a:chOff x="3053396" y="4304255"/>
              <a:chExt cx="648422" cy="418253"/>
            </a:xfrm>
          </p:grpSpPr>
          <p:sp>
            <p:nvSpPr>
              <p:cNvPr id="50507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508" name="TextBox 174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sz="1000"/>
                  <a:t>net</a:t>
                </a:r>
              </a:p>
            </p:txBody>
          </p:sp>
        </p:grpSp>
        <p:grpSp>
          <p:nvGrpSpPr>
            <p:cNvPr id="50498" name="Group 175"/>
            <p:cNvGrpSpPr>
              <a:grpSpLocks/>
            </p:cNvGrpSpPr>
            <p:nvPr/>
          </p:nvGrpSpPr>
          <p:grpSpPr bwMode="auto">
            <a:xfrm>
              <a:off x="2735896" y="5891755"/>
              <a:ext cx="648422" cy="418253"/>
              <a:chOff x="3053396" y="4304255"/>
              <a:chExt cx="648422" cy="418253"/>
            </a:xfrm>
          </p:grpSpPr>
          <p:sp>
            <p:nvSpPr>
              <p:cNvPr id="50505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506" name="TextBox 177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sz="1000"/>
                  <a:t>net</a:t>
                </a:r>
              </a:p>
            </p:txBody>
          </p:sp>
        </p:grpSp>
        <p:sp>
          <p:nvSpPr>
            <p:cNvPr id="50499" name="TextBox 4"/>
            <p:cNvSpPr txBox="1">
              <a:spLocks noChangeArrowheads="1"/>
            </p:cNvSpPr>
            <p:nvPr/>
          </p:nvSpPr>
          <p:spPr bwMode="auto">
            <a:xfrm rot="1053502">
              <a:off x="5143500" y="1955800"/>
              <a:ext cx="543739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800">
                  <a:solidFill>
                    <a:srgbClr val="0000FF"/>
                  </a:solidFill>
                </a:rPr>
                <a:t>…</a:t>
              </a:r>
            </a:p>
          </p:txBody>
        </p:sp>
        <p:sp>
          <p:nvSpPr>
            <p:cNvPr id="50500" name="TextBox 179"/>
            <p:cNvSpPr txBox="1">
              <a:spLocks noChangeArrowheads="1"/>
            </p:cNvSpPr>
            <p:nvPr/>
          </p:nvSpPr>
          <p:spPr bwMode="auto">
            <a:xfrm rot="2829263">
              <a:off x="7429500" y="3429000"/>
              <a:ext cx="543739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800">
                  <a:solidFill>
                    <a:srgbClr val="0000FF"/>
                  </a:solidFill>
                </a:rPr>
                <a:t>…</a:t>
              </a:r>
            </a:p>
          </p:txBody>
        </p:sp>
        <p:sp>
          <p:nvSpPr>
            <p:cNvPr id="50501" name="TextBox 180"/>
            <p:cNvSpPr txBox="1">
              <a:spLocks noChangeArrowheads="1"/>
            </p:cNvSpPr>
            <p:nvPr/>
          </p:nvSpPr>
          <p:spPr bwMode="auto">
            <a:xfrm rot="9845918">
              <a:off x="6098241" y="5942112"/>
              <a:ext cx="543739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800">
                  <a:solidFill>
                    <a:srgbClr val="0000FF"/>
                  </a:solidFill>
                </a:rPr>
                <a:t>…</a:t>
              </a:r>
            </a:p>
          </p:txBody>
        </p:sp>
        <p:sp>
          <p:nvSpPr>
            <p:cNvPr id="50502" name="TextBox 181"/>
            <p:cNvSpPr txBox="1">
              <a:spLocks noChangeArrowheads="1"/>
            </p:cNvSpPr>
            <p:nvPr/>
          </p:nvSpPr>
          <p:spPr bwMode="auto">
            <a:xfrm rot="-9948738">
              <a:off x="1730786" y="5845469"/>
              <a:ext cx="543739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800">
                  <a:solidFill>
                    <a:srgbClr val="0000FF"/>
                  </a:solidFill>
                </a:rPr>
                <a:t>…</a:t>
              </a:r>
            </a:p>
          </p:txBody>
        </p:sp>
        <p:sp>
          <p:nvSpPr>
            <p:cNvPr id="50503" name="TextBox 182"/>
            <p:cNvSpPr txBox="1">
              <a:spLocks noChangeArrowheads="1"/>
            </p:cNvSpPr>
            <p:nvPr/>
          </p:nvSpPr>
          <p:spPr bwMode="auto">
            <a:xfrm rot="-4992697">
              <a:off x="144631" y="3539025"/>
              <a:ext cx="543739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800">
                  <a:solidFill>
                    <a:srgbClr val="0000FF"/>
                  </a:solidFill>
                </a:rPr>
                <a:t>…</a:t>
              </a:r>
            </a:p>
          </p:txBody>
        </p:sp>
        <p:sp>
          <p:nvSpPr>
            <p:cNvPr id="50504" name="TextBox 183"/>
            <p:cNvSpPr txBox="1">
              <a:spLocks noChangeArrowheads="1"/>
            </p:cNvSpPr>
            <p:nvPr/>
          </p:nvSpPr>
          <p:spPr bwMode="auto">
            <a:xfrm rot="-1017263">
              <a:off x="2330376" y="1905681"/>
              <a:ext cx="543739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800">
                  <a:solidFill>
                    <a:srgbClr val="0000FF"/>
                  </a:solidFill>
                </a:rPr>
                <a:t>…</a:t>
              </a:r>
            </a:p>
          </p:txBody>
        </p:sp>
      </p:grpSp>
      <p:sp>
        <p:nvSpPr>
          <p:cNvPr id="50181" name="Rectangle 3"/>
          <p:cNvSpPr txBox="1">
            <a:spLocks noChangeArrowheads="1"/>
          </p:cNvSpPr>
          <p:nvPr/>
        </p:nvSpPr>
        <p:spPr bwMode="auto">
          <a:xfrm>
            <a:off x="485775" y="1011238"/>
            <a:ext cx="8204200" cy="673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75000"/>
              <a:buFont typeface="Wingdings" pitchFamily="2" charset="2"/>
              <a:buNone/>
            </a:pPr>
            <a:r>
              <a:rPr lang="en-US">
                <a:latin typeface="Gill Sans MT" pitchFamily="34" charset="0"/>
              </a:rPr>
              <a:t>… and content provider networks  (e.g., Google, Microsoft,   Akamai ) may run their own network, to bring services, content close to end users</a:t>
            </a:r>
          </a:p>
        </p:txBody>
      </p:sp>
      <p:grpSp>
        <p:nvGrpSpPr>
          <p:cNvPr id="50182" name="Group 8"/>
          <p:cNvGrpSpPr>
            <a:grpSpLocks/>
          </p:cNvGrpSpPr>
          <p:nvPr/>
        </p:nvGrpSpPr>
        <p:grpSpPr bwMode="auto">
          <a:xfrm>
            <a:off x="4546600" y="3746500"/>
            <a:ext cx="3225800" cy="1117600"/>
            <a:chOff x="7848600" y="2044700"/>
            <a:chExt cx="3200399" cy="1371600"/>
          </a:xfrm>
        </p:grpSpPr>
        <p:sp>
          <p:nvSpPr>
            <p:cNvPr id="50400" name="Oval 3"/>
            <p:cNvSpPr>
              <a:spLocks noChangeArrowheads="1"/>
            </p:cNvSpPr>
            <p:nvPr/>
          </p:nvSpPr>
          <p:spPr bwMode="auto">
            <a:xfrm>
              <a:off x="7848600" y="2044700"/>
              <a:ext cx="3200399" cy="13716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50401" name="Group 133"/>
            <p:cNvGrpSpPr>
              <a:grpSpLocks/>
            </p:cNvGrpSpPr>
            <p:nvPr/>
          </p:nvGrpSpPr>
          <p:grpSpPr bwMode="auto">
            <a:xfrm>
              <a:off x="8526482" y="2160804"/>
              <a:ext cx="532759" cy="184809"/>
              <a:chOff x="2356" y="1300"/>
              <a:chExt cx="555" cy="194"/>
            </a:xfrm>
          </p:grpSpPr>
          <p:sp>
            <p:nvSpPr>
              <p:cNvPr id="50475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50476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50477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50478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50481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0482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50479" name="Line 140"/>
              <p:cNvSpPr>
                <a:spLocks noChangeShapeType="1"/>
              </p:cNvSpPr>
              <p:nvPr/>
            </p:nvSpPr>
            <p:spPr bwMode="auto">
              <a:xfrm>
                <a:off x="2357" y="1362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480" name="Line 141"/>
              <p:cNvSpPr>
                <a:spLocks noChangeShapeType="1"/>
              </p:cNvSpPr>
              <p:nvPr/>
            </p:nvSpPr>
            <p:spPr bwMode="auto">
              <a:xfrm>
                <a:off x="2908" y="1364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50402" name="Straight Connector 10"/>
            <p:cNvCxnSpPr>
              <a:cxnSpLocks noChangeShapeType="1"/>
              <a:stCxn id="50480" idx="0"/>
            </p:cNvCxnSpPr>
            <p:nvPr/>
          </p:nvCxnSpPr>
          <p:spPr bwMode="auto">
            <a:xfrm>
              <a:off x="9055401" y="2220819"/>
              <a:ext cx="975377" cy="13653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50403" name="Straight Connector 297"/>
            <p:cNvCxnSpPr>
              <a:cxnSpLocks noChangeShapeType="1"/>
            </p:cNvCxnSpPr>
            <p:nvPr/>
          </p:nvCxnSpPr>
          <p:spPr bwMode="auto">
            <a:xfrm>
              <a:off x="9522191" y="2583188"/>
              <a:ext cx="120745" cy="83392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50404" name="Straight Connector 298"/>
            <p:cNvCxnSpPr>
              <a:cxnSpLocks noChangeShapeType="1"/>
            </p:cNvCxnSpPr>
            <p:nvPr/>
          </p:nvCxnSpPr>
          <p:spPr bwMode="auto">
            <a:xfrm flipV="1">
              <a:off x="9323081" y="2786992"/>
              <a:ext cx="243358" cy="4562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50405" name="Straight Connector 299"/>
            <p:cNvCxnSpPr>
              <a:cxnSpLocks noChangeShapeType="1"/>
            </p:cNvCxnSpPr>
            <p:nvPr/>
          </p:nvCxnSpPr>
          <p:spPr bwMode="auto">
            <a:xfrm flipV="1">
              <a:off x="9028147" y="2611644"/>
              <a:ext cx="192778" cy="10958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50406" name="Straight Connector 300"/>
            <p:cNvCxnSpPr>
              <a:cxnSpLocks noChangeShapeType="1"/>
            </p:cNvCxnSpPr>
            <p:nvPr/>
          </p:nvCxnSpPr>
          <p:spPr bwMode="auto">
            <a:xfrm flipV="1">
              <a:off x="8729859" y="2909476"/>
              <a:ext cx="192778" cy="10958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50407" name="Straight Connector 301"/>
            <p:cNvCxnSpPr>
              <a:cxnSpLocks noChangeShapeType="1"/>
            </p:cNvCxnSpPr>
            <p:nvPr/>
          </p:nvCxnSpPr>
          <p:spPr bwMode="auto">
            <a:xfrm flipV="1">
              <a:off x="9537887" y="2836224"/>
              <a:ext cx="252969" cy="252942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50408" name="Straight Connector 302"/>
            <p:cNvCxnSpPr>
              <a:cxnSpLocks noChangeShapeType="1"/>
            </p:cNvCxnSpPr>
            <p:nvPr/>
          </p:nvCxnSpPr>
          <p:spPr bwMode="auto">
            <a:xfrm flipH="1" flipV="1">
              <a:off x="10029359" y="2822067"/>
              <a:ext cx="354959" cy="12439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50409" name="Straight Connector 303"/>
            <p:cNvCxnSpPr>
              <a:cxnSpLocks noChangeShapeType="1"/>
            </p:cNvCxnSpPr>
            <p:nvPr/>
          </p:nvCxnSpPr>
          <p:spPr bwMode="auto">
            <a:xfrm flipV="1">
              <a:off x="10015190" y="2475242"/>
              <a:ext cx="283363" cy="19566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50410" name="Straight Connector 304"/>
            <p:cNvCxnSpPr>
              <a:cxnSpLocks noChangeShapeType="1"/>
              <a:endCxn id="50475" idx="4"/>
            </p:cNvCxnSpPr>
            <p:nvPr/>
          </p:nvCxnSpPr>
          <p:spPr bwMode="auto">
            <a:xfrm flipH="1" flipV="1">
              <a:off x="8791902" y="2345614"/>
              <a:ext cx="410984" cy="8718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50411" name="TextBox 39958"/>
            <p:cNvSpPr txBox="1">
              <a:spLocks noChangeArrowheads="1"/>
            </p:cNvSpPr>
            <p:nvPr/>
          </p:nvSpPr>
          <p:spPr bwMode="auto">
            <a:xfrm>
              <a:off x="7958081" y="2471291"/>
              <a:ext cx="886407" cy="4910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000" i="1"/>
                <a:t>ISP B</a:t>
              </a:r>
            </a:p>
          </p:txBody>
        </p:sp>
        <p:grpSp>
          <p:nvGrpSpPr>
            <p:cNvPr id="50412" name="Group 133"/>
            <p:cNvGrpSpPr>
              <a:grpSpLocks/>
            </p:cNvGrpSpPr>
            <p:nvPr/>
          </p:nvGrpSpPr>
          <p:grpSpPr bwMode="auto">
            <a:xfrm>
              <a:off x="9555206" y="2650627"/>
              <a:ext cx="532759" cy="184809"/>
              <a:chOff x="2356" y="1300"/>
              <a:chExt cx="555" cy="194"/>
            </a:xfrm>
          </p:grpSpPr>
          <p:sp>
            <p:nvSpPr>
              <p:cNvPr id="50467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50468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50469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50470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50473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0474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50471" name="Line 140"/>
              <p:cNvSpPr>
                <a:spLocks noChangeShapeType="1"/>
              </p:cNvSpPr>
              <p:nvPr/>
            </p:nvSpPr>
            <p:spPr bwMode="auto">
              <a:xfrm>
                <a:off x="2358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472" name="Line 141"/>
              <p:cNvSpPr>
                <a:spLocks noChangeShapeType="1"/>
              </p:cNvSpPr>
              <p:nvPr/>
            </p:nvSpPr>
            <p:spPr bwMode="auto">
              <a:xfrm>
                <a:off x="2908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0413" name="Group 133"/>
            <p:cNvGrpSpPr>
              <a:grpSpLocks/>
            </p:cNvGrpSpPr>
            <p:nvPr/>
          </p:nvGrpSpPr>
          <p:grpSpPr bwMode="auto">
            <a:xfrm>
              <a:off x="8772607" y="2725609"/>
              <a:ext cx="532759" cy="184809"/>
              <a:chOff x="2356" y="1300"/>
              <a:chExt cx="555" cy="194"/>
            </a:xfrm>
          </p:grpSpPr>
          <p:sp>
            <p:nvSpPr>
              <p:cNvPr id="50459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50460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50461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50462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50465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0466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50463" name="Line 140"/>
              <p:cNvSpPr>
                <a:spLocks noChangeShapeType="1"/>
              </p:cNvSpPr>
              <p:nvPr/>
            </p:nvSpPr>
            <p:spPr bwMode="auto">
              <a:xfrm>
                <a:off x="2358" y="1356"/>
                <a:ext cx="0" cy="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464" name="Line 141"/>
              <p:cNvSpPr>
                <a:spLocks noChangeShapeType="1"/>
              </p:cNvSpPr>
              <p:nvPr/>
            </p:nvSpPr>
            <p:spPr bwMode="auto">
              <a:xfrm>
                <a:off x="2908" y="1358"/>
                <a:ext cx="0" cy="8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0414" name="Group 133"/>
            <p:cNvGrpSpPr>
              <a:grpSpLocks/>
            </p:cNvGrpSpPr>
            <p:nvPr/>
          </p:nvGrpSpPr>
          <p:grpSpPr bwMode="auto">
            <a:xfrm>
              <a:off x="9060908" y="2428111"/>
              <a:ext cx="532759" cy="184809"/>
              <a:chOff x="2356" y="1300"/>
              <a:chExt cx="555" cy="194"/>
            </a:xfrm>
          </p:grpSpPr>
          <p:sp>
            <p:nvSpPr>
              <p:cNvPr id="50451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50452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50453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50454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50457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0458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50455" name="Line 140"/>
              <p:cNvSpPr>
                <a:spLocks noChangeShapeType="1"/>
              </p:cNvSpPr>
              <p:nvPr/>
            </p:nvSpPr>
            <p:spPr bwMode="auto">
              <a:xfrm>
                <a:off x="2358" y="1362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456" name="Line 141"/>
              <p:cNvSpPr>
                <a:spLocks noChangeShapeType="1"/>
              </p:cNvSpPr>
              <p:nvPr/>
            </p:nvSpPr>
            <p:spPr bwMode="auto">
              <a:xfrm>
                <a:off x="2908" y="1364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0415" name="Group 133"/>
            <p:cNvGrpSpPr>
              <a:grpSpLocks/>
            </p:cNvGrpSpPr>
            <p:nvPr/>
          </p:nvGrpSpPr>
          <p:grpSpPr bwMode="auto">
            <a:xfrm>
              <a:off x="10005281" y="2289952"/>
              <a:ext cx="532759" cy="184809"/>
              <a:chOff x="2356" y="1300"/>
              <a:chExt cx="555" cy="194"/>
            </a:xfrm>
          </p:grpSpPr>
          <p:sp>
            <p:nvSpPr>
              <p:cNvPr id="50443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50444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50445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50446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50449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0450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50447" name="Line 140"/>
              <p:cNvSpPr>
                <a:spLocks noChangeShapeType="1"/>
              </p:cNvSpPr>
              <p:nvPr/>
            </p:nvSpPr>
            <p:spPr bwMode="auto">
              <a:xfrm>
                <a:off x="2357" y="1362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448" name="Line 141"/>
              <p:cNvSpPr>
                <a:spLocks noChangeShapeType="1"/>
              </p:cNvSpPr>
              <p:nvPr/>
            </p:nvSpPr>
            <p:spPr bwMode="auto">
              <a:xfrm>
                <a:off x="2908" y="1364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0416" name="Group 133"/>
            <p:cNvGrpSpPr>
              <a:grpSpLocks/>
            </p:cNvGrpSpPr>
            <p:nvPr/>
          </p:nvGrpSpPr>
          <p:grpSpPr bwMode="auto">
            <a:xfrm>
              <a:off x="10232661" y="2882876"/>
              <a:ext cx="532759" cy="184809"/>
              <a:chOff x="2356" y="1300"/>
              <a:chExt cx="555" cy="194"/>
            </a:xfrm>
          </p:grpSpPr>
          <p:sp>
            <p:nvSpPr>
              <p:cNvPr id="50435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50436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50437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50438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50441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0442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50439" name="Line 140"/>
              <p:cNvSpPr>
                <a:spLocks noChangeShapeType="1"/>
              </p:cNvSpPr>
              <p:nvPr/>
            </p:nvSpPr>
            <p:spPr bwMode="auto">
              <a:xfrm>
                <a:off x="2358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440" name="Line 141"/>
              <p:cNvSpPr>
                <a:spLocks noChangeShapeType="1"/>
              </p:cNvSpPr>
              <p:nvPr/>
            </p:nvSpPr>
            <p:spPr bwMode="auto">
              <a:xfrm>
                <a:off x="2908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0417" name="Group 133"/>
            <p:cNvGrpSpPr>
              <a:grpSpLocks/>
            </p:cNvGrpSpPr>
            <p:nvPr/>
          </p:nvGrpSpPr>
          <p:grpSpPr bwMode="auto">
            <a:xfrm>
              <a:off x="9330660" y="3072767"/>
              <a:ext cx="532759" cy="184809"/>
              <a:chOff x="2356" y="1300"/>
              <a:chExt cx="555" cy="194"/>
            </a:xfrm>
          </p:grpSpPr>
          <p:sp>
            <p:nvSpPr>
              <p:cNvPr id="50427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50428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50429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50430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50433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0434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50431" name="Line 140"/>
              <p:cNvSpPr>
                <a:spLocks noChangeShapeType="1"/>
              </p:cNvSpPr>
              <p:nvPr/>
            </p:nvSpPr>
            <p:spPr bwMode="auto">
              <a:xfrm>
                <a:off x="2358" y="1362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432" name="Line 141"/>
              <p:cNvSpPr>
                <a:spLocks noChangeShapeType="1"/>
              </p:cNvSpPr>
              <p:nvPr/>
            </p:nvSpPr>
            <p:spPr bwMode="auto">
              <a:xfrm>
                <a:off x="2907" y="1364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0418" name="Group 133"/>
            <p:cNvGrpSpPr>
              <a:grpSpLocks/>
            </p:cNvGrpSpPr>
            <p:nvPr/>
          </p:nvGrpSpPr>
          <p:grpSpPr bwMode="auto">
            <a:xfrm>
              <a:off x="8438032" y="3018963"/>
              <a:ext cx="532759" cy="184809"/>
              <a:chOff x="2356" y="1300"/>
              <a:chExt cx="555" cy="194"/>
            </a:xfrm>
          </p:grpSpPr>
          <p:sp>
            <p:nvSpPr>
              <p:cNvPr id="50419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50420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50421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50422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50425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0426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50423" name="Line 140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424" name="Line 141"/>
              <p:cNvSpPr>
                <a:spLocks noChangeShapeType="1"/>
              </p:cNvSpPr>
              <p:nvPr/>
            </p:nvSpPr>
            <p:spPr bwMode="auto">
              <a:xfrm>
                <a:off x="2910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50183" name="Group 331"/>
          <p:cNvGrpSpPr>
            <a:grpSpLocks/>
          </p:cNvGrpSpPr>
          <p:nvPr/>
        </p:nvGrpSpPr>
        <p:grpSpPr bwMode="auto">
          <a:xfrm>
            <a:off x="1803400" y="2755900"/>
            <a:ext cx="3467100" cy="1193800"/>
            <a:chOff x="7848600" y="2044700"/>
            <a:chExt cx="3200399" cy="1371600"/>
          </a:xfrm>
        </p:grpSpPr>
        <p:sp>
          <p:nvSpPr>
            <p:cNvPr id="50317" name="Oval 332"/>
            <p:cNvSpPr>
              <a:spLocks noChangeArrowheads="1"/>
            </p:cNvSpPr>
            <p:nvPr/>
          </p:nvSpPr>
          <p:spPr bwMode="auto">
            <a:xfrm>
              <a:off x="7848600" y="2044700"/>
              <a:ext cx="3200399" cy="13716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50318" name="Group 133"/>
            <p:cNvGrpSpPr>
              <a:grpSpLocks/>
            </p:cNvGrpSpPr>
            <p:nvPr/>
          </p:nvGrpSpPr>
          <p:grpSpPr bwMode="auto">
            <a:xfrm>
              <a:off x="8526482" y="2160804"/>
              <a:ext cx="532759" cy="184809"/>
              <a:chOff x="2356" y="1300"/>
              <a:chExt cx="555" cy="194"/>
            </a:xfrm>
          </p:grpSpPr>
          <p:sp>
            <p:nvSpPr>
              <p:cNvPr id="50392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50393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50394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50395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50398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0399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50396" name="Line 140"/>
              <p:cNvSpPr>
                <a:spLocks noChangeShapeType="1"/>
              </p:cNvSpPr>
              <p:nvPr/>
            </p:nvSpPr>
            <p:spPr bwMode="auto">
              <a:xfrm>
                <a:off x="2358" y="1362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397" name="Line 141"/>
              <p:cNvSpPr>
                <a:spLocks noChangeShapeType="1"/>
              </p:cNvSpPr>
              <p:nvPr/>
            </p:nvSpPr>
            <p:spPr bwMode="auto">
              <a:xfrm>
                <a:off x="2906" y="1364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50319" name="Straight Connector 334"/>
            <p:cNvCxnSpPr>
              <a:cxnSpLocks noChangeShapeType="1"/>
              <a:stCxn id="50397" idx="0"/>
            </p:cNvCxnSpPr>
            <p:nvPr/>
          </p:nvCxnSpPr>
          <p:spPr bwMode="auto">
            <a:xfrm>
              <a:off x="9055401" y="2220819"/>
              <a:ext cx="975377" cy="13653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50320" name="Straight Connector 335"/>
            <p:cNvCxnSpPr>
              <a:cxnSpLocks noChangeShapeType="1"/>
            </p:cNvCxnSpPr>
            <p:nvPr/>
          </p:nvCxnSpPr>
          <p:spPr bwMode="auto">
            <a:xfrm>
              <a:off x="9522191" y="2583188"/>
              <a:ext cx="120745" cy="83392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50321" name="Straight Connector 336"/>
            <p:cNvCxnSpPr>
              <a:cxnSpLocks noChangeShapeType="1"/>
            </p:cNvCxnSpPr>
            <p:nvPr/>
          </p:nvCxnSpPr>
          <p:spPr bwMode="auto">
            <a:xfrm flipV="1">
              <a:off x="9323081" y="2786992"/>
              <a:ext cx="243358" cy="4562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50322" name="Straight Connector 337"/>
            <p:cNvCxnSpPr>
              <a:cxnSpLocks noChangeShapeType="1"/>
            </p:cNvCxnSpPr>
            <p:nvPr/>
          </p:nvCxnSpPr>
          <p:spPr bwMode="auto">
            <a:xfrm flipV="1">
              <a:off x="9028147" y="2611644"/>
              <a:ext cx="192778" cy="10958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50323" name="Straight Connector 338"/>
            <p:cNvCxnSpPr>
              <a:cxnSpLocks noChangeShapeType="1"/>
            </p:cNvCxnSpPr>
            <p:nvPr/>
          </p:nvCxnSpPr>
          <p:spPr bwMode="auto">
            <a:xfrm flipV="1">
              <a:off x="8729859" y="2909476"/>
              <a:ext cx="192778" cy="10958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50324" name="Straight Connector 339"/>
            <p:cNvCxnSpPr>
              <a:cxnSpLocks noChangeShapeType="1"/>
            </p:cNvCxnSpPr>
            <p:nvPr/>
          </p:nvCxnSpPr>
          <p:spPr bwMode="auto">
            <a:xfrm flipV="1">
              <a:off x="9537887" y="2836224"/>
              <a:ext cx="252969" cy="252942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50325" name="Straight Connector 340"/>
            <p:cNvCxnSpPr>
              <a:cxnSpLocks noChangeShapeType="1"/>
            </p:cNvCxnSpPr>
            <p:nvPr/>
          </p:nvCxnSpPr>
          <p:spPr bwMode="auto">
            <a:xfrm flipH="1" flipV="1">
              <a:off x="10029359" y="2822067"/>
              <a:ext cx="354959" cy="12439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50326" name="Straight Connector 341"/>
            <p:cNvCxnSpPr>
              <a:cxnSpLocks noChangeShapeType="1"/>
            </p:cNvCxnSpPr>
            <p:nvPr/>
          </p:nvCxnSpPr>
          <p:spPr bwMode="auto">
            <a:xfrm flipV="1">
              <a:off x="10015190" y="2475242"/>
              <a:ext cx="283363" cy="19566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50327" name="Straight Connector 342"/>
            <p:cNvCxnSpPr>
              <a:cxnSpLocks noChangeShapeType="1"/>
              <a:endCxn id="50392" idx="4"/>
            </p:cNvCxnSpPr>
            <p:nvPr/>
          </p:nvCxnSpPr>
          <p:spPr bwMode="auto">
            <a:xfrm flipH="1" flipV="1">
              <a:off x="8791902" y="2345614"/>
              <a:ext cx="410984" cy="8718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50328" name="TextBox 343"/>
            <p:cNvSpPr txBox="1">
              <a:spLocks noChangeArrowheads="1"/>
            </p:cNvSpPr>
            <p:nvPr/>
          </p:nvSpPr>
          <p:spPr bwMode="auto">
            <a:xfrm>
              <a:off x="7958081" y="2471292"/>
              <a:ext cx="874406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000" i="1"/>
                <a:t>ISP A</a:t>
              </a:r>
            </a:p>
          </p:txBody>
        </p:sp>
        <p:grpSp>
          <p:nvGrpSpPr>
            <p:cNvPr id="50329" name="Group 133"/>
            <p:cNvGrpSpPr>
              <a:grpSpLocks/>
            </p:cNvGrpSpPr>
            <p:nvPr/>
          </p:nvGrpSpPr>
          <p:grpSpPr bwMode="auto">
            <a:xfrm>
              <a:off x="9555206" y="2650627"/>
              <a:ext cx="532759" cy="184809"/>
              <a:chOff x="2356" y="1300"/>
              <a:chExt cx="555" cy="194"/>
            </a:xfrm>
          </p:grpSpPr>
          <p:sp>
            <p:nvSpPr>
              <p:cNvPr id="50384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50385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50386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50387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50390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0391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50388" name="Line 140"/>
              <p:cNvSpPr>
                <a:spLocks noChangeShapeType="1"/>
              </p:cNvSpPr>
              <p:nvPr/>
            </p:nvSpPr>
            <p:spPr bwMode="auto">
              <a:xfrm>
                <a:off x="2358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389" name="Line 141"/>
              <p:cNvSpPr>
                <a:spLocks noChangeShapeType="1"/>
              </p:cNvSpPr>
              <p:nvPr/>
            </p:nvSpPr>
            <p:spPr bwMode="auto">
              <a:xfrm>
                <a:off x="2906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0330" name="Group 133"/>
            <p:cNvGrpSpPr>
              <a:grpSpLocks/>
            </p:cNvGrpSpPr>
            <p:nvPr/>
          </p:nvGrpSpPr>
          <p:grpSpPr bwMode="auto">
            <a:xfrm>
              <a:off x="8772607" y="2725609"/>
              <a:ext cx="532759" cy="184809"/>
              <a:chOff x="2356" y="1300"/>
              <a:chExt cx="555" cy="194"/>
            </a:xfrm>
          </p:grpSpPr>
          <p:sp>
            <p:nvSpPr>
              <p:cNvPr id="50376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50377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50378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50379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50382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0383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50380" name="Line 140"/>
              <p:cNvSpPr>
                <a:spLocks noChangeShapeType="1"/>
              </p:cNvSpPr>
              <p:nvPr/>
            </p:nvSpPr>
            <p:spPr bwMode="auto">
              <a:xfrm>
                <a:off x="2358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381" name="Line 141"/>
              <p:cNvSpPr>
                <a:spLocks noChangeShapeType="1"/>
              </p:cNvSpPr>
              <p:nvPr/>
            </p:nvSpPr>
            <p:spPr bwMode="auto">
              <a:xfrm>
                <a:off x="2906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0331" name="Group 133"/>
            <p:cNvGrpSpPr>
              <a:grpSpLocks/>
            </p:cNvGrpSpPr>
            <p:nvPr/>
          </p:nvGrpSpPr>
          <p:grpSpPr bwMode="auto">
            <a:xfrm>
              <a:off x="9060908" y="2428111"/>
              <a:ext cx="532759" cy="184809"/>
              <a:chOff x="2356" y="1300"/>
              <a:chExt cx="555" cy="194"/>
            </a:xfrm>
          </p:grpSpPr>
          <p:sp>
            <p:nvSpPr>
              <p:cNvPr id="50368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50369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50370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50371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50374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0375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50372" name="Line 140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373" name="Line 141"/>
              <p:cNvSpPr>
                <a:spLocks noChangeShapeType="1"/>
              </p:cNvSpPr>
              <p:nvPr/>
            </p:nvSpPr>
            <p:spPr bwMode="auto">
              <a:xfrm>
                <a:off x="2907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0332" name="Group 133"/>
            <p:cNvGrpSpPr>
              <a:grpSpLocks/>
            </p:cNvGrpSpPr>
            <p:nvPr/>
          </p:nvGrpSpPr>
          <p:grpSpPr bwMode="auto">
            <a:xfrm>
              <a:off x="10005281" y="2289952"/>
              <a:ext cx="532759" cy="184809"/>
              <a:chOff x="2356" y="1300"/>
              <a:chExt cx="555" cy="194"/>
            </a:xfrm>
          </p:grpSpPr>
          <p:sp>
            <p:nvSpPr>
              <p:cNvPr id="50360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50361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50362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50363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50366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0367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50364" name="Line 140"/>
              <p:cNvSpPr>
                <a:spLocks noChangeShapeType="1"/>
              </p:cNvSpPr>
              <p:nvPr/>
            </p:nvSpPr>
            <p:spPr bwMode="auto">
              <a:xfrm>
                <a:off x="2358" y="1360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365" name="Line 141"/>
              <p:cNvSpPr>
                <a:spLocks noChangeShapeType="1"/>
              </p:cNvSpPr>
              <p:nvPr/>
            </p:nvSpPr>
            <p:spPr bwMode="auto">
              <a:xfrm>
                <a:off x="2906" y="1362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0333" name="Group 133"/>
            <p:cNvGrpSpPr>
              <a:grpSpLocks/>
            </p:cNvGrpSpPr>
            <p:nvPr/>
          </p:nvGrpSpPr>
          <p:grpSpPr bwMode="auto">
            <a:xfrm>
              <a:off x="10232661" y="2882876"/>
              <a:ext cx="532759" cy="184809"/>
              <a:chOff x="2356" y="1300"/>
              <a:chExt cx="555" cy="194"/>
            </a:xfrm>
          </p:grpSpPr>
          <p:sp>
            <p:nvSpPr>
              <p:cNvPr id="50352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50353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50354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50355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50358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0359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50356" name="Line 140"/>
              <p:cNvSpPr>
                <a:spLocks noChangeShapeType="1"/>
              </p:cNvSpPr>
              <p:nvPr/>
            </p:nvSpPr>
            <p:spPr bwMode="auto">
              <a:xfrm>
                <a:off x="2358" y="1362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357" name="Line 141"/>
              <p:cNvSpPr>
                <a:spLocks noChangeShapeType="1"/>
              </p:cNvSpPr>
              <p:nvPr/>
            </p:nvSpPr>
            <p:spPr bwMode="auto">
              <a:xfrm>
                <a:off x="2906" y="1364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0334" name="Group 133"/>
            <p:cNvGrpSpPr>
              <a:grpSpLocks/>
            </p:cNvGrpSpPr>
            <p:nvPr/>
          </p:nvGrpSpPr>
          <p:grpSpPr bwMode="auto">
            <a:xfrm>
              <a:off x="9330660" y="3072767"/>
              <a:ext cx="532759" cy="184809"/>
              <a:chOff x="2356" y="1300"/>
              <a:chExt cx="555" cy="194"/>
            </a:xfrm>
          </p:grpSpPr>
          <p:sp>
            <p:nvSpPr>
              <p:cNvPr id="50344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50345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50346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50347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50350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0351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50348" name="Line 140"/>
              <p:cNvSpPr>
                <a:spLocks noChangeShapeType="1"/>
              </p:cNvSpPr>
              <p:nvPr/>
            </p:nvSpPr>
            <p:spPr bwMode="auto">
              <a:xfrm>
                <a:off x="2357" y="1362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349" name="Line 141"/>
              <p:cNvSpPr>
                <a:spLocks noChangeShapeType="1"/>
              </p:cNvSpPr>
              <p:nvPr/>
            </p:nvSpPr>
            <p:spPr bwMode="auto">
              <a:xfrm>
                <a:off x="2907" y="1364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0335" name="Group 133"/>
            <p:cNvGrpSpPr>
              <a:grpSpLocks/>
            </p:cNvGrpSpPr>
            <p:nvPr/>
          </p:nvGrpSpPr>
          <p:grpSpPr bwMode="auto">
            <a:xfrm>
              <a:off x="8438032" y="3018963"/>
              <a:ext cx="532759" cy="184809"/>
              <a:chOff x="2356" y="1300"/>
              <a:chExt cx="555" cy="194"/>
            </a:xfrm>
          </p:grpSpPr>
          <p:sp>
            <p:nvSpPr>
              <p:cNvPr id="50336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50337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50338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50339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50342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0343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50340" name="Line 140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7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341" name="Line 141"/>
              <p:cNvSpPr>
                <a:spLocks noChangeShapeType="1"/>
              </p:cNvSpPr>
              <p:nvPr/>
            </p:nvSpPr>
            <p:spPr bwMode="auto">
              <a:xfrm>
                <a:off x="2907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50184" name="Group 416"/>
          <p:cNvGrpSpPr>
            <a:grpSpLocks/>
          </p:cNvGrpSpPr>
          <p:nvPr/>
        </p:nvGrpSpPr>
        <p:grpSpPr bwMode="auto">
          <a:xfrm>
            <a:off x="1498600" y="4165600"/>
            <a:ext cx="3086100" cy="1168400"/>
            <a:chOff x="7848600" y="2044700"/>
            <a:chExt cx="3200399" cy="1371600"/>
          </a:xfrm>
        </p:grpSpPr>
        <p:sp>
          <p:nvSpPr>
            <p:cNvPr id="50234" name="Oval 417"/>
            <p:cNvSpPr>
              <a:spLocks noChangeArrowheads="1"/>
            </p:cNvSpPr>
            <p:nvPr/>
          </p:nvSpPr>
          <p:spPr bwMode="auto">
            <a:xfrm>
              <a:off x="7848600" y="2044700"/>
              <a:ext cx="3200399" cy="13716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50235" name="Group 133"/>
            <p:cNvGrpSpPr>
              <a:grpSpLocks/>
            </p:cNvGrpSpPr>
            <p:nvPr/>
          </p:nvGrpSpPr>
          <p:grpSpPr bwMode="auto">
            <a:xfrm>
              <a:off x="8526482" y="2160804"/>
              <a:ext cx="532759" cy="184809"/>
              <a:chOff x="2356" y="1300"/>
              <a:chExt cx="555" cy="194"/>
            </a:xfrm>
          </p:grpSpPr>
          <p:sp>
            <p:nvSpPr>
              <p:cNvPr id="50309" name="Oval 492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50310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50311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50312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50315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0316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50313" name="Line 140"/>
              <p:cNvSpPr>
                <a:spLocks noChangeShapeType="1"/>
              </p:cNvSpPr>
              <p:nvPr/>
            </p:nvSpPr>
            <p:spPr bwMode="auto">
              <a:xfrm>
                <a:off x="2358" y="1360"/>
                <a:ext cx="0" cy="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314" name="Line 141"/>
              <p:cNvSpPr>
                <a:spLocks noChangeShapeType="1"/>
              </p:cNvSpPr>
              <p:nvPr/>
            </p:nvSpPr>
            <p:spPr bwMode="auto">
              <a:xfrm>
                <a:off x="2907" y="1362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50236" name="Straight Connector 419"/>
            <p:cNvCxnSpPr>
              <a:cxnSpLocks noChangeShapeType="1"/>
              <a:stCxn id="50314" idx="0"/>
            </p:cNvCxnSpPr>
            <p:nvPr/>
          </p:nvCxnSpPr>
          <p:spPr bwMode="auto">
            <a:xfrm>
              <a:off x="9055401" y="2220819"/>
              <a:ext cx="975377" cy="13653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50237" name="Straight Connector 420"/>
            <p:cNvCxnSpPr>
              <a:cxnSpLocks noChangeShapeType="1"/>
            </p:cNvCxnSpPr>
            <p:nvPr/>
          </p:nvCxnSpPr>
          <p:spPr bwMode="auto">
            <a:xfrm>
              <a:off x="9522191" y="2583188"/>
              <a:ext cx="120745" cy="83392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50238" name="Straight Connector 421"/>
            <p:cNvCxnSpPr>
              <a:cxnSpLocks noChangeShapeType="1"/>
            </p:cNvCxnSpPr>
            <p:nvPr/>
          </p:nvCxnSpPr>
          <p:spPr bwMode="auto">
            <a:xfrm flipV="1">
              <a:off x="9323081" y="2786992"/>
              <a:ext cx="243358" cy="4562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50239" name="Straight Connector 422"/>
            <p:cNvCxnSpPr>
              <a:cxnSpLocks noChangeShapeType="1"/>
            </p:cNvCxnSpPr>
            <p:nvPr/>
          </p:nvCxnSpPr>
          <p:spPr bwMode="auto">
            <a:xfrm flipV="1">
              <a:off x="9028147" y="2611644"/>
              <a:ext cx="192778" cy="10958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50240" name="Straight Connector 423"/>
            <p:cNvCxnSpPr>
              <a:cxnSpLocks noChangeShapeType="1"/>
            </p:cNvCxnSpPr>
            <p:nvPr/>
          </p:nvCxnSpPr>
          <p:spPr bwMode="auto">
            <a:xfrm flipV="1">
              <a:off x="8729859" y="2909476"/>
              <a:ext cx="192778" cy="10958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50241" name="Straight Connector 424"/>
            <p:cNvCxnSpPr>
              <a:cxnSpLocks noChangeShapeType="1"/>
            </p:cNvCxnSpPr>
            <p:nvPr/>
          </p:nvCxnSpPr>
          <p:spPr bwMode="auto">
            <a:xfrm flipV="1">
              <a:off x="9537887" y="2836224"/>
              <a:ext cx="252969" cy="252942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50242" name="Straight Connector 425"/>
            <p:cNvCxnSpPr>
              <a:cxnSpLocks noChangeShapeType="1"/>
            </p:cNvCxnSpPr>
            <p:nvPr/>
          </p:nvCxnSpPr>
          <p:spPr bwMode="auto">
            <a:xfrm flipH="1" flipV="1">
              <a:off x="10029359" y="2822067"/>
              <a:ext cx="354959" cy="12439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50243" name="Straight Connector 426"/>
            <p:cNvCxnSpPr>
              <a:cxnSpLocks noChangeShapeType="1"/>
            </p:cNvCxnSpPr>
            <p:nvPr/>
          </p:nvCxnSpPr>
          <p:spPr bwMode="auto">
            <a:xfrm flipV="1">
              <a:off x="10015190" y="2475242"/>
              <a:ext cx="283363" cy="19566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50244" name="Straight Connector 427"/>
            <p:cNvCxnSpPr>
              <a:cxnSpLocks noChangeShapeType="1"/>
              <a:endCxn id="50309" idx="4"/>
            </p:cNvCxnSpPr>
            <p:nvPr/>
          </p:nvCxnSpPr>
          <p:spPr bwMode="auto">
            <a:xfrm flipH="1" flipV="1">
              <a:off x="8791902" y="2345614"/>
              <a:ext cx="410984" cy="8718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50245" name="TextBox 428"/>
            <p:cNvSpPr txBox="1">
              <a:spLocks noChangeArrowheads="1"/>
            </p:cNvSpPr>
            <p:nvPr/>
          </p:nvSpPr>
          <p:spPr bwMode="auto">
            <a:xfrm>
              <a:off x="7958081" y="2471292"/>
              <a:ext cx="926532" cy="4696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000" i="1"/>
                <a:t>ISP B</a:t>
              </a:r>
            </a:p>
          </p:txBody>
        </p:sp>
        <p:grpSp>
          <p:nvGrpSpPr>
            <p:cNvPr id="50246" name="Group 133"/>
            <p:cNvGrpSpPr>
              <a:grpSpLocks/>
            </p:cNvGrpSpPr>
            <p:nvPr/>
          </p:nvGrpSpPr>
          <p:grpSpPr bwMode="auto">
            <a:xfrm>
              <a:off x="9555206" y="2650627"/>
              <a:ext cx="532759" cy="184809"/>
              <a:chOff x="2356" y="1300"/>
              <a:chExt cx="555" cy="194"/>
            </a:xfrm>
          </p:grpSpPr>
          <p:sp>
            <p:nvSpPr>
              <p:cNvPr id="50301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50302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50303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50304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50307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0308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50305" name="Line 140"/>
              <p:cNvSpPr>
                <a:spLocks noChangeShapeType="1"/>
              </p:cNvSpPr>
              <p:nvPr/>
            </p:nvSpPr>
            <p:spPr bwMode="auto">
              <a:xfrm>
                <a:off x="2358" y="1360"/>
                <a:ext cx="0" cy="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306" name="Line 141"/>
              <p:cNvSpPr>
                <a:spLocks noChangeShapeType="1"/>
              </p:cNvSpPr>
              <p:nvPr/>
            </p:nvSpPr>
            <p:spPr bwMode="auto">
              <a:xfrm>
                <a:off x="2907" y="1362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0247" name="Group 133"/>
            <p:cNvGrpSpPr>
              <a:grpSpLocks/>
            </p:cNvGrpSpPr>
            <p:nvPr/>
          </p:nvGrpSpPr>
          <p:grpSpPr bwMode="auto">
            <a:xfrm>
              <a:off x="8772607" y="2725609"/>
              <a:ext cx="532759" cy="184809"/>
              <a:chOff x="2356" y="1300"/>
              <a:chExt cx="555" cy="194"/>
            </a:xfrm>
          </p:grpSpPr>
          <p:sp>
            <p:nvSpPr>
              <p:cNvPr id="50293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50294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50295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50296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50299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0300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50297" name="Line 140"/>
              <p:cNvSpPr>
                <a:spLocks noChangeShapeType="1"/>
              </p:cNvSpPr>
              <p:nvPr/>
            </p:nvSpPr>
            <p:spPr bwMode="auto">
              <a:xfrm>
                <a:off x="2357" y="1360"/>
                <a:ext cx="0" cy="8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298" name="Line 141"/>
              <p:cNvSpPr>
                <a:spLocks noChangeShapeType="1"/>
              </p:cNvSpPr>
              <p:nvPr/>
            </p:nvSpPr>
            <p:spPr bwMode="auto">
              <a:xfrm>
                <a:off x="2908" y="1362"/>
                <a:ext cx="0" cy="8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0248" name="Group 133"/>
            <p:cNvGrpSpPr>
              <a:grpSpLocks/>
            </p:cNvGrpSpPr>
            <p:nvPr/>
          </p:nvGrpSpPr>
          <p:grpSpPr bwMode="auto">
            <a:xfrm>
              <a:off x="9060908" y="2428111"/>
              <a:ext cx="532759" cy="184809"/>
              <a:chOff x="2356" y="1300"/>
              <a:chExt cx="555" cy="194"/>
            </a:xfrm>
          </p:grpSpPr>
          <p:sp>
            <p:nvSpPr>
              <p:cNvPr id="50285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50286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50287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50288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50291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0292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50289" name="Line 140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290" name="Line 141"/>
              <p:cNvSpPr>
                <a:spLocks noChangeShapeType="1"/>
              </p:cNvSpPr>
              <p:nvPr/>
            </p:nvSpPr>
            <p:spPr bwMode="auto">
              <a:xfrm>
                <a:off x="2908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0249" name="Group 133"/>
            <p:cNvGrpSpPr>
              <a:grpSpLocks/>
            </p:cNvGrpSpPr>
            <p:nvPr/>
          </p:nvGrpSpPr>
          <p:grpSpPr bwMode="auto">
            <a:xfrm>
              <a:off x="10005281" y="2289952"/>
              <a:ext cx="532759" cy="184809"/>
              <a:chOff x="2356" y="1300"/>
              <a:chExt cx="555" cy="194"/>
            </a:xfrm>
          </p:grpSpPr>
          <p:sp>
            <p:nvSpPr>
              <p:cNvPr id="50277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50278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50279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50280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50283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0284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50281" name="Line 140"/>
              <p:cNvSpPr>
                <a:spLocks noChangeShapeType="1"/>
              </p:cNvSpPr>
              <p:nvPr/>
            </p:nvSpPr>
            <p:spPr bwMode="auto">
              <a:xfrm>
                <a:off x="2358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282" name="Line 141"/>
              <p:cNvSpPr>
                <a:spLocks noChangeShapeType="1"/>
              </p:cNvSpPr>
              <p:nvPr/>
            </p:nvSpPr>
            <p:spPr bwMode="auto">
              <a:xfrm>
                <a:off x="2908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0250" name="Group 133"/>
            <p:cNvGrpSpPr>
              <a:grpSpLocks/>
            </p:cNvGrpSpPr>
            <p:nvPr/>
          </p:nvGrpSpPr>
          <p:grpSpPr bwMode="auto">
            <a:xfrm>
              <a:off x="10232661" y="2882876"/>
              <a:ext cx="532759" cy="184809"/>
              <a:chOff x="2356" y="1300"/>
              <a:chExt cx="555" cy="194"/>
            </a:xfrm>
          </p:grpSpPr>
          <p:sp>
            <p:nvSpPr>
              <p:cNvPr id="50269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50270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50271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50272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50275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0276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50273" name="Line 140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274" name="Line 141"/>
              <p:cNvSpPr>
                <a:spLocks noChangeShapeType="1"/>
              </p:cNvSpPr>
              <p:nvPr/>
            </p:nvSpPr>
            <p:spPr bwMode="auto">
              <a:xfrm>
                <a:off x="2908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0251" name="Group 133"/>
            <p:cNvGrpSpPr>
              <a:grpSpLocks/>
            </p:cNvGrpSpPr>
            <p:nvPr/>
          </p:nvGrpSpPr>
          <p:grpSpPr bwMode="auto">
            <a:xfrm>
              <a:off x="9330660" y="3072767"/>
              <a:ext cx="532759" cy="184809"/>
              <a:chOff x="2356" y="1300"/>
              <a:chExt cx="555" cy="194"/>
            </a:xfrm>
          </p:grpSpPr>
          <p:sp>
            <p:nvSpPr>
              <p:cNvPr id="50261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50262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50263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50264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50267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0268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50265" name="Line 140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266" name="Line 141"/>
              <p:cNvSpPr>
                <a:spLocks noChangeShapeType="1"/>
              </p:cNvSpPr>
              <p:nvPr/>
            </p:nvSpPr>
            <p:spPr bwMode="auto">
              <a:xfrm>
                <a:off x="2908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0252" name="Group 133"/>
            <p:cNvGrpSpPr>
              <a:grpSpLocks/>
            </p:cNvGrpSpPr>
            <p:nvPr/>
          </p:nvGrpSpPr>
          <p:grpSpPr bwMode="auto">
            <a:xfrm>
              <a:off x="8438032" y="3018963"/>
              <a:ext cx="532759" cy="184809"/>
              <a:chOff x="2356" y="1300"/>
              <a:chExt cx="555" cy="194"/>
            </a:xfrm>
          </p:grpSpPr>
          <p:sp>
            <p:nvSpPr>
              <p:cNvPr id="50253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50254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50255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50256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50259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0260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50257" name="Line 140"/>
              <p:cNvSpPr>
                <a:spLocks noChangeShapeType="1"/>
              </p:cNvSpPr>
              <p:nvPr/>
            </p:nvSpPr>
            <p:spPr bwMode="auto">
              <a:xfrm>
                <a:off x="2358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258" name="Line 141"/>
              <p:cNvSpPr>
                <a:spLocks noChangeShapeType="1"/>
              </p:cNvSpPr>
              <p:nvPr/>
            </p:nvSpPr>
            <p:spPr bwMode="auto">
              <a:xfrm>
                <a:off x="2908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cxnSp>
        <p:nvCxnSpPr>
          <p:cNvPr id="50185" name="Straight Connector 12"/>
          <p:cNvCxnSpPr>
            <a:cxnSpLocks noChangeShapeType="1"/>
            <a:endCxn id="50394" idx="1"/>
          </p:cNvCxnSpPr>
          <p:nvPr/>
        </p:nvCxnSpPr>
        <p:spPr bwMode="auto">
          <a:xfrm>
            <a:off x="2382838" y="2609850"/>
            <a:ext cx="238125" cy="2619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50186" name="Straight Connector 500"/>
          <p:cNvCxnSpPr>
            <a:cxnSpLocks noChangeShapeType="1"/>
            <a:stCxn id="50519" idx="8"/>
            <a:endCxn id="50206" idx="2"/>
          </p:cNvCxnSpPr>
          <p:nvPr/>
        </p:nvCxnSpPr>
        <p:spPr bwMode="auto">
          <a:xfrm>
            <a:off x="1455738" y="2990850"/>
            <a:ext cx="38100" cy="3095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50187" name="Straight Connector 501"/>
          <p:cNvCxnSpPr>
            <a:cxnSpLocks noChangeShapeType="1"/>
            <a:endCxn id="50206" idx="3"/>
          </p:cNvCxnSpPr>
          <p:nvPr/>
        </p:nvCxnSpPr>
        <p:spPr bwMode="auto">
          <a:xfrm>
            <a:off x="1235075" y="3271838"/>
            <a:ext cx="123825" cy="2127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50188" name="Straight Connector 502"/>
          <p:cNvCxnSpPr>
            <a:cxnSpLocks noChangeShapeType="1"/>
            <a:endCxn id="50362" idx="1"/>
          </p:cNvCxnSpPr>
          <p:nvPr/>
        </p:nvCxnSpPr>
        <p:spPr bwMode="auto">
          <a:xfrm>
            <a:off x="3916363" y="2411413"/>
            <a:ext cx="307975" cy="5730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50189" name="Straight Connector 503"/>
          <p:cNvCxnSpPr>
            <a:cxnSpLocks noChangeShapeType="1"/>
            <a:endCxn id="50362" idx="0"/>
          </p:cNvCxnSpPr>
          <p:nvPr/>
        </p:nvCxnSpPr>
        <p:spPr bwMode="auto">
          <a:xfrm flipH="1">
            <a:off x="4425950" y="2389188"/>
            <a:ext cx="384175" cy="5794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50190" name="Straight Connector 504"/>
          <p:cNvCxnSpPr>
            <a:cxnSpLocks noChangeShapeType="1"/>
            <a:endCxn id="50445" idx="0"/>
          </p:cNvCxnSpPr>
          <p:nvPr/>
        </p:nvCxnSpPr>
        <p:spPr bwMode="auto">
          <a:xfrm>
            <a:off x="6770688" y="2900363"/>
            <a:ext cx="215900" cy="10461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50191" name="Straight Connector 505"/>
          <p:cNvCxnSpPr>
            <a:cxnSpLocks noChangeShapeType="1"/>
          </p:cNvCxnSpPr>
          <p:nvPr/>
        </p:nvCxnSpPr>
        <p:spPr bwMode="auto">
          <a:xfrm flipH="1">
            <a:off x="7137400" y="3251200"/>
            <a:ext cx="241300" cy="6921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50192" name="Straight Connector 506"/>
          <p:cNvCxnSpPr>
            <a:cxnSpLocks noChangeShapeType="1"/>
            <a:stCxn id="50511" idx="4"/>
            <a:endCxn id="50440" idx="0"/>
          </p:cNvCxnSpPr>
          <p:nvPr/>
        </p:nvCxnSpPr>
        <p:spPr bwMode="auto">
          <a:xfrm flipH="1">
            <a:off x="7483475" y="4229100"/>
            <a:ext cx="541338" cy="2492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50193" name="Straight Connector 507"/>
          <p:cNvCxnSpPr>
            <a:cxnSpLocks noChangeShapeType="1"/>
          </p:cNvCxnSpPr>
          <p:nvPr/>
        </p:nvCxnSpPr>
        <p:spPr bwMode="auto">
          <a:xfrm flipH="1" flipV="1">
            <a:off x="7454900" y="4573588"/>
            <a:ext cx="796925" cy="6143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50194" name="Straight Connector 508"/>
          <p:cNvCxnSpPr>
            <a:cxnSpLocks noChangeShapeType="1"/>
            <a:endCxn id="50427" idx="5"/>
          </p:cNvCxnSpPr>
          <p:nvPr/>
        </p:nvCxnSpPr>
        <p:spPr bwMode="auto">
          <a:xfrm flipH="1" flipV="1">
            <a:off x="6496050" y="4722813"/>
            <a:ext cx="1047750" cy="9667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50195" name="Straight Connector 509"/>
          <p:cNvCxnSpPr>
            <a:cxnSpLocks noChangeShapeType="1"/>
            <a:stCxn id="50509" idx="0"/>
            <a:endCxn id="50204" idx="5"/>
          </p:cNvCxnSpPr>
          <p:nvPr/>
        </p:nvCxnSpPr>
        <p:spPr bwMode="auto">
          <a:xfrm flipH="1" flipV="1">
            <a:off x="5084763" y="5684838"/>
            <a:ext cx="520700" cy="1698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50196" name="Straight Connector 510"/>
          <p:cNvCxnSpPr>
            <a:cxnSpLocks noChangeShapeType="1"/>
          </p:cNvCxnSpPr>
          <p:nvPr/>
        </p:nvCxnSpPr>
        <p:spPr bwMode="auto">
          <a:xfrm flipH="1" flipV="1">
            <a:off x="4068763" y="5045075"/>
            <a:ext cx="371475" cy="9731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50197" name="Straight Connector 511"/>
          <p:cNvCxnSpPr>
            <a:cxnSpLocks noChangeShapeType="1"/>
            <a:stCxn id="50506" idx="0"/>
          </p:cNvCxnSpPr>
          <p:nvPr/>
        </p:nvCxnSpPr>
        <p:spPr bwMode="auto">
          <a:xfrm flipV="1">
            <a:off x="3389313" y="5689600"/>
            <a:ext cx="306387" cy="165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50198" name="Straight Connector 512"/>
          <p:cNvCxnSpPr>
            <a:cxnSpLocks noChangeShapeType="1"/>
          </p:cNvCxnSpPr>
          <p:nvPr/>
        </p:nvCxnSpPr>
        <p:spPr bwMode="auto">
          <a:xfrm flipV="1">
            <a:off x="1790700" y="5160963"/>
            <a:ext cx="401638" cy="2095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50199" name="Straight Connector 513"/>
          <p:cNvCxnSpPr>
            <a:cxnSpLocks noChangeShapeType="1"/>
            <a:stCxn id="50528" idx="0"/>
          </p:cNvCxnSpPr>
          <p:nvPr/>
        </p:nvCxnSpPr>
        <p:spPr bwMode="auto">
          <a:xfrm flipV="1">
            <a:off x="1179513" y="4467225"/>
            <a:ext cx="227012" cy="2825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50200" name="Straight Connector 514"/>
          <p:cNvCxnSpPr>
            <a:cxnSpLocks noChangeShapeType="1"/>
            <a:endCxn id="50206" idx="5"/>
          </p:cNvCxnSpPr>
          <p:nvPr/>
        </p:nvCxnSpPr>
        <p:spPr bwMode="auto">
          <a:xfrm flipV="1">
            <a:off x="1155700" y="4368800"/>
            <a:ext cx="203200" cy="79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grpSp>
        <p:nvGrpSpPr>
          <p:cNvPr id="50201" name="Group 20"/>
          <p:cNvGrpSpPr>
            <a:grpSpLocks/>
          </p:cNvGrpSpPr>
          <p:nvPr/>
        </p:nvGrpSpPr>
        <p:grpSpPr bwMode="auto">
          <a:xfrm>
            <a:off x="4713288" y="2871788"/>
            <a:ext cx="2117725" cy="1082675"/>
            <a:chOff x="4712800" y="2871032"/>
            <a:chExt cx="2117908" cy="1082781"/>
          </a:xfrm>
        </p:grpSpPr>
        <p:grpSp>
          <p:nvGrpSpPr>
            <p:cNvPr id="50229" name="Group 16"/>
            <p:cNvGrpSpPr>
              <a:grpSpLocks/>
            </p:cNvGrpSpPr>
            <p:nvPr/>
          </p:nvGrpSpPr>
          <p:grpSpPr bwMode="auto">
            <a:xfrm>
              <a:off x="5677190" y="2871032"/>
              <a:ext cx="530938" cy="338554"/>
              <a:chOff x="5573768" y="2726239"/>
              <a:chExt cx="530938" cy="338554"/>
            </a:xfrm>
          </p:grpSpPr>
          <p:sp>
            <p:nvSpPr>
              <p:cNvPr id="50232" name="Oval 14"/>
              <p:cNvSpPr>
                <a:spLocks noChangeArrowheads="1"/>
              </p:cNvSpPr>
              <p:nvPr/>
            </p:nvSpPr>
            <p:spPr bwMode="auto">
              <a:xfrm>
                <a:off x="5573768" y="2751297"/>
                <a:ext cx="528092" cy="304800"/>
              </a:xfrm>
              <a:prstGeom prst="ellipse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233" name="TextBox 15"/>
              <p:cNvSpPr txBox="1">
                <a:spLocks noChangeArrowheads="1"/>
              </p:cNvSpPr>
              <p:nvPr/>
            </p:nvSpPr>
            <p:spPr bwMode="auto">
              <a:xfrm>
                <a:off x="5593027" y="2726239"/>
                <a:ext cx="511679" cy="3385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1600">
                    <a:solidFill>
                      <a:schemeClr val="bg1"/>
                    </a:solidFill>
                  </a:rPr>
                  <a:t>IXP</a:t>
                </a:r>
              </a:p>
            </p:txBody>
          </p:sp>
        </p:grpSp>
        <p:cxnSp>
          <p:nvCxnSpPr>
            <p:cNvPr id="50230" name="Straight Connector 18"/>
            <p:cNvCxnSpPr>
              <a:cxnSpLocks noChangeShapeType="1"/>
            </p:cNvCxnSpPr>
            <p:nvPr/>
          </p:nvCxnSpPr>
          <p:spPr bwMode="auto">
            <a:xfrm>
              <a:off x="4712800" y="3050554"/>
              <a:ext cx="964390" cy="26895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</p:cxnSp>
        <p:cxnSp>
          <p:nvCxnSpPr>
            <p:cNvPr id="50231" name="Straight Connector 516"/>
            <p:cNvCxnSpPr>
              <a:cxnSpLocks noChangeShapeType="1"/>
            </p:cNvCxnSpPr>
            <p:nvPr/>
          </p:nvCxnSpPr>
          <p:spPr bwMode="auto">
            <a:xfrm>
              <a:off x="6139092" y="3168890"/>
              <a:ext cx="691616" cy="784923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</p:cxnSp>
      </p:grpSp>
      <p:grpSp>
        <p:nvGrpSpPr>
          <p:cNvPr id="50202" name="Group 39937"/>
          <p:cNvGrpSpPr>
            <a:grpSpLocks/>
          </p:cNvGrpSpPr>
          <p:nvPr/>
        </p:nvGrpSpPr>
        <p:grpSpPr bwMode="auto">
          <a:xfrm>
            <a:off x="3692525" y="3789363"/>
            <a:ext cx="1538288" cy="585787"/>
            <a:chOff x="3692946" y="3789212"/>
            <a:chExt cx="1537885" cy="585306"/>
          </a:xfrm>
        </p:grpSpPr>
        <p:cxnSp>
          <p:nvCxnSpPr>
            <p:cNvPr id="50223" name="Straight Connector 515"/>
            <p:cNvCxnSpPr>
              <a:cxnSpLocks noChangeShapeType="1"/>
              <a:stCxn id="50279" idx="0"/>
            </p:cNvCxnSpPr>
            <p:nvPr/>
          </p:nvCxnSpPr>
          <p:spPr bwMode="auto">
            <a:xfrm flipV="1">
              <a:off x="3833272" y="4233204"/>
              <a:ext cx="190444" cy="141314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</p:cxnSp>
        <p:grpSp>
          <p:nvGrpSpPr>
            <p:cNvPr id="50224" name="Group 518"/>
            <p:cNvGrpSpPr>
              <a:grpSpLocks/>
            </p:cNvGrpSpPr>
            <p:nvPr/>
          </p:nvGrpSpPr>
          <p:grpSpPr bwMode="auto">
            <a:xfrm>
              <a:off x="3932901" y="3934211"/>
              <a:ext cx="530938" cy="338554"/>
              <a:chOff x="5573768" y="2726239"/>
              <a:chExt cx="530938" cy="338554"/>
            </a:xfrm>
          </p:grpSpPr>
          <p:sp>
            <p:nvSpPr>
              <p:cNvPr id="50227" name="Oval 521"/>
              <p:cNvSpPr>
                <a:spLocks noChangeArrowheads="1"/>
              </p:cNvSpPr>
              <p:nvPr/>
            </p:nvSpPr>
            <p:spPr bwMode="auto">
              <a:xfrm>
                <a:off x="5573768" y="2751297"/>
                <a:ext cx="528092" cy="304800"/>
              </a:xfrm>
              <a:prstGeom prst="ellipse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228" name="TextBox 522"/>
              <p:cNvSpPr txBox="1">
                <a:spLocks noChangeArrowheads="1"/>
              </p:cNvSpPr>
              <p:nvPr/>
            </p:nvSpPr>
            <p:spPr bwMode="auto">
              <a:xfrm>
                <a:off x="5593027" y="2726239"/>
                <a:ext cx="511679" cy="3385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1600">
                    <a:solidFill>
                      <a:schemeClr val="bg1"/>
                    </a:solidFill>
                  </a:rPr>
                  <a:t>IXP</a:t>
                </a:r>
              </a:p>
            </p:txBody>
          </p:sp>
        </p:grpSp>
        <p:cxnSp>
          <p:nvCxnSpPr>
            <p:cNvPr id="50225" name="Straight Connector 519"/>
            <p:cNvCxnSpPr>
              <a:cxnSpLocks noChangeShapeType="1"/>
              <a:stCxn id="50227" idx="6"/>
              <a:endCxn id="50479" idx="1"/>
            </p:cNvCxnSpPr>
            <p:nvPr/>
          </p:nvCxnSpPr>
          <p:spPr bwMode="auto">
            <a:xfrm flipV="1">
              <a:off x="4460993" y="3953654"/>
              <a:ext cx="769838" cy="158015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</p:cxnSp>
        <p:cxnSp>
          <p:nvCxnSpPr>
            <p:cNvPr id="50226" name="Straight Connector 520"/>
            <p:cNvCxnSpPr>
              <a:cxnSpLocks noChangeShapeType="1"/>
            </p:cNvCxnSpPr>
            <p:nvPr/>
          </p:nvCxnSpPr>
          <p:spPr bwMode="auto">
            <a:xfrm>
              <a:off x="3692946" y="3789212"/>
              <a:ext cx="342738" cy="204847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</p:cxnSp>
      </p:grpSp>
      <p:grpSp>
        <p:nvGrpSpPr>
          <p:cNvPr id="50203" name="Group 39939"/>
          <p:cNvGrpSpPr>
            <a:grpSpLocks/>
          </p:cNvGrpSpPr>
          <p:nvPr/>
        </p:nvGrpSpPr>
        <p:grpSpPr bwMode="auto">
          <a:xfrm>
            <a:off x="2406650" y="3633788"/>
            <a:ext cx="2901950" cy="1296987"/>
            <a:chOff x="2407287" y="3633041"/>
            <a:chExt cx="2900648" cy="1297685"/>
          </a:xfrm>
        </p:grpSpPr>
        <p:cxnSp>
          <p:nvCxnSpPr>
            <p:cNvPr id="50220" name="Straight Connector 7"/>
            <p:cNvCxnSpPr>
              <a:cxnSpLocks noChangeShapeType="1"/>
              <a:stCxn id="50352" idx="5"/>
              <a:endCxn id="50477" idx="1"/>
            </p:cNvCxnSpPr>
            <p:nvPr/>
          </p:nvCxnSpPr>
          <p:spPr bwMode="auto">
            <a:xfrm>
              <a:off x="4876256" y="3633041"/>
              <a:ext cx="431679" cy="222499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</p:cxnSp>
        <p:cxnSp>
          <p:nvCxnSpPr>
            <p:cNvPr id="50221" name="Straight Connector 415"/>
            <p:cNvCxnSpPr>
              <a:cxnSpLocks noChangeShapeType="1"/>
              <a:endCxn id="50311" idx="0"/>
            </p:cNvCxnSpPr>
            <p:nvPr/>
          </p:nvCxnSpPr>
          <p:spPr bwMode="auto">
            <a:xfrm flipH="1">
              <a:off x="2407287" y="3753131"/>
              <a:ext cx="282429" cy="511372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</p:cxnSp>
        <p:cxnSp>
          <p:nvCxnSpPr>
            <p:cNvPr id="50222" name="Straight Connector 523"/>
            <p:cNvCxnSpPr>
              <a:cxnSpLocks noChangeShapeType="1"/>
              <a:stCxn id="50274" idx="0"/>
            </p:cNvCxnSpPr>
            <p:nvPr/>
          </p:nvCxnSpPr>
          <p:spPr bwMode="auto">
            <a:xfrm flipV="1">
              <a:off x="4307545" y="4626270"/>
              <a:ext cx="843636" cy="304456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</p:cxnSp>
      </p:grpSp>
      <p:sp>
        <p:nvSpPr>
          <p:cNvPr id="50204" name="Oval 6"/>
          <p:cNvSpPr>
            <a:spLocks noChangeArrowheads="1"/>
          </p:cNvSpPr>
          <p:nvPr/>
        </p:nvSpPr>
        <p:spPr bwMode="auto">
          <a:xfrm>
            <a:off x="3340100" y="5359400"/>
            <a:ext cx="2044700" cy="381000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0205" name="TextBox 9"/>
          <p:cNvSpPr txBox="1">
            <a:spLocks noChangeArrowheads="1"/>
          </p:cNvSpPr>
          <p:nvPr/>
        </p:nvSpPr>
        <p:spPr bwMode="auto">
          <a:xfrm>
            <a:off x="3556000" y="5334000"/>
            <a:ext cx="158750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i="1"/>
              <a:t>regional net</a:t>
            </a:r>
          </a:p>
        </p:txBody>
      </p:sp>
      <p:sp>
        <p:nvSpPr>
          <p:cNvPr id="50206" name="Oval 517"/>
          <p:cNvSpPr>
            <a:spLocks noChangeArrowheads="1"/>
          </p:cNvSpPr>
          <p:nvPr/>
        </p:nvSpPr>
        <p:spPr bwMode="auto">
          <a:xfrm rot="5400000">
            <a:off x="867569" y="3736182"/>
            <a:ext cx="1252537" cy="381000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cxnSp>
        <p:nvCxnSpPr>
          <p:cNvPr id="50207" name="Straight Connector 39941"/>
          <p:cNvCxnSpPr>
            <a:cxnSpLocks noChangeShapeType="1"/>
            <a:stCxn id="50206" idx="0"/>
            <a:endCxn id="50340" idx="0"/>
          </p:cNvCxnSpPr>
          <p:nvPr/>
        </p:nvCxnSpPr>
        <p:spPr bwMode="auto">
          <a:xfrm flipV="1">
            <a:off x="1684338" y="3654425"/>
            <a:ext cx="758825" cy="2730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50208" name="Straight Connector 524"/>
          <p:cNvCxnSpPr>
            <a:cxnSpLocks noChangeShapeType="1"/>
            <a:endCxn id="50313" idx="1"/>
          </p:cNvCxnSpPr>
          <p:nvPr/>
        </p:nvCxnSpPr>
        <p:spPr bwMode="auto">
          <a:xfrm>
            <a:off x="1685925" y="4111625"/>
            <a:ext cx="466725" cy="2698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sp>
        <p:nvSpPr>
          <p:cNvPr id="50209" name="Oval 11"/>
          <p:cNvSpPr>
            <a:spLocks noChangeArrowheads="1"/>
          </p:cNvSpPr>
          <p:nvPr/>
        </p:nvSpPr>
        <p:spPr bwMode="auto">
          <a:xfrm>
            <a:off x="1866900" y="3429000"/>
            <a:ext cx="6096000" cy="673100"/>
          </a:xfrm>
          <a:prstGeom prst="ellipse">
            <a:avLst/>
          </a:prstGeom>
          <a:solidFill>
            <a:srgbClr val="FF6600">
              <a:alpha val="70195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0210" name="TextBox 13"/>
          <p:cNvSpPr txBox="1">
            <a:spLocks noChangeArrowheads="1"/>
          </p:cNvSpPr>
          <p:nvPr/>
        </p:nvSpPr>
        <p:spPr bwMode="auto">
          <a:xfrm>
            <a:off x="3113088" y="3541713"/>
            <a:ext cx="3627437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i="1">
                <a:solidFill>
                  <a:schemeClr val="bg1"/>
                </a:solidFill>
              </a:rPr>
              <a:t>Content provider network</a:t>
            </a:r>
          </a:p>
        </p:txBody>
      </p:sp>
      <p:cxnSp>
        <p:nvCxnSpPr>
          <p:cNvPr id="50211" name="Straight Connector 19"/>
          <p:cNvCxnSpPr>
            <a:cxnSpLocks noChangeShapeType="1"/>
            <a:stCxn id="50532" idx="2"/>
          </p:cNvCxnSpPr>
          <p:nvPr/>
        </p:nvCxnSpPr>
        <p:spPr bwMode="auto">
          <a:xfrm flipH="1">
            <a:off x="6540500" y="2867025"/>
            <a:ext cx="150813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50212" name="Straight Connector 525"/>
          <p:cNvCxnSpPr>
            <a:cxnSpLocks noChangeShapeType="1"/>
            <a:endCxn id="50209" idx="7"/>
          </p:cNvCxnSpPr>
          <p:nvPr/>
        </p:nvCxnSpPr>
        <p:spPr bwMode="auto">
          <a:xfrm flipH="1">
            <a:off x="7070725" y="3221038"/>
            <a:ext cx="142875" cy="3063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50213" name="Straight Connector 526"/>
          <p:cNvCxnSpPr>
            <a:cxnSpLocks noChangeShapeType="1"/>
          </p:cNvCxnSpPr>
          <p:nvPr/>
        </p:nvCxnSpPr>
        <p:spPr bwMode="auto">
          <a:xfrm flipH="1">
            <a:off x="5773738" y="3205163"/>
            <a:ext cx="111125" cy="244475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</p:cxnSp>
      <p:cxnSp>
        <p:nvCxnSpPr>
          <p:cNvPr id="50214" name="Straight Connector 527"/>
          <p:cNvCxnSpPr>
            <a:cxnSpLocks noChangeShapeType="1"/>
            <a:endCxn id="50209" idx="1"/>
          </p:cNvCxnSpPr>
          <p:nvPr/>
        </p:nvCxnSpPr>
        <p:spPr bwMode="auto">
          <a:xfrm>
            <a:off x="2682875" y="3008313"/>
            <a:ext cx="76200" cy="519112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</p:cxnSp>
      <p:cxnSp>
        <p:nvCxnSpPr>
          <p:cNvPr id="50215" name="Straight Connector 528"/>
          <p:cNvCxnSpPr>
            <a:cxnSpLocks noChangeShapeType="1"/>
            <a:endCxn id="50279" idx="1"/>
          </p:cNvCxnSpPr>
          <p:nvPr/>
        </p:nvCxnSpPr>
        <p:spPr bwMode="auto">
          <a:xfrm>
            <a:off x="3413125" y="4049713"/>
            <a:ext cx="239713" cy="339725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</p:cxnSp>
      <p:cxnSp>
        <p:nvCxnSpPr>
          <p:cNvPr id="50216" name="Straight Connector 529"/>
          <p:cNvCxnSpPr>
            <a:cxnSpLocks noChangeShapeType="1"/>
          </p:cNvCxnSpPr>
          <p:nvPr/>
        </p:nvCxnSpPr>
        <p:spPr bwMode="auto">
          <a:xfrm>
            <a:off x="2303463" y="2651125"/>
            <a:ext cx="14287" cy="9413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50217" name="Straight Connector 530"/>
          <p:cNvCxnSpPr>
            <a:cxnSpLocks noChangeShapeType="1"/>
          </p:cNvCxnSpPr>
          <p:nvPr/>
        </p:nvCxnSpPr>
        <p:spPr bwMode="auto">
          <a:xfrm flipH="1">
            <a:off x="1693863" y="3935413"/>
            <a:ext cx="528637" cy="1174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50218" name="Straight Connector 531"/>
          <p:cNvCxnSpPr>
            <a:cxnSpLocks noChangeShapeType="1"/>
            <a:stCxn id="50511" idx="3"/>
          </p:cNvCxnSpPr>
          <p:nvPr/>
        </p:nvCxnSpPr>
        <p:spPr bwMode="auto">
          <a:xfrm flipH="1" flipV="1">
            <a:off x="7713663" y="3903663"/>
            <a:ext cx="400050" cy="2825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50219" name="Straight Connector 532"/>
          <p:cNvCxnSpPr>
            <a:cxnSpLocks noChangeShapeType="1"/>
            <a:stCxn id="50513" idx="4"/>
          </p:cNvCxnSpPr>
          <p:nvPr/>
        </p:nvCxnSpPr>
        <p:spPr bwMode="auto">
          <a:xfrm flipH="1" flipV="1">
            <a:off x="7624763" y="3929063"/>
            <a:ext cx="628650" cy="12144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Footer Placeholder 2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>
                <a:ea typeface="ＭＳ Ｐゴシック" pitchFamily="34" charset="-128"/>
              </a:rPr>
              <a:t>Introduction</a:t>
            </a:r>
          </a:p>
        </p:txBody>
      </p:sp>
      <p:sp>
        <p:nvSpPr>
          <p:cNvPr id="5120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55588" y="165100"/>
            <a:ext cx="8096250" cy="650875"/>
          </a:xfrm>
        </p:spPr>
        <p:txBody>
          <a:bodyPr/>
          <a:lstStyle/>
          <a:p>
            <a:pPr eaLnBrk="1" hangingPunct="1"/>
            <a:r>
              <a:rPr lang="en-US" sz="3600">
                <a:ea typeface="ＭＳ Ｐゴシック" pitchFamily="34" charset="-128"/>
              </a:rPr>
              <a:t>Internet structure: network of networks</a:t>
            </a:r>
            <a:endParaRPr lang="en-US">
              <a:ea typeface="ＭＳ Ｐゴシック" pitchFamily="34" charset="-128"/>
            </a:endParaRPr>
          </a:p>
        </p:txBody>
      </p:sp>
      <p:sp>
        <p:nvSpPr>
          <p:cNvPr id="51204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0" y="5149850"/>
            <a:ext cx="8440738" cy="4648200"/>
          </a:xfrm>
        </p:spPr>
        <p:txBody>
          <a:bodyPr/>
          <a:lstStyle/>
          <a:p>
            <a:pPr eaLnBrk="1" hangingPunct="1">
              <a:buSzPct val="75000"/>
            </a:pPr>
            <a:r>
              <a:rPr lang="en-US" sz="2400">
                <a:ea typeface="ＭＳ Ｐゴシック" pitchFamily="34" charset="-128"/>
              </a:rPr>
              <a:t>at center: small # of well-connected large networks</a:t>
            </a:r>
          </a:p>
          <a:p>
            <a:pPr lvl="1" eaLnBrk="1" hangingPunct="1"/>
            <a:r>
              <a:rPr lang="ja-JP" altLang="en-US" sz="2000">
                <a:solidFill>
                  <a:srgbClr val="CC0000"/>
                </a:solidFill>
                <a:ea typeface="ＭＳ Ｐゴシック" pitchFamily="34" charset="-128"/>
              </a:rPr>
              <a:t>“</a:t>
            </a:r>
            <a:r>
              <a:rPr lang="en-US" altLang="ja-JP" sz="2000">
                <a:solidFill>
                  <a:srgbClr val="CC0000"/>
                </a:solidFill>
                <a:ea typeface="ＭＳ Ｐゴシック" pitchFamily="34" charset="-128"/>
              </a:rPr>
              <a:t>tier-1</a:t>
            </a:r>
            <a:r>
              <a:rPr lang="ja-JP" altLang="en-US" sz="2000">
                <a:solidFill>
                  <a:srgbClr val="CC0000"/>
                </a:solidFill>
                <a:ea typeface="ＭＳ Ｐゴシック" pitchFamily="34" charset="-128"/>
              </a:rPr>
              <a:t>”</a:t>
            </a:r>
            <a:r>
              <a:rPr lang="en-US" altLang="ja-JP" sz="2000">
                <a:solidFill>
                  <a:srgbClr val="CC0000"/>
                </a:solidFill>
                <a:ea typeface="ＭＳ Ｐゴシック" pitchFamily="34" charset="-128"/>
              </a:rPr>
              <a:t> commercial ISPs</a:t>
            </a:r>
            <a:r>
              <a:rPr lang="en-US" altLang="ja-JP" sz="2000">
                <a:solidFill>
                  <a:srgbClr val="FF0000"/>
                </a:solidFill>
                <a:ea typeface="ＭＳ Ｐゴシック" pitchFamily="34" charset="-128"/>
              </a:rPr>
              <a:t> </a:t>
            </a:r>
            <a:r>
              <a:rPr lang="en-US" altLang="ja-JP" sz="2000">
                <a:ea typeface="ＭＳ Ｐゴシック" pitchFamily="34" charset="-128"/>
              </a:rPr>
              <a:t>(e.g., Level 3, Sprint, AT&amp;T, NTT), national &amp; international coverage</a:t>
            </a:r>
          </a:p>
          <a:p>
            <a:pPr lvl="1" eaLnBrk="1" hangingPunct="1"/>
            <a:r>
              <a:rPr lang="en-US" sz="2000">
                <a:solidFill>
                  <a:srgbClr val="CC0000"/>
                </a:solidFill>
              </a:rPr>
              <a:t>content provider network </a:t>
            </a:r>
            <a:r>
              <a:rPr lang="en-US" sz="2000"/>
              <a:t>(e.g, Google): private network that connects it data centers to Internet, often bypassing tier-1, regional ISPs</a:t>
            </a:r>
          </a:p>
          <a:p>
            <a:pPr lvl="1" eaLnBrk="1" hangingPunct="1">
              <a:buFont typeface="Wingdings" pitchFamily="2" charset="2"/>
              <a:buNone/>
            </a:pPr>
            <a:endParaRPr lang="en-US" sz="2000"/>
          </a:p>
        </p:txBody>
      </p:sp>
      <p:pic>
        <p:nvPicPr>
          <p:cNvPr id="51205" name="Picture 76" descr="underline_base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7025" y="674688"/>
            <a:ext cx="7769225" cy="173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206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r>
              <a:rPr lang="en-US"/>
              <a:t>1-</a:t>
            </a:r>
            <a:fld id="{5330C3D8-09D0-4D1D-8943-AB07F5F84B48}" type="slidenum">
              <a:rPr lang="en-US" smtClean="0"/>
              <a:pPr/>
              <a:t>43</a:t>
            </a:fld>
            <a:endParaRPr lang="en-US"/>
          </a:p>
        </p:txBody>
      </p:sp>
      <p:grpSp>
        <p:nvGrpSpPr>
          <p:cNvPr id="51207" name="Group 67"/>
          <p:cNvGrpSpPr>
            <a:grpSpLocks/>
          </p:cNvGrpSpPr>
          <p:nvPr/>
        </p:nvGrpSpPr>
        <p:grpSpPr bwMode="auto">
          <a:xfrm>
            <a:off x="1054100" y="1038225"/>
            <a:ext cx="7658100" cy="3984625"/>
            <a:chOff x="1066800" y="1371600"/>
            <a:chExt cx="7194549" cy="3984625"/>
          </a:xfrm>
        </p:grpSpPr>
        <p:sp>
          <p:nvSpPr>
            <p:cNvPr id="51208" name="Oval 76"/>
            <p:cNvSpPr>
              <a:spLocks noChangeArrowheads="1"/>
            </p:cNvSpPr>
            <p:nvPr/>
          </p:nvSpPr>
          <p:spPr bwMode="auto">
            <a:xfrm>
              <a:off x="1981200" y="4724400"/>
              <a:ext cx="793749" cy="631825"/>
            </a:xfrm>
            <a:prstGeom prst="ellipse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600"/>
                <a:t>access</a:t>
              </a:r>
            </a:p>
            <a:p>
              <a:pPr algn="ctr"/>
              <a:r>
                <a:rPr lang="en-US" sz="1600"/>
                <a:t>net</a:t>
              </a:r>
            </a:p>
          </p:txBody>
        </p:sp>
        <p:sp>
          <p:nvSpPr>
            <p:cNvPr id="51209" name="Oval 76"/>
            <p:cNvSpPr>
              <a:spLocks noChangeArrowheads="1"/>
            </p:cNvSpPr>
            <p:nvPr/>
          </p:nvSpPr>
          <p:spPr bwMode="auto">
            <a:xfrm>
              <a:off x="1066800" y="4724400"/>
              <a:ext cx="793749" cy="631825"/>
            </a:xfrm>
            <a:prstGeom prst="ellipse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600"/>
                <a:t>access</a:t>
              </a:r>
            </a:p>
            <a:p>
              <a:pPr algn="ctr"/>
              <a:r>
                <a:rPr lang="en-US" sz="1600"/>
                <a:t>net</a:t>
              </a:r>
            </a:p>
          </p:txBody>
        </p:sp>
        <p:sp>
          <p:nvSpPr>
            <p:cNvPr id="51210" name="Oval 76"/>
            <p:cNvSpPr>
              <a:spLocks noChangeArrowheads="1"/>
            </p:cNvSpPr>
            <p:nvPr/>
          </p:nvSpPr>
          <p:spPr bwMode="auto">
            <a:xfrm>
              <a:off x="5638800" y="4724400"/>
              <a:ext cx="793749" cy="631825"/>
            </a:xfrm>
            <a:prstGeom prst="ellipse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600"/>
                <a:t>access</a:t>
              </a:r>
            </a:p>
            <a:p>
              <a:pPr algn="ctr"/>
              <a:r>
                <a:rPr lang="en-US" sz="1600"/>
                <a:t>net</a:t>
              </a:r>
            </a:p>
          </p:txBody>
        </p:sp>
        <p:sp>
          <p:nvSpPr>
            <p:cNvPr id="51211" name="Oval 76"/>
            <p:cNvSpPr>
              <a:spLocks noChangeArrowheads="1"/>
            </p:cNvSpPr>
            <p:nvPr/>
          </p:nvSpPr>
          <p:spPr bwMode="auto">
            <a:xfrm>
              <a:off x="4724400" y="4724400"/>
              <a:ext cx="793749" cy="631825"/>
            </a:xfrm>
            <a:prstGeom prst="ellipse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600"/>
                <a:t>access</a:t>
              </a:r>
            </a:p>
            <a:p>
              <a:pPr algn="ctr"/>
              <a:r>
                <a:rPr lang="en-US" sz="1600"/>
                <a:t>net</a:t>
              </a:r>
            </a:p>
          </p:txBody>
        </p:sp>
        <p:sp>
          <p:nvSpPr>
            <p:cNvPr id="51212" name="Oval 76"/>
            <p:cNvSpPr>
              <a:spLocks noChangeArrowheads="1"/>
            </p:cNvSpPr>
            <p:nvPr/>
          </p:nvSpPr>
          <p:spPr bwMode="auto">
            <a:xfrm>
              <a:off x="3810000" y="4724400"/>
              <a:ext cx="793749" cy="631825"/>
            </a:xfrm>
            <a:prstGeom prst="ellipse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600"/>
                <a:t>access</a:t>
              </a:r>
            </a:p>
            <a:p>
              <a:pPr algn="ctr"/>
              <a:r>
                <a:rPr lang="en-US" sz="1600"/>
                <a:t>net</a:t>
              </a:r>
            </a:p>
          </p:txBody>
        </p:sp>
        <p:sp>
          <p:nvSpPr>
            <p:cNvPr id="51213" name="Oval 76"/>
            <p:cNvSpPr>
              <a:spLocks noChangeArrowheads="1"/>
            </p:cNvSpPr>
            <p:nvPr/>
          </p:nvSpPr>
          <p:spPr bwMode="auto">
            <a:xfrm>
              <a:off x="2895600" y="4724400"/>
              <a:ext cx="793749" cy="631825"/>
            </a:xfrm>
            <a:prstGeom prst="ellipse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600"/>
                <a:t>access</a:t>
              </a:r>
            </a:p>
            <a:p>
              <a:pPr algn="ctr"/>
              <a:r>
                <a:rPr lang="en-US" sz="1600"/>
                <a:t>net</a:t>
              </a:r>
            </a:p>
          </p:txBody>
        </p:sp>
        <p:sp>
          <p:nvSpPr>
            <p:cNvPr id="51214" name="Oval 76"/>
            <p:cNvSpPr>
              <a:spLocks noChangeArrowheads="1"/>
            </p:cNvSpPr>
            <p:nvPr/>
          </p:nvSpPr>
          <p:spPr bwMode="auto">
            <a:xfrm>
              <a:off x="6553200" y="4724400"/>
              <a:ext cx="793749" cy="631825"/>
            </a:xfrm>
            <a:prstGeom prst="ellipse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600"/>
                <a:t>access</a:t>
              </a:r>
            </a:p>
            <a:p>
              <a:pPr algn="ctr"/>
              <a:r>
                <a:rPr lang="en-US" sz="1600"/>
                <a:t>net</a:t>
              </a:r>
            </a:p>
          </p:txBody>
        </p:sp>
        <p:sp>
          <p:nvSpPr>
            <p:cNvPr id="51215" name="Oval 76"/>
            <p:cNvSpPr>
              <a:spLocks noChangeArrowheads="1"/>
            </p:cNvSpPr>
            <p:nvPr/>
          </p:nvSpPr>
          <p:spPr bwMode="auto">
            <a:xfrm>
              <a:off x="7467600" y="4724400"/>
              <a:ext cx="793749" cy="631825"/>
            </a:xfrm>
            <a:prstGeom prst="ellipse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600"/>
                <a:t>access</a:t>
              </a:r>
            </a:p>
            <a:p>
              <a:pPr algn="ctr"/>
              <a:r>
                <a:rPr lang="en-US" sz="1600"/>
                <a:t>net</a:t>
              </a:r>
            </a:p>
          </p:txBody>
        </p:sp>
        <p:sp>
          <p:nvSpPr>
            <p:cNvPr id="51216" name="Oval 33"/>
            <p:cNvSpPr>
              <a:spLocks noChangeArrowheads="1"/>
            </p:cNvSpPr>
            <p:nvPr/>
          </p:nvSpPr>
          <p:spPr bwMode="auto">
            <a:xfrm>
              <a:off x="2438400" y="3429000"/>
              <a:ext cx="1863725" cy="790575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>
                  <a:solidFill>
                    <a:srgbClr val="808080"/>
                  </a:solidFill>
                </a:rPr>
                <a:t>Regional ISP</a:t>
              </a:r>
            </a:p>
          </p:txBody>
        </p:sp>
        <p:sp>
          <p:nvSpPr>
            <p:cNvPr id="51217" name="Oval 33"/>
            <p:cNvSpPr>
              <a:spLocks noChangeArrowheads="1"/>
            </p:cNvSpPr>
            <p:nvPr/>
          </p:nvSpPr>
          <p:spPr bwMode="auto">
            <a:xfrm>
              <a:off x="4800600" y="3429000"/>
              <a:ext cx="1863725" cy="790575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>
                  <a:solidFill>
                    <a:srgbClr val="808080"/>
                  </a:solidFill>
                </a:rPr>
                <a:t>Regional ISP</a:t>
              </a:r>
            </a:p>
          </p:txBody>
        </p:sp>
        <p:sp>
          <p:nvSpPr>
            <p:cNvPr id="79" name="Rectangle 78"/>
            <p:cNvSpPr/>
            <p:nvPr/>
          </p:nvSpPr>
          <p:spPr>
            <a:xfrm>
              <a:off x="2133157" y="2819400"/>
              <a:ext cx="609985" cy="45720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/>
                <a:t>IXP</a:t>
              </a:r>
            </a:p>
          </p:txBody>
        </p:sp>
        <p:sp>
          <p:nvSpPr>
            <p:cNvPr id="80" name="Rectangle 79"/>
            <p:cNvSpPr/>
            <p:nvPr/>
          </p:nvSpPr>
          <p:spPr>
            <a:xfrm>
              <a:off x="4801284" y="2743200"/>
              <a:ext cx="608494" cy="45720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/>
                <a:t>IXP</a:t>
              </a:r>
            </a:p>
          </p:txBody>
        </p:sp>
        <p:sp>
          <p:nvSpPr>
            <p:cNvPr id="51220" name="Oval 34"/>
            <p:cNvSpPr>
              <a:spLocks noChangeArrowheads="1"/>
            </p:cNvSpPr>
            <p:nvPr/>
          </p:nvSpPr>
          <p:spPr bwMode="auto">
            <a:xfrm>
              <a:off x="1143000" y="1600200"/>
              <a:ext cx="1863725" cy="790575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>
                  <a:solidFill>
                    <a:schemeClr val="bg1"/>
                  </a:solidFill>
                </a:rPr>
                <a:t>Tier 1 ISP</a:t>
              </a:r>
              <a:endParaRPr lang="en-US"/>
            </a:p>
          </p:txBody>
        </p:sp>
        <p:sp>
          <p:nvSpPr>
            <p:cNvPr id="51221" name="Oval 34"/>
            <p:cNvSpPr>
              <a:spLocks noChangeArrowheads="1"/>
            </p:cNvSpPr>
            <p:nvPr/>
          </p:nvSpPr>
          <p:spPr bwMode="auto">
            <a:xfrm>
              <a:off x="3352800" y="1600200"/>
              <a:ext cx="1863725" cy="790575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>
                  <a:solidFill>
                    <a:schemeClr val="bg1"/>
                  </a:solidFill>
                </a:rPr>
                <a:t>Tier 1 ISP</a:t>
              </a:r>
              <a:endParaRPr lang="en-US"/>
            </a:p>
          </p:txBody>
        </p:sp>
        <p:sp>
          <p:nvSpPr>
            <p:cNvPr id="51222" name="Oval 34"/>
            <p:cNvSpPr>
              <a:spLocks noChangeArrowheads="1"/>
            </p:cNvSpPr>
            <p:nvPr/>
          </p:nvSpPr>
          <p:spPr bwMode="auto">
            <a:xfrm>
              <a:off x="5638800" y="1600200"/>
              <a:ext cx="1981200" cy="838200"/>
            </a:xfrm>
            <a:prstGeom prst="ellipse">
              <a:avLst/>
            </a:prstGeom>
            <a:solidFill>
              <a:srgbClr val="00206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>
                  <a:solidFill>
                    <a:schemeClr val="bg1"/>
                  </a:solidFill>
                </a:rPr>
                <a:t>Google</a:t>
              </a:r>
              <a:endParaRPr lang="en-US"/>
            </a:p>
          </p:txBody>
        </p:sp>
        <p:cxnSp>
          <p:nvCxnSpPr>
            <p:cNvPr id="84" name="Straight Connector 83"/>
            <p:cNvCxnSpPr>
              <a:endCxn id="51209" idx="0"/>
            </p:cNvCxnSpPr>
            <p:nvPr/>
          </p:nvCxnSpPr>
          <p:spPr>
            <a:xfrm rot="5400000">
              <a:off x="427081" y="3398633"/>
              <a:ext cx="2362200" cy="28933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>
              <a:stCxn id="51216" idx="4"/>
            </p:cNvCxnSpPr>
            <p:nvPr/>
          </p:nvCxnSpPr>
          <p:spPr>
            <a:xfrm rot="5400000">
              <a:off x="3070887" y="4425754"/>
              <a:ext cx="504825" cy="9246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>
              <a:stCxn id="51216" idx="3"/>
            </p:cNvCxnSpPr>
            <p:nvPr/>
          </p:nvCxnSpPr>
          <p:spPr>
            <a:xfrm rot="5400000">
              <a:off x="2265003" y="4277579"/>
              <a:ext cx="620712" cy="27292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/>
            <p:nvPr/>
          </p:nvCxnSpPr>
          <p:spPr>
            <a:xfrm rot="16200000" flipH="1">
              <a:off x="808066" y="3459105"/>
              <a:ext cx="2438400" cy="24459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>
              <a:stCxn id="79" idx="2"/>
            </p:cNvCxnSpPr>
            <p:nvPr/>
          </p:nvCxnSpPr>
          <p:spPr>
            <a:xfrm rot="5400000">
              <a:off x="1333803" y="3771707"/>
              <a:ext cx="1600200" cy="60998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Rectangle 88"/>
            <p:cNvSpPr/>
            <p:nvPr/>
          </p:nvSpPr>
          <p:spPr>
            <a:xfrm>
              <a:off x="7315797" y="2819400"/>
              <a:ext cx="608494" cy="45720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/>
                <a:t>IXP</a:t>
              </a:r>
            </a:p>
          </p:txBody>
        </p:sp>
        <p:cxnSp>
          <p:nvCxnSpPr>
            <p:cNvPr id="90" name="Straight Connector 89"/>
            <p:cNvCxnSpPr/>
            <p:nvPr/>
          </p:nvCxnSpPr>
          <p:spPr>
            <a:xfrm rot="16200000" flipH="1">
              <a:off x="3747986" y="4252513"/>
              <a:ext cx="504825" cy="3818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>
              <a:stCxn id="51217" idx="2"/>
              <a:endCxn id="51216" idx="6"/>
            </p:cNvCxnSpPr>
            <p:nvPr/>
          </p:nvCxnSpPr>
          <p:spPr>
            <a:xfrm rot="10800000">
              <a:off x="4301663" y="3824288"/>
              <a:ext cx="499621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/>
            <p:nvPr/>
          </p:nvCxnSpPr>
          <p:spPr>
            <a:xfrm rot="5400000">
              <a:off x="4931639" y="4288692"/>
              <a:ext cx="620713" cy="27292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/>
            <p:nvPr/>
          </p:nvCxnSpPr>
          <p:spPr>
            <a:xfrm rot="16200000" flipH="1">
              <a:off x="5633414" y="4425226"/>
              <a:ext cx="544513" cy="7606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>
              <a:stCxn id="51217" idx="5"/>
            </p:cNvCxnSpPr>
            <p:nvPr/>
          </p:nvCxnSpPr>
          <p:spPr>
            <a:xfrm rot="16200000" flipH="1">
              <a:off x="6276143" y="4218669"/>
              <a:ext cx="620712" cy="39074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>
              <a:stCxn id="51222" idx="4"/>
            </p:cNvCxnSpPr>
            <p:nvPr/>
          </p:nvCxnSpPr>
          <p:spPr>
            <a:xfrm rot="16200000" flipH="1">
              <a:off x="5747409" y="3320741"/>
              <a:ext cx="2297113" cy="53243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/>
            <p:cNvCxnSpPr/>
            <p:nvPr/>
          </p:nvCxnSpPr>
          <p:spPr>
            <a:xfrm rot="10800000">
              <a:off x="2971328" y="1981200"/>
              <a:ext cx="499621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/>
            <p:nvPr/>
          </p:nvCxnSpPr>
          <p:spPr>
            <a:xfrm rot="10800000">
              <a:off x="5181593" y="1981200"/>
              <a:ext cx="49813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Arc 97"/>
            <p:cNvSpPr/>
            <p:nvPr/>
          </p:nvSpPr>
          <p:spPr>
            <a:xfrm>
              <a:off x="2133157" y="1371600"/>
              <a:ext cx="4190855" cy="457200"/>
            </a:xfrm>
            <a:prstGeom prst="arc">
              <a:avLst>
                <a:gd name="adj1" fmla="val 10681875"/>
                <a:gd name="adj2" fmla="val 0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99" name="Straight Connector 98"/>
            <p:cNvCxnSpPr/>
            <p:nvPr/>
          </p:nvCxnSpPr>
          <p:spPr>
            <a:xfrm rot="16200000" flipH="1">
              <a:off x="6972290" y="2399831"/>
              <a:ext cx="533400" cy="30573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>
              <a:endCxn id="79" idx="0"/>
            </p:cNvCxnSpPr>
            <p:nvPr/>
          </p:nvCxnSpPr>
          <p:spPr>
            <a:xfrm rot="16200000" flipH="1">
              <a:off x="2095457" y="2475961"/>
              <a:ext cx="457200" cy="22967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/>
          </p:nvCxnSpPr>
          <p:spPr>
            <a:xfrm rot="16200000" flipH="1">
              <a:off x="2628635" y="3238707"/>
              <a:ext cx="457200" cy="22818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/>
          </p:nvCxnSpPr>
          <p:spPr>
            <a:xfrm rot="10800000" flipV="1">
              <a:off x="2743142" y="2209800"/>
              <a:ext cx="2972375" cy="77311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/>
          </p:nvCxnSpPr>
          <p:spPr>
            <a:xfrm rot="16200000" flipH="1">
              <a:off x="4662218" y="2423713"/>
              <a:ext cx="504825" cy="3818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/>
          </p:nvCxnSpPr>
          <p:spPr>
            <a:xfrm rot="5400000">
              <a:off x="3314806" y="2856893"/>
              <a:ext cx="1143000" cy="15361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/>
          </p:nvCxnSpPr>
          <p:spPr>
            <a:xfrm rot="16200000" flipH="1">
              <a:off x="5105256" y="3276738"/>
              <a:ext cx="304800" cy="15212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/>
          </p:nvCxnSpPr>
          <p:spPr>
            <a:xfrm rot="10800000" flipV="1">
              <a:off x="4039175" y="3124200"/>
              <a:ext cx="762109" cy="54451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>
              <a:stCxn id="51220" idx="5"/>
            </p:cNvCxnSpPr>
            <p:nvPr/>
          </p:nvCxnSpPr>
          <p:spPr>
            <a:xfrm rot="16200000" flipH="1">
              <a:off x="3070757" y="1938325"/>
              <a:ext cx="1470025" cy="214315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>
              <a:stCxn id="89" idx="2"/>
            </p:cNvCxnSpPr>
            <p:nvPr/>
          </p:nvCxnSpPr>
          <p:spPr>
            <a:xfrm rot="16200000" flipH="1">
              <a:off x="7004680" y="3891964"/>
              <a:ext cx="1458913" cy="22818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/>
          </p:nvCxnSpPr>
          <p:spPr>
            <a:xfrm rot="5400000">
              <a:off x="6052348" y="3472202"/>
              <a:ext cx="1535113" cy="114391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>
              <a:stCxn id="89" idx="1"/>
            </p:cNvCxnSpPr>
            <p:nvPr/>
          </p:nvCxnSpPr>
          <p:spPr>
            <a:xfrm rot="10800000" flipV="1">
              <a:off x="6095826" y="3048000"/>
              <a:ext cx="1219971" cy="46831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>
              <a:endCxn id="80" idx="3"/>
            </p:cNvCxnSpPr>
            <p:nvPr/>
          </p:nvCxnSpPr>
          <p:spPr>
            <a:xfrm rot="10800000" flipV="1">
              <a:off x="5409778" y="2362200"/>
              <a:ext cx="780007" cy="6096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/>
          </p:nvCxnSpPr>
          <p:spPr>
            <a:xfrm>
              <a:off x="5053332" y="2217738"/>
              <a:ext cx="2286327" cy="6858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Footer Placeholder 2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>
                <a:ea typeface="ＭＳ Ｐゴシック" pitchFamily="34" charset="-128"/>
              </a:rPr>
              <a:t>Introduction</a:t>
            </a:r>
          </a:p>
        </p:txBody>
      </p:sp>
      <p:pic>
        <p:nvPicPr>
          <p:cNvPr id="52227" name="Picture 121" descr="underline_base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5438" y="914400"/>
            <a:ext cx="5027612" cy="173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2228" name="Picture 31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0075" y="1452563"/>
            <a:ext cx="8385175" cy="4765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2229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33363" y="114300"/>
            <a:ext cx="7772400" cy="1143000"/>
          </a:xfrm>
        </p:spPr>
        <p:txBody>
          <a:bodyPr/>
          <a:lstStyle/>
          <a:p>
            <a:pPr eaLnBrk="1" hangingPunct="1"/>
            <a:r>
              <a:rPr lang="en-US">
                <a:ea typeface="ＭＳ Ｐゴシック" pitchFamily="34" charset="-128"/>
              </a:rPr>
              <a:t>Tier-1 ISP: e.g., Sprint</a:t>
            </a:r>
          </a:p>
        </p:txBody>
      </p:sp>
      <p:grpSp>
        <p:nvGrpSpPr>
          <p:cNvPr id="2" name="Group 187"/>
          <p:cNvGrpSpPr>
            <a:grpSpLocks/>
          </p:cNvGrpSpPr>
          <p:nvPr/>
        </p:nvGrpSpPr>
        <p:grpSpPr bwMode="auto">
          <a:xfrm>
            <a:off x="1371600" y="1662113"/>
            <a:ext cx="3179763" cy="3081337"/>
            <a:chOff x="864" y="1047"/>
            <a:chExt cx="2003" cy="1941"/>
          </a:xfrm>
        </p:grpSpPr>
        <p:sp>
          <p:nvSpPr>
            <p:cNvPr id="52232" name="Rectangle 202"/>
            <p:cNvSpPr>
              <a:spLocks noChangeArrowheads="1"/>
            </p:cNvSpPr>
            <p:nvPr/>
          </p:nvSpPr>
          <p:spPr bwMode="auto">
            <a:xfrm>
              <a:off x="1307" y="1103"/>
              <a:ext cx="1560" cy="1885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52233" name="Line 205"/>
            <p:cNvSpPr>
              <a:spLocks noChangeShapeType="1"/>
            </p:cNvSpPr>
            <p:nvPr/>
          </p:nvSpPr>
          <p:spPr bwMode="auto">
            <a:xfrm flipH="1">
              <a:off x="1408" y="1945"/>
              <a:ext cx="28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2234" name="Line 206"/>
            <p:cNvSpPr>
              <a:spLocks noChangeShapeType="1"/>
            </p:cNvSpPr>
            <p:nvPr/>
          </p:nvSpPr>
          <p:spPr bwMode="auto">
            <a:xfrm flipH="1">
              <a:off x="1408" y="2028"/>
              <a:ext cx="28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2235" name="Text Box 207"/>
            <p:cNvSpPr txBox="1">
              <a:spLocks noChangeArrowheads="1"/>
            </p:cNvSpPr>
            <p:nvPr/>
          </p:nvSpPr>
          <p:spPr bwMode="auto">
            <a:xfrm flipH="1">
              <a:off x="1336" y="1789"/>
              <a:ext cx="229" cy="2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>
                  <a:latin typeface="Times New Roman" pitchFamily="18" charset="0"/>
                </a:rPr>
                <a:t>…</a:t>
              </a:r>
            </a:p>
          </p:txBody>
        </p:sp>
        <p:grpSp>
          <p:nvGrpSpPr>
            <p:cNvPr id="52236" name="Group 208"/>
            <p:cNvGrpSpPr>
              <a:grpSpLocks/>
            </p:cNvGrpSpPr>
            <p:nvPr/>
          </p:nvGrpSpPr>
          <p:grpSpPr bwMode="auto">
            <a:xfrm flipH="1">
              <a:off x="1617" y="2063"/>
              <a:ext cx="775" cy="284"/>
              <a:chOff x="2927" y="2500"/>
              <a:chExt cx="949" cy="332"/>
            </a:xfrm>
          </p:grpSpPr>
          <p:sp>
            <p:nvSpPr>
              <p:cNvPr id="52308" name="Line 209"/>
              <p:cNvSpPr>
                <a:spLocks noChangeShapeType="1"/>
              </p:cNvSpPr>
              <p:nvPr/>
            </p:nvSpPr>
            <p:spPr bwMode="auto">
              <a:xfrm flipH="1">
                <a:off x="2927" y="2515"/>
                <a:ext cx="236" cy="311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309" name="Line 210"/>
              <p:cNvSpPr>
                <a:spLocks noChangeShapeType="1"/>
              </p:cNvSpPr>
              <p:nvPr/>
            </p:nvSpPr>
            <p:spPr bwMode="auto">
              <a:xfrm>
                <a:off x="3209" y="2500"/>
                <a:ext cx="201" cy="332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310" name="Line 211"/>
              <p:cNvSpPr>
                <a:spLocks noChangeShapeType="1"/>
              </p:cNvSpPr>
              <p:nvPr/>
            </p:nvSpPr>
            <p:spPr bwMode="auto">
              <a:xfrm>
                <a:off x="3315" y="2500"/>
                <a:ext cx="561" cy="324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52237" name="Line 212"/>
            <p:cNvSpPr>
              <a:spLocks noChangeShapeType="1"/>
            </p:cNvSpPr>
            <p:nvPr/>
          </p:nvSpPr>
          <p:spPr bwMode="auto">
            <a:xfrm flipH="1" flipV="1">
              <a:off x="1819" y="1533"/>
              <a:ext cx="0" cy="35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2238" name="Line 213"/>
            <p:cNvSpPr>
              <a:spLocks noChangeShapeType="1"/>
            </p:cNvSpPr>
            <p:nvPr/>
          </p:nvSpPr>
          <p:spPr bwMode="auto">
            <a:xfrm flipH="1">
              <a:off x="1587" y="2081"/>
              <a:ext cx="193" cy="26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2239" name="Line 214"/>
            <p:cNvSpPr>
              <a:spLocks noChangeShapeType="1"/>
            </p:cNvSpPr>
            <p:nvPr/>
          </p:nvSpPr>
          <p:spPr bwMode="auto">
            <a:xfrm>
              <a:off x="1818" y="2068"/>
              <a:ext cx="164" cy="28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2240" name="Line 215"/>
            <p:cNvSpPr>
              <a:spLocks noChangeShapeType="1"/>
            </p:cNvSpPr>
            <p:nvPr/>
          </p:nvSpPr>
          <p:spPr bwMode="auto">
            <a:xfrm>
              <a:off x="1904" y="2068"/>
              <a:ext cx="459" cy="27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2241" name="Text Box 272"/>
            <p:cNvSpPr txBox="1">
              <a:spLocks noChangeArrowheads="1"/>
            </p:cNvSpPr>
            <p:nvPr/>
          </p:nvSpPr>
          <p:spPr bwMode="auto">
            <a:xfrm>
              <a:off x="1583" y="2691"/>
              <a:ext cx="1142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1" hangingPunct="1"/>
              <a:r>
                <a:rPr lang="en-US" sz="1600"/>
                <a:t>to/from customers</a:t>
              </a:r>
            </a:p>
          </p:txBody>
        </p:sp>
        <p:sp>
          <p:nvSpPr>
            <p:cNvPr id="52242" name="Text Box 273"/>
            <p:cNvSpPr txBox="1">
              <a:spLocks noChangeArrowheads="1"/>
            </p:cNvSpPr>
            <p:nvPr/>
          </p:nvSpPr>
          <p:spPr bwMode="auto">
            <a:xfrm>
              <a:off x="2262" y="1699"/>
              <a:ext cx="541" cy="2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1" hangingPunct="1"/>
              <a:r>
                <a:rPr lang="en-US" sz="1600"/>
                <a:t>peering</a:t>
              </a:r>
            </a:p>
          </p:txBody>
        </p:sp>
        <p:sp>
          <p:nvSpPr>
            <p:cNvPr id="52243" name="Text Box 274"/>
            <p:cNvSpPr txBox="1">
              <a:spLocks noChangeArrowheads="1"/>
            </p:cNvSpPr>
            <p:nvPr/>
          </p:nvSpPr>
          <p:spPr bwMode="auto">
            <a:xfrm>
              <a:off x="1636" y="1367"/>
              <a:ext cx="1141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1" hangingPunct="1"/>
              <a:r>
                <a:rPr lang="en-US" sz="1600"/>
                <a:t> to/from backbone</a:t>
              </a:r>
            </a:p>
          </p:txBody>
        </p:sp>
        <p:sp>
          <p:nvSpPr>
            <p:cNvPr id="52244" name="Rectangle 275"/>
            <p:cNvSpPr>
              <a:spLocks noChangeArrowheads="1"/>
            </p:cNvSpPr>
            <p:nvPr/>
          </p:nvSpPr>
          <p:spPr bwMode="auto">
            <a:xfrm>
              <a:off x="1355" y="1139"/>
              <a:ext cx="1447" cy="1774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52245" name="Line 290"/>
            <p:cNvSpPr>
              <a:spLocks noChangeShapeType="1"/>
            </p:cNvSpPr>
            <p:nvPr/>
          </p:nvSpPr>
          <p:spPr bwMode="auto">
            <a:xfrm flipH="1" flipV="1">
              <a:off x="2226" y="1559"/>
              <a:ext cx="0" cy="355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2246" name="Line 292"/>
            <p:cNvSpPr>
              <a:spLocks noChangeShapeType="1"/>
            </p:cNvSpPr>
            <p:nvPr/>
          </p:nvSpPr>
          <p:spPr bwMode="auto">
            <a:xfrm>
              <a:off x="2360" y="1948"/>
              <a:ext cx="36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2247" name="Line 293"/>
            <p:cNvSpPr>
              <a:spLocks noChangeShapeType="1"/>
            </p:cNvSpPr>
            <p:nvPr/>
          </p:nvSpPr>
          <p:spPr bwMode="auto">
            <a:xfrm>
              <a:off x="2360" y="2030"/>
              <a:ext cx="36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2248" name="Text Box 294"/>
            <p:cNvSpPr txBox="1">
              <a:spLocks noChangeArrowheads="1"/>
            </p:cNvSpPr>
            <p:nvPr/>
          </p:nvSpPr>
          <p:spPr bwMode="auto">
            <a:xfrm>
              <a:off x="2410" y="1790"/>
              <a:ext cx="290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>
                  <a:latin typeface="Times New Roman" pitchFamily="18" charset="0"/>
                </a:rPr>
                <a:t>…</a:t>
              </a:r>
            </a:p>
          </p:txBody>
        </p:sp>
        <p:grpSp>
          <p:nvGrpSpPr>
            <p:cNvPr id="52249" name="Group 296"/>
            <p:cNvGrpSpPr>
              <a:grpSpLocks/>
            </p:cNvGrpSpPr>
            <p:nvPr/>
          </p:nvGrpSpPr>
          <p:grpSpPr bwMode="auto">
            <a:xfrm>
              <a:off x="2376" y="2519"/>
              <a:ext cx="83" cy="167"/>
              <a:chOff x="4467" y="2745"/>
              <a:chExt cx="96" cy="345"/>
            </a:xfrm>
          </p:grpSpPr>
          <p:sp>
            <p:nvSpPr>
              <p:cNvPr id="52306" name="Line 297"/>
              <p:cNvSpPr>
                <a:spLocks noChangeShapeType="1"/>
              </p:cNvSpPr>
              <p:nvPr/>
            </p:nvSpPr>
            <p:spPr bwMode="auto">
              <a:xfrm rot="16200000" flipH="1">
                <a:off x="4294" y="2918"/>
                <a:ext cx="345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307" name="Line 298"/>
              <p:cNvSpPr>
                <a:spLocks noChangeShapeType="1"/>
              </p:cNvSpPr>
              <p:nvPr/>
            </p:nvSpPr>
            <p:spPr bwMode="auto">
              <a:xfrm rot="16200000" flipH="1">
                <a:off x="4390" y="2918"/>
                <a:ext cx="345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52250" name="Text Box 299"/>
            <p:cNvSpPr txBox="1">
              <a:spLocks noChangeArrowheads="1"/>
            </p:cNvSpPr>
            <p:nvPr/>
          </p:nvSpPr>
          <p:spPr bwMode="auto">
            <a:xfrm rot="16200000" flipH="1">
              <a:off x="2242" y="2497"/>
              <a:ext cx="238" cy="2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>
                  <a:latin typeface="Times New Roman" pitchFamily="18" charset="0"/>
                </a:rPr>
                <a:t>…</a:t>
              </a:r>
            </a:p>
          </p:txBody>
        </p:sp>
        <p:grpSp>
          <p:nvGrpSpPr>
            <p:cNvPr id="52251" name="Group 301"/>
            <p:cNvGrpSpPr>
              <a:grpSpLocks/>
            </p:cNvGrpSpPr>
            <p:nvPr/>
          </p:nvGrpSpPr>
          <p:grpSpPr bwMode="auto">
            <a:xfrm>
              <a:off x="1977" y="2528"/>
              <a:ext cx="84" cy="167"/>
              <a:chOff x="4467" y="2745"/>
              <a:chExt cx="96" cy="345"/>
            </a:xfrm>
          </p:grpSpPr>
          <p:sp>
            <p:nvSpPr>
              <p:cNvPr id="52304" name="Line 302"/>
              <p:cNvSpPr>
                <a:spLocks noChangeShapeType="1"/>
              </p:cNvSpPr>
              <p:nvPr/>
            </p:nvSpPr>
            <p:spPr bwMode="auto">
              <a:xfrm rot="16200000" flipH="1">
                <a:off x="4294" y="2918"/>
                <a:ext cx="345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305" name="Line 303"/>
              <p:cNvSpPr>
                <a:spLocks noChangeShapeType="1"/>
              </p:cNvSpPr>
              <p:nvPr/>
            </p:nvSpPr>
            <p:spPr bwMode="auto">
              <a:xfrm rot="16200000" flipH="1">
                <a:off x="4390" y="2918"/>
                <a:ext cx="345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52252" name="Text Box 304"/>
            <p:cNvSpPr txBox="1">
              <a:spLocks noChangeArrowheads="1"/>
            </p:cNvSpPr>
            <p:nvPr/>
          </p:nvSpPr>
          <p:spPr bwMode="auto">
            <a:xfrm rot="16200000" flipH="1">
              <a:off x="1837" y="2491"/>
              <a:ext cx="239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>
                  <a:latin typeface="Times New Roman" pitchFamily="18" charset="0"/>
                </a:rPr>
                <a:t>…</a:t>
              </a:r>
            </a:p>
          </p:txBody>
        </p:sp>
        <p:grpSp>
          <p:nvGrpSpPr>
            <p:cNvPr id="52253" name="Group 306"/>
            <p:cNvGrpSpPr>
              <a:grpSpLocks/>
            </p:cNvGrpSpPr>
            <p:nvPr/>
          </p:nvGrpSpPr>
          <p:grpSpPr bwMode="auto">
            <a:xfrm>
              <a:off x="1545" y="2526"/>
              <a:ext cx="92" cy="167"/>
              <a:chOff x="4467" y="2745"/>
              <a:chExt cx="96" cy="345"/>
            </a:xfrm>
          </p:grpSpPr>
          <p:sp>
            <p:nvSpPr>
              <p:cNvPr id="52302" name="Line 307"/>
              <p:cNvSpPr>
                <a:spLocks noChangeShapeType="1"/>
              </p:cNvSpPr>
              <p:nvPr/>
            </p:nvSpPr>
            <p:spPr bwMode="auto">
              <a:xfrm rot="16200000" flipH="1">
                <a:off x="4294" y="2918"/>
                <a:ext cx="345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303" name="Line 308"/>
              <p:cNvSpPr>
                <a:spLocks noChangeShapeType="1"/>
              </p:cNvSpPr>
              <p:nvPr/>
            </p:nvSpPr>
            <p:spPr bwMode="auto">
              <a:xfrm rot="16200000" flipH="1">
                <a:off x="4390" y="2918"/>
                <a:ext cx="345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52254" name="Text Box 309"/>
            <p:cNvSpPr txBox="1">
              <a:spLocks noChangeArrowheads="1"/>
            </p:cNvSpPr>
            <p:nvPr/>
          </p:nvSpPr>
          <p:spPr bwMode="auto">
            <a:xfrm rot="16200000" flipH="1">
              <a:off x="1407" y="2492"/>
              <a:ext cx="239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>
                  <a:latin typeface="Times New Roman" pitchFamily="18" charset="0"/>
                </a:rPr>
                <a:t>…</a:t>
              </a:r>
            </a:p>
          </p:txBody>
        </p:sp>
        <p:sp>
          <p:nvSpPr>
            <p:cNvPr id="52255" name="Text Box 310"/>
            <p:cNvSpPr txBox="1">
              <a:spLocks noChangeArrowheads="1"/>
            </p:cNvSpPr>
            <p:nvPr/>
          </p:nvSpPr>
          <p:spPr bwMode="auto">
            <a:xfrm>
              <a:off x="1415" y="1047"/>
              <a:ext cx="1282" cy="192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1" hangingPunct="1"/>
              <a:r>
                <a:rPr lang="en-US" sz="1400">
                  <a:solidFill>
                    <a:srgbClr val="FF0000"/>
                  </a:solidFill>
                </a:rPr>
                <a:t>POP: point-of-presence</a:t>
              </a:r>
            </a:p>
          </p:txBody>
        </p:sp>
        <p:grpSp>
          <p:nvGrpSpPr>
            <p:cNvPr id="52256" name="Group 131"/>
            <p:cNvGrpSpPr>
              <a:grpSpLocks/>
            </p:cNvGrpSpPr>
            <p:nvPr/>
          </p:nvGrpSpPr>
          <p:grpSpPr bwMode="auto">
            <a:xfrm>
              <a:off x="1575" y="1880"/>
              <a:ext cx="415" cy="197"/>
              <a:chOff x="2356" y="1300"/>
              <a:chExt cx="555" cy="194"/>
            </a:xfrm>
          </p:grpSpPr>
          <p:sp>
            <p:nvSpPr>
              <p:cNvPr id="52294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rgbClr val="009999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52295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rgbClr val="009999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52296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rgbClr val="009999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52297" name="Group 135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52300" name="Freeform 136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28575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2301" name="Freeform 137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28575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52298" name="Line 138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4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299" name="Line 139"/>
              <p:cNvSpPr>
                <a:spLocks noChangeShapeType="1"/>
              </p:cNvSpPr>
              <p:nvPr/>
            </p:nvSpPr>
            <p:spPr bwMode="auto">
              <a:xfrm>
                <a:off x="2907" y="1363"/>
                <a:ext cx="0" cy="84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2257" name="Group 140"/>
            <p:cNvGrpSpPr>
              <a:grpSpLocks/>
            </p:cNvGrpSpPr>
            <p:nvPr/>
          </p:nvGrpSpPr>
          <p:grpSpPr bwMode="auto">
            <a:xfrm>
              <a:off x="2038" y="1886"/>
              <a:ext cx="413" cy="199"/>
              <a:chOff x="2356" y="1300"/>
              <a:chExt cx="555" cy="194"/>
            </a:xfrm>
          </p:grpSpPr>
          <p:sp>
            <p:nvSpPr>
              <p:cNvPr id="52286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rgbClr val="009999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52287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rgbClr val="009999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52288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rgbClr val="009999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52289" name="Group 144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52292" name="Freeform 145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28575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2293" name="Freeform 146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28575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52290" name="Line 147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4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291" name="Line 148"/>
              <p:cNvSpPr>
                <a:spLocks noChangeShapeType="1"/>
              </p:cNvSpPr>
              <p:nvPr/>
            </p:nvSpPr>
            <p:spPr bwMode="auto">
              <a:xfrm>
                <a:off x="2907" y="1363"/>
                <a:ext cx="0" cy="84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2258" name="Group 149"/>
            <p:cNvGrpSpPr>
              <a:grpSpLocks/>
            </p:cNvGrpSpPr>
            <p:nvPr/>
          </p:nvGrpSpPr>
          <p:grpSpPr bwMode="auto">
            <a:xfrm>
              <a:off x="1425" y="2322"/>
              <a:ext cx="343" cy="204"/>
              <a:chOff x="2356" y="1300"/>
              <a:chExt cx="555" cy="194"/>
            </a:xfrm>
          </p:grpSpPr>
          <p:sp>
            <p:nvSpPr>
              <p:cNvPr id="52278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rgbClr val="009999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52279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rgbClr val="009999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52280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rgbClr val="009999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52281" name="Group 153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52284" name="Freeform 154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28575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2285" name="Freeform 155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28575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52282" name="Line 156"/>
              <p:cNvSpPr>
                <a:spLocks noChangeShapeType="1"/>
              </p:cNvSpPr>
              <p:nvPr/>
            </p:nvSpPr>
            <p:spPr bwMode="auto">
              <a:xfrm>
                <a:off x="2358" y="1361"/>
                <a:ext cx="0" cy="84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283" name="Line 157"/>
              <p:cNvSpPr>
                <a:spLocks noChangeShapeType="1"/>
              </p:cNvSpPr>
              <p:nvPr/>
            </p:nvSpPr>
            <p:spPr bwMode="auto">
              <a:xfrm>
                <a:off x="2908" y="1363"/>
                <a:ext cx="0" cy="87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2259" name="Group 167"/>
            <p:cNvGrpSpPr>
              <a:grpSpLocks/>
            </p:cNvGrpSpPr>
            <p:nvPr/>
          </p:nvGrpSpPr>
          <p:grpSpPr bwMode="auto">
            <a:xfrm>
              <a:off x="2242" y="2332"/>
              <a:ext cx="343" cy="204"/>
              <a:chOff x="2356" y="1300"/>
              <a:chExt cx="555" cy="194"/>
            </a:xfrm>
          </p:grpSpPr>
          <p:sp>
            <p:nvSpPr>
              <p:cNvPr id="52270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rgbClr val="009999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52271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rgbClr val="009999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52272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rgbClr val="009999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52273" name="Group 171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52276" name="Freeform 172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28575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2277" name="Freeform 173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28575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52274" name="Line 174"/>
              <p:cNvSpPr>
                <a:spLocks noChangeShapeType="1"/>
              </p:cNvSpPr>
              <p:nvPr/>
            </p:nvSpPr>
            <p:spPr bwMode="auto">
              <a:xfrm>
                <a:off x="2358" y="1361"/>
                <a:ext cx="0" cy="84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275" name="Line 175"/>
              <p:cNvSpPr>
                <a:spLocks noChangeShapeType="1"/>
              </p:cNvSpPr>
              <p:nvPr/>
            </p:nvSpPr>
            <p:spPr bwMode="auto">
              <a:xfrm>
                <a:off x="2908" y="1363"/>
                <a:ext cx="0" cy="87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2260" name="Group 176"/>
            <p:cNvGrpSpPr>
              <a:grpSpLocks/>
            </p:cNvGrpSpPr>
            <p:nvPr/>
          </p:nvGrpSpPr>
          <p:grpSpPr bwMode="auto">
            <a:xfrm>
              <a:off x="1847" y="2327"/>
              <a:ext cx="343" cy="204"/>
              <a:chOff x="2356" y="1300"/>
              <a:chExt cx="555" cy="194"/>
            </a:xfrm>
          </p:grpSpPr>
          <p:sp>
            <p:nvSpPr>
              <p:cNvPr id="52262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rgbClr val="009999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52263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rgbClr val="009999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52264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rgbClr val="009999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52265" name="Group 180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52268" name="Freeform 181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28575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2269" name="Freeform 182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28575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52266" name="Line 183"/>
              <p:cNvSpPr>
                <a:spLocks noChangeShapeType="1"/>
              </p:cNvSpPr>
              <p:nvPr/>
            </p:nvSpPr>
            <p:spPr bwMode="auto">
              <a:xfrm>
                <a:off x="2358" y="1361"/>
                <a:ext cx="0" cy="84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267" name="Line 184"/>
              <p:cNvSpPr>
                <a:spLocks noChangeShapeType="1"/>
              </p:cNvSpPr>
              <p:nvPr/>
            </p:nvSpPr>
            <p:spPr bwMode="auto">
              <a:xfrm>
                <a:off x="2908" y="1363"/>
                <a:ext cx="0" cy="87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52261" name="Freeform 186"/>
            <p:cNvSpPr>
              <a:spLocks/>
            </p:cNvSpPr>
            <p:nvPr/>
          </p:nvSpPr>
          <p:spPr bwMode="auto">
            <a:xfrm>
              <a:off x="864" y="1087"/>
              <a:ext cx="475" cy="1879"/>
            </a:xfrm>
            <a:custGeom>
              <a:avLst/>
              <a:gdLst>
                <a:gd name="T0" fmla="*/ 0 w 475"/>
                <a:gd name="T1" fmla="*/ 1224 h 1879"/>
                <a:gd name="T2" fmla="*/ 475 w 475"/>
                <a:gd name="T3" fmla="*/ 0 h 1879"/>
                <a:gd name="T4" fmla="*/ 468 w 475"/>
                <a:gd name="T5" fmla="*/ 1879 h 1879"/>
                <a:gd name="T6" fmla="*/ 0 w 475"/>
                <a:gd name="T7" fmla="*/ 1224 h 187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75"/>
                <a:gd name="T13" fmla="*/ 0 h 1879"/>
                <a:gd name="T14" fmla="*/ 475 w 475"/>
                <a:gd name="T15" fmla="*/ 1879 h 187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75" h="1879">
                  <a:moveTo>
                    <a:pt x="0" y="1224"/>
                  </a:moveTo>
                  <a:lnTo>
                    <a:pt x="475" y="0"/>
                  </a:lnTo>
                  <a:lnTo>
                    <a:pt x="468" y="1879"/>
                  </a:lnTo>
                  <a:lnTo>
                    <a:pt x="0" y="1224"/>
                  </a:lnTo>
                  <a:close/>
                </a:path>
              </a:pathLst>
            </a:custGeom>
            <a:gradFill rotWithShape="1">
              <a:gsLst>
                <a:gs pos="0">
                  <a:srgbClr val="CC0000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2231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r>
              <a:rPr lang="en-US"/>
              <a:t>1-</a:t>
            </a:r>
            <a:fld id="{13AAFE5E-0592-4166-8683-B202D867246C}" type="slidenum">
              <a:rPr lang="en-US" smtClean="0"/>
              <a:pPr/>
              <a:t>44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Footer Placeholder 2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>
                <a:ea typeface="ＭＳ Ｐゴシック" pitchFamily="34" charset="-128"/>
              </a:rPr>
              <a:t>Introduction</a:t>
            </a:r>
          </a:p>
        </p:txBody>
      </p:sp>
      <p:pic>
        <p:nvPicPr>
          <p:cNvPr id="53251" name="Picture 2" descr="underline_base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9450" y="1028700"/>
            <a:ext cx="4570413" cy="173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3252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pitchFamily="34" charset="-128"/>
              </a:rPr>
              <a:t>Chapter 1: roadmap</a:t>
            </a:r>
          </a:p>
        </p:txBody>
      </p:sp>
      <p:sp>
        <p:nvSpPr>
          <p:cNvPr id="5325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87363" y="1406525"/>
            <a:ext cx="8207375" cy="4648200"/>
          </a:xfrm>
        </p:spPr>
        <p:txBody>
          <a:bodyPr/>
          <a:lstStyle/>
          <a:p>
            <a:pPr lvl="1" eaLnBrk="1" hangingPunct="1">
              <a:buFont typeface="Wingdings" pitchFamily="2" charset="2"/>
              <a:buNone/>
            </a:pPr>
            <a:r>
              <a:rPr lang="en-US" sz="2800">
                <a:solidFill>
                  <a:srgbClr val="000099"/>
                </a:solidFill>
              </a:rPr>
              <a:t>1.1 what </a:t>
            </a:r>
            <a:r>
              <a:rPr lang="en-US" sz="2800" i="1">
                <a:solidFill>
                  <a:srgbClr val="000099"/>
                </a:solidFill>
              </a:rPr>
              <a:t>is</a:t>
            </a:r>
            <a:r>
              <a:rPr lang="en-US" sz="2800">
                <a:solidFill>
                  <a:srgbClr val="000099"/>
                </a:solidFill>
              </a:rPr>
              <a:t> the Internet?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sz="2800">
                <a:solidFill>
                  <a:srgbClr val="000099"/>
                </a:solidFill>
              </a:rPr>
              <a:t>1.2</a:t>
            </a:r>
            <a:r>
              <a:rPr lang="en-US" sz="2800"/>
              <a:t> network edge</a:t>
            </a:r>
          </a:p>
          <a:p>
            <a:pPr lvl="2" eaLnBrk="1" hangingPunct="1">
              <a:buClr>
                <a:srgbClr val="000099"/>
              </a:buClr>
              <a:buFont typeface="Wingdings" pitchFamily="2" charset="2"/>
              <a:buChar char="§"/>
            </a:pPr>
            <a:r>
              <a:rPr lang="en-US" sz="2800">
                <a:latin typeface="Gill Sans MT" pitchFamily="34" charset="0"/>
              </a:rPr>
              <a:t> </a:t>
            </a:r>
            <a:r>
              <a:rPr lang="en-US" sz="2400">
                <a:latin typeface="Gill Sans MT" pitchFamily="34" charset="0"/>
              </a:rPr>
              <a:t>end systems, access networks, links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sz="2800">
                <a:solidFill>
                  <a:srgbClr val="000099"/>
                </a:solidFill>
              </a:rPr>
              <a:t>1.3 </a:t>
            </a:r>
            <a:r>
              <a:rPr lang="en-US" sz="2800"/>
              <a:t>network core</a:t>
            </a:r>
          </a:p>
          <a:p>
            <a:pPr lvl="2" eaLnBrk="1" hangingPunct="1">
              <a:buClr>
                <a:srgbClr val="000099"/>
              </a:buClr>
              <a:buFont typeface="Wingdings" pitchFamily="2" charset="2"/>
              <a:buChar char="§"/>
            </a:pPr>
            <a:r>
              <a:rPr lang="en-US" sz="2800">
                <a:latin typeface="Gill Sans MT" pitchFamily="34" charset="0"/>
              </a:rPr>
              <a:t> </a:t>
            </a:r>
            <a:r>
              <a:rPr lang="en-US" sz="2400">
                <a:latin typeface="Gill Sans MT" pitchFamily="34" charset="0"/>
              </a:rPr>
              <a:t>packet switching, circuit switching, network structure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sz="2800">
                <a:solidFill>
                  <a:srgbClr val="CC0000"/>
                </a:solidFill>
              </a:rPr>
              <a:t>1.4 delay, loss, throughput in networks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sz="2800">
                <a:solidFill>
                  <a:srgbClr val="000099"/>
                </a:solidFill>
              </a:rPr>
              <a:t>1.5</a:t>
            </a:r>
            <a:r>
              <a:rPr lang="en-US" sz="2800"/>
              <a:t> protocol layers, service models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sz="2800">
                <a:solidFill>
                  <a:srgbClr val="000099"/>
                </a:solidFill>
              </a:rPr>
              <a:t>1.6</a:t>
            </a:r>
            <a:r>
              <a:rPr lang="en-US" sz="2800"/>
              <a:t> networks under attack: security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sz="2800">
                <a:solidFill>
                  <a:srgbClr val="000099"/>
                </a:solidFill>
              </a:rPr>
              <a:t>1.7</a:t>
            </a:r>
            <a:r>
              <a:rPr lang="en-US" sz="2800"/>
              <a:t> history</a:t>
            </a:r>
          </a:p>
          <a:p>
            <a:pPr eaLnBrk="1" hangingPunct="1"/>
            <a:endParaRPr lang="en-US">
              <a:ea typeface="ＭＳ Ｐゴシック" pitchFamily="34" charset="-128"/>
            </a:endParaRPr>
          </a:p>
        </p:txBody>
      </p:sp>
      <p:sp>
        <p:nvSpPr>
          <p:cNvPr id="53254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r>
              <a:rPr lang="en-US"/>
              <a:t>1-</a:t>
            </a:r>
            <a:fld id="{D3F3854E-B68C-4F11-9A66-0CAE868BDEAF}" type="slidenum">
              <a:rPr lang="en-US" smtClean="0"/>
              <a:pPr/>
              <a:t>45</a:t>
            </a:fld>
            <a:endParaRPr lang="en-US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Footer Placeholder 2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>
                <a:solidFill>
                  <a:srgbClr val="000000"/>
                </a:solidFill>
                <a:ea typeface="ＭＳ Ｐゴシック" pitchFamily="34" charset="-128"/>
              </a:rPr>
              <a:t>Introduction</a:t>
            </a:r>
          </a:p>
        </p:txBody>
      </p:sp>
      <p:pic>
        <p:nvPicPr>
          <p:cNvPr id="54275" name="Picture 63" descr="underline_base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1163" y="863600"/>
            <a:ext cx="6856412" cy="173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427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47663" y="80963"/>
            <a:ext cx="7772400" cy="1143000"/>
          </a:xfrm>
        </p:spPr>
        <p:txBody>
          <a:bodyPr/>
          <a:lstStyle/>
          <a:p>
            <a:pPr eaLnBrk="1" hangingPunct="1"/>
            <a:r>
              <a:rPr lang="en-US">
                <a:ea typeface="ＭＳ Ｐゴシック" pitchFamily="34" charset="-128"/>
              </a:rPr>
              <a:t>How do loss and delay occur?</a:t>
            </a:r>
            <a:endParaRPr lang="en-US" sz="4800">
              <a:ea typeface="ＭＳ Ｐゴシック" pitchFamily="34" charset="-128"/>
            </a:endParaRPr>
          </a:p>
        </p:txBody>
      </p:sp>
      <p:sp>
        <p:nvSpPr>
          <p:cNvPr id="54277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579438" y="1371600"/>
            <a:ext cx="8564562" cy="2114550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en-US">
                <a:ea typeface="ＭＳ Ｐゴシック" pitchFamily="34" charset="-128"/>
              </a:rPr>
              <a:t>packets </a:t>
            </a:r>
            <a:r>
              <a:rPr lang="en-US" i="1">
                <a:ea typeface="ＭＳ Ｐゴシック" pitchFamily="34" charset="-128"/>
              </a:rPr>
              <a:t>queue</a:t>
            </a:r>
            <a:r>
              <a:rPr lang="en-US">
                <a:ea typeface="ＭＳ Ｐゴシック" pitchFamily="34" charset="-128"/>
              </a:rPr>
              <a:t> in router buffers</a:t>
            </a:r>
            <a:r>
              <a:rPr lang="en-US" sz="2400">
                <a:ea typeface="ＭＳ Ｐゴシック" pitchFamily="34" charset="-128"/>
              </a:rPr>
              <a:t> </a:t>
            </a:r>
          </a:p>
          <a:p>
            <a:pPr eaLnBrk="1" hangingPunct="1">
              <a:buSzPct val="75000"/>
            </a:pPr>
            <a:r>
              <a:rPr lang="en-US" sz="2400">
                <a:solidFill>
                  <a:srgbClr val="CC0000"/>
                </a:solidFill>
                <a:ea typeface="ＭＳ Ｐゴシック" pitchFamily="34" charset="-128"/>
              </a:rPr>
              <a:t>packet arrival rate to link (temporarily) exceeds output link capacity</a:t>
            </a:r>
          </a:p>
          <a:p>
            <a:pPr eaLnBrk="1" hangingPunct="1">
              <a:buSzPct val="75000"/>
            </a:pPr>
            <a:r>
              <a:rPr lang="en-US" sz="2400">
                <a:ea typeface="ＭＳ Ｐゴシック" pitchFamily="34" charset="-128"/>
              </a:rPr>
              <a:t>packets queue, wait for turn</a:t>
            </a:r>
          </a:p>
        </p:txBody>
      </p:sp>
      <p:sp>
        <p:nvSpPr>
          <p:cNvPr id="54278" name="Oval 6"/>
          <p:cNvSpPr>
            <a:spLocks noChangeArrowheads="1"/>
          </p:cNvSpPr>
          <p:nvPr/>
        </p:nvSpPr>
        <p:spPr bwMode="auto">
          <a:xfrm>
            <a:off x="2339975" y="4614863"/>
            <a:ext cx="1198563" cy="369887"/>
          </a:xfrm>
          <a:prstGeom prst="ellipse">
            <a:avLst/>
          </a:prstGeom>
          <a:solidFill>
            <a:schemeClr val="hlink"/>
          </a:solidFill>
          <a:ln w="12700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4279" name="Rectangle 7"/>
          <p:cNvSpPr>
            <a:spLocks noChangeArrowheads="1"/>
          </p:cNvSpPr>
          <p:nvPr/>
        </p:nvSpPr>
        <p:spPr bwMode="auto">
          <a:xfrm>
            <a:off x="2339975" y="4546600"/>
            <a:ext cx="1198563" cy="263525"/>
          </a:xfrm>
          <a:prstGeom prst="rect">
            <a:avLst/>
          </a:prstGeom>
          <a:solidFill>
            <a:schemeClr val="hlink"/>
          </a:solidFill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54280" name="Oval 8"/>
          <p:cNvSpPr>
            <a:spLocks noChangeArrowheads="1"/>
          </p:cNvSpPr>
          <p:nvPr/>
        </p:nvSpPr>
        <p:spPr bwMode="auto">
          <a:xfrm>
            <a:off x="2349500" y="4318000"/>
            <a:ext cx="1198563" cy="430213"/>
          </a:xfrm>
          <a:prstGeom prst="ellipse">
            <a:avLst/>
          </a:prstGeom>
          <a:solidFill>
            <a:schemeClr val="hlink"/>
          </a:solidFill>
          <a:ln w="12700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grpSp>
        <p:nvGrpSpPr>
          <p:cNvPr id="54281" name="Group 9"/>
          <p:cNvGrpSpPr>
            <a:grpSpLocks/>
          </p:cNvGrpSpPr>
          <p:nvPr/>
        </p:nvGrpSpPr>
        <p:grpSpPr bwMode="auto">
          <a:xfrm>
            <a:off x="2695575" y="4348163"/>
            <a:ext cx="498475" cy="119062"/>
            <a:chOff x="2208" y="2184"/>
            <a:chExt cx="176" cy="69"/>
          </a:xfrm>
        </p:grpSpPr>
        <p:grpSp>
          <p:nvGrpSpPr>
            <p:cNvPr id="54328" name="Group 10"/>
            <p:cNvGrpSpPr>
              <a:grpSpLocks/>
            </p:cNvGrpSpPr>
            <p:nvPr/>
          </p:nvGrpSpPr>
          <p:grpSpPr bwMode="auto">
            <a:xfrm>
              <a:off x="2208" y="2185"/>
              <a:ext cx="176" cy="68"/>
              <a:chOff x="2848" y="848"/>
              <a:chExt cx="140" cy="98"/>
            </a:xfrm>
          </p:grpSpPr>
          <p:sp>
            <p:nvSpPr>
              <p:cNvPr id="54333" name="Line 11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4334" name="Line 12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4335" name="Line 13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54329" name="Group 14"/>
            <p:cNvGrpSpPr>
              <a:grpSpLocks/>
            </p:cNvGrpSpPr>
            <p:nvPr/>
          </p:nvGrpSpPr>
          <p:grpSpPr bwMode="auto">
            <a:xfrm flipV="1">
              <a:off x="2208" y="2184"/>
              <a:ext cx="176" cy="68"/>
              <a:chOff x="2848" y="848"/>
              <a:chExt cx="140" cy="98"/>
            </a:xfrm>
          </p:grpSpPr>
          <p:sp>
            <p:nvSpPr>
              <p:cNvPr id="54330" name="Line 15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4331" name="Line 16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4332" name="Line 17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54282" name="Oval 18"/>
          <p:cNvSpPr>
            <a:spLocks noChangeArrowheads="1"/>
          </p:cNvSpPr>
          <p:nvPr/>
        </p:nvSpPr>
        <p:spPr bwMode="auto">
          <a:xfrm>
            <a:off x="5435600" y="4633913"/>
            <a:ext cx="1198563" cy="369887"/>
          </a:xfrm>
          <a:prstGeom prst="ellipse">
            <a:avLst/>
          </a:prstGeom>
          <a:solidFill>
            <a:schemeClr val="hlink"/>
          </a:solidFill>
          <a:ln w="12700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4283" name="Line 19"/>
          <p:cNvSpPr>
            <a:spLocks noChangeShapeType="1"/>
          </p:cNvSpPr>
          <p:nvPr/>
        </p:nvSpPr>
        <p:spPr bwMode="auto">
          <a:xfrm>
            <a:off x="5445125" y="4613275"/>
            <a:ext cx="0" cy="228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4284" name="Rectangle 20"/>
          <p:cNvSpPr>
            <a:spLocks noChangeArrowheads="1"/>
          </p:cNvSpPr>
          <p:nvPr/>
        </p:nvSpPr>
        <p:spPr bwMode="auto">
          <a:xfrm>
            <a:off x="5445125" y="4575175"/>
            <a:ext cx="1198563" cy="263525"/>
          </a:xfrm>
          <a:prstGeom prst="rect">
            <a:avLst/>
          </a:prstGeom>
          <a:solidFill>
            <a:schemeClr val="hlink"/>
          </a:solidFill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54285" name="Oval 21"/>
          <p:cNvSpPr>
            <a:spLocks noChangeArrowheads="1"/>
          </p:cNvSpPr>
          <p:nvPr/>
        </p:nvSpPr>
        <p:spPr bwMode="auto">
          <a:xfrm>
            <a:off x="5454650" y="4346575"/>
            <a:ext cx="1198563" cy="430213"/>
          </a:xfrm>
          <a:prstGeom prst="ellipse">
            <a:avLst/>
          </a:prstGeom>
          <a:solidFill>
            <a:schemeClr val="hlink"/>
          </a:solidFill>
          <a:ln w="12700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4286" name="Line 24"/>
          <p:cNvSpPr>
            <a:spLocks noChangeShapeType="1"/>
          </p:cNvSpPr>
          <p:nvPr/>
        </p:nvSpPr>
        <p:spPr bwMode="auto">
          <a:xfrm>
            <a:off x="1609725" y="4252913"/>
            <a:ext cx="735013" cy="36512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4287" name="Line 25"/>
          <p:cNvSpPr>
            <a:spLocks noChangeShapeType="1"/>
          </p:cNvSpPr>
          <p:nvPr/>
        </p:nvSpPr>
        <p:spPr bwMode="auto">
          <a:xfrm flipV="1">
            <a:off x="1812925" y="4786313"/>
            <a:ext cx="528638" cy="5397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4288" name="Line 26"/>
          <p:cNvSpPr>
            <a:spLocks noChangeShapeType="1"/>
          </p:cNvSpPr>
          <p:nvPr/>
        </p:nvSpPr>
        <p:spPr bwMode="auto">
          <a:xfrm>
            <a:off x="3533775" y="4672013"/>
            <a:ext cx="1933575" cy="952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4289" name="Rectangle 40"/>
          <p:cNvSpPr>
            <a:spLocks noChangeArrowheads="1"/>
          </p:cNvSpPr>
          <p:nvPr/>
        </p:nvSpPr>
        <p:spPr bwMode="auto">
          <a:xfrm>
            <a:off x="3200400" y="4543425"/>
            <a:ext cx="147638" cy="200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54290" name="Rectangle 41"/>
          <p:cNvSpPr>
            <a:spLocks noChangeArrowheads="1"/>
          </p:cNvSpPr>
          <p:nvPr/>
        </p:nvSpPr>
        <p:spPr bwMode="auto">
          <a:xfrm>
            <a:off x="3362325" y="4543425"/>
            <a:ext cx="147638" cy="200025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4291" name="Rectangle 42"/>
          <p:cNvSpPr>
            <a:spLocks noChangeArrowheads="1"/>
          </p:cNvSpPr>
          <p:nvPr/>
        </p:nvSpPr>
        <p:spPr bwMode="auto">
          <a:xfrm>
            <a:off x="2341563" y="4722813"/>
            <a:ext cx="147637" cy="200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4292" name="Line 44"/>
          <p:cNvSpPr>
            <a:spLocks noChangeShapeType="1"/>
          </p:cNvSpPr>
          <p:nvPr/>
        </p:nvSpPr>
        <p:spPr bwMode="auto">
          <a:xfrm>
            <a:off x="2354263" y="4673600"/>
            <a:ext cx="242887" cy="47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4293" name="Line 45"/>
          <p:cNvSpPr>
            <a:spLocks noChangeShapeType="1"/>
          </p:cNvSpPr>
          <p:nvPr/>
        </p:nvSpPr>
        <p:spPr bwMode="auto">
          <a:xfrm flipV="1">
            <a:off x="2112963" y="5016500"/>
            <a:ext cx="117475" cy="128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4294" name="Text Box 47"/>
          <p:cNvSpPr txBox="1">
            <a:spLocks noChangeArrowheads="1"/>
          </p:cNvSpPr>
          <p:nvPr/>
        </p:nvSpPr>
        <p:spPr bwMode="auto">
          <a:xfrm>
            <a:off x="776288" y="3848100"/>
            <a:ext cx="3873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rgbClr val="006600"/>
                </a:solidFill>
              </a:rPr>
              <a:t>A</a:t>
            </a:r>
          </a:p>
        </p:txBody>
      </p:sp>
      <p:sp>
        <p:nvSpPr>
          <p:cNvPr id="54295" name="Text Box 48"/>
          <p:cNvSpPr txBox="1">
            <a:spLocks noChangeArrowheads="1"/>
          </p:cNvSpPr>
          <p:nvPr/>
        </p:nvSpPr>
        <p:spPr bwMode="auto">
          <a:xfrm>
            <a:off x="1052513" y="4833938"/>
            <a:ext cx="3873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rgbClr val="000099"/>
                </a:solidFill>
              </a:rPr>
              <a:t>B</a:t>
            </a:r>
          </a:p>
        </p:txBody>
      </p:sp>
      <p:sp>
        <p:nvSpPr>
          <p:cNvPr id="54296" name="Rectangle 63"/>
          <p:cNvSpPr>
            <a:spLocks noChangeArrowheads="1"/>
          </p:cNvSpPr>
          <p:nvPr/>
        </p:nvSpPr>
        <p:spPr bwMode="auto">
          <a:xfrm>
            <a:off x="3490913" y="4481513"/>
            <a:ext cx="147637" cy="200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grpSp>
        <p:nvGrpSpPr>
          <p:cNvPr id="5" name="Group 93"/>
          <p:cNvGrpSpPr>
            <a:grpSpLocks/>
          </p:cNvGrpSpPr>
          <p:nvPr/>
        </p:nvGrpSpPr>
        <p:grpSpPr bwMode="auto">
          <a:xfrm>
            <a:off x="3621088" y="2982913"/>
            <a:ext cx="3979862" cy="1454150"/>
            <a:chOff x="2259" y="2090"/>
            <a:chExt cx="2507" cy="916"/>
          </a:xfrm>
        </p:grpSpPr>
        <p:sp>
          <p:nvSpPr>
            <p:cNvPr id="54326" name="Text Box 66"/>
            <p:cNvSpPr txBox="1">
              <a:spLocks noChangeArrowheads="1"/>
            </p:cNvSpPr>
            <p:nvPr/>
          </p:nvSpPr>
          <p:spPr bwMode="auto">
            <a:xfrm>
              <a:off x="2602" y="2090"/>
              <a:ext cx="2164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000000"/>
                  </a:solidFill>
                </a:rPr>
                <a:t>packet being transmitted </a:t>
              </a:r>
              <a:r>
                <a:rPr lang="en-US" sz="1800">
                  <a:solidFill>
                    <a:srgbClr val="CC0000"/>
                  </a:solidFill>
                </a:rPr>
                <a:t>(delay)</a:t>
              </a:r>
            </a:p>
          </p:txBody>
        </p:sp>
        <p:sp>
          <p:nvSpPr>
            <p:cNvPr id="54327" name="Line 67"/>
            <p:cNvSpPr>
              <a:spLocks noChangeShapeType="1"/>
            </p:cNvSpPr>
            <p:nvPr/>
          </p:nvSpPr>
          <p:spPr bwMode="auto">
            <a:xfrm rot="10800000" flipV="1">
              <a:off x="2259" y="2294"/>
              <a:ext cx="1059" cy="71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6" name="Group 94"/>
          <p:cNvGrpSpPr>
            <a:grpSpLocks/>
          </p:cNvGrpSpPr>
          <p:nvPr/>
        </p:nvGrpSpPr>
        <p:grpSpPr bwMode="auto">
          <a:xfrm>
            <a:off x="3338513" y="4802188"/>
            <a:ext cx="3414712" cy="804862"/>
            <a:chOff x="2103" y="3214"/>
            <a:chExt cx="2151" cy="507"/>
          </a:xfrm>
        </p:grpSpPr>
        <p:sp>
          <p:nvSpPr>
            <p:cNvPr id="54324" name="Text Box 72"/>
            <p:cNvSpPr txBox="1">
              <a:spLocks noChangeArrowheads="1"/>
            </p:cNvSpPr>
            <p:nvPr/>
          </p:nvSpPr>
          <p:spPr bwMode="auto">
            <a:xfrm>
              <a:off x="2530" y="3490"/>
              <a:ext cx="1724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000000"/>
                  </a:solidFill>
                </a:rPr>
                <a:t>packets queueing</a:t>
              </a:r>
              <a:r>
                <a:rPr lang="en-US" sz="1800">
                  <a:solidFill>
                    <a:srgbClr val="FF0000"/>
                  </a:solidFill>
                </a:rPr>
                <a:t> </a:t>
              </a:r>
              <a:r>
                <a:rPr lang="en-US" sz="1800">
                  <a:solidFill>
                    <a:srgbClr val="CC0000"/>
                  </a:solidFill>
                </a:rPr>
                <a:t>(delay)</a:t>
              </a:r>
            </a:p>
          </p:txBody>
        </p:sp>
        <p:sp>
          <p:nvSpPr>
            <p:cNvPr id="54325" name="Line 73"/>
            <p:cNvSpPr>
              <a:spLocks noChangeShapeType="1"/>
            </p:cNvSpPr>
            <p:nvPr/>
          </p:nvSpPr>
          <p:spPr bwMode="auto">
            <a:xfrm rot="10800000">
              <a:off x="2103" y="3214"/>
              <a:ext cx="471" cy="40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54299" name="Group 74"/>
          <p:cNvGrpSpPr>
            <a:grpSpLocks/>
          </p:cNvGrpSpPr>
          <p:nvPr/>
        </p:nvGrpSpPr>
        <p:grpSpPr bwMode="auto">
          <a:xfrm>
            <a:off x="5781675" y="4405313"/>
            <a:ext cx="498475" cy="119062"/>
            <a:chOff x="2208" y="2184"/>
            <a:chExt cx="176" cy="69"/>
          </a:xfrm>
        </p:grpSpPr>
        <p:grpSp>
          <p:nvGrpSpPr>
            <p:cNvPr id="54316" name="Group 75"/>
            <p:cNvGrpSpPr>
              <a:grpSpLocks/>
            </p:cNvGrpSpPr>
            <p:nvPr/>
          </p:nvGrpSpPr>
          <p:grpSpPr bwMode="auto">
            <a:xfrm>
              <a:off x="2208" y="2185"/>
              <a:ext cx="176" cy="68"/>
              <a:chOff x="2848" y="848"/>
              <a:chExt cx="140" cy="98"/>
            </a:xfrm>
          </p:grpSpPr>
          <p:sp>
            <p:nvSpPr>
              <p:cNvPr id="54321" name="Line 76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4322" name="Line 77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4323" name="Line 78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54317" name="Group 79"/>
            <p:cNvGrpSpPr>
              <a:grpSpLocks/>
            </p:cNvGrpSpPr>
            <p:nvPr/>
          </p:nvGrpSpPr>
          <p:grpSpPr bwMode="auto">
            <a:xfrm flipV="1">
              <a:off x="2208" y="2184"/>
              <a:ext cx="176" cy="68"/>
              <a:chOff x="2848" y="848"/>
              <a:chExt cx="140" cy="98"/>
            </a:xfrm>
          </p:grpSpPr>
          <p:sp>
            <p:nvSpPr>
              <p:cNvPr id="54318" name="Line 80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4319" name="Line 81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4320" name="Line 82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54300" name="Rectangle 84"/>
          <p:cNvSpPr>
            <a:spLocks noChangeArrowheads="1"/>
          </p:cNvSpPr>
          <p:nvPr/>
        </p:nvSpPr>
        <p:spPr bwMode="auto">
          <a:xfrm>
            <a:off x="1719263" y="4079875"/>
            <a:ext cx="147637" cy="200025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4301" name="Line 85"/>
          <p:cNvSpPr>
            <a:spLocks noChangeShapeType="1"/>
          </p:cNvSpPr>
          <p:nvPr/>
        </p:nvSpPr>
        <p:spPr bwMode="auto">
          <a:xfrm>
            <a:off x="1898650" y="4265613"/>
            <a:ext cx="212725" cy="1031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4302" name="Rectangle 86"/>
          <p:cNvSpPr>
            <a:spLocks noChangeArrowheads="1"/>
          </p:cNvSpPr>
          <p:nvPr/>
        </p:nvSpPr>
        <p:spPr bwMode="auto">
          <a:xfrm>
            <a:off x="1968500" y="5159375"/>
            <a:ext cx="147638" cy="200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4303" name="Rectangle 88"/>
          <p:cNvSpPr>
            <a:spLocks noChangeArrowheads="1"/>
          </p:cNvSpPr>
          <p:nvPr/>
        </p:nvSpPr>
        <p:spPr bwMode="auto">
          <a:xfrm>
            <a:off x="3060700" y="4543425"/>
            <a:ext cx="147638" cy="2000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54304" name="Rectangle 89"/>
          <p:cNvSpPr>
            <a:spLocks noChangeArrowheads="1"/>
          </p:cNvSpPr>
          <p:nvPr/>
        </p:nvSpPr>
        <p:spPr bwMode="auto">
          <a:xfrm>
            <a:off x="2921000" y="4543425"/>
            <a:ext cx="147638" cy="2000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54305" name="Rectangle 90"/>
          <p:cNvSpPr>
            <a:spLocks noChangeArrowheads="1"/>
          </p:cNvSpPr>
          <p:nvPr/>
        </p:nvSpPr>
        <p:spPr bwMode="auto">
          <a:xfrm>
            <a:off x="2781300" y="4543425"/>
            <a:ext cx="147638" cy="2000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grpSp>
        <p:nvGrpSpPr>
          <p:cNvPr id="10" name="Group 95"/>
          <p:cNvGrpSpPr>
            <a:grpSpLocks/>
          </p:cNvGrpSpPr>
          <p:nvPr/>
        </p:nvGrpSpPr>
        <p:grpSpPr bwMode="auto">
          <a:xfrm>
            <a:off x="2517775" y="4764088"/>
            <a:ext cx="4248150" cy="1511300"/>
            <a:chOff x="1586" y="3190"/>
            <a:chExt cx="2676" cy="952"/>
          </a:xfrm>
        </p:grpSpPr>
        <p:sp>
          <p:nvSpPr>
            <p:cNvPr id="54314" name="Line 91"/>
            <p:cNvSpPr>
              <a:spLocks noChangeShapeType="1"/>
            </p:cNvSpPr>
            <p:nvPr/>
          </p:nvSpPr>
          <p:spPr bwMode="auto">
            <a:xfrm rot="10800000" flipH="1">
              <a:off x="1798" y="3190"/>
              <a:ext cx="105" cy="5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315" name="Text Box 92"/>
            <p:cNvSpPr txBox="1">
              <a:spLocks noChangeArrowheads="1"/>
            </p:cNvSpPr>
            <p:nvPr/>
          </p:nvSpPr>
          <p:spPr bwMode="auto">
            <a:xfrm>
              <a:off x="1586" y="3738"/>
              <a:ext cx="2676" cy="4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000000"/>
                  </a:solidFill>
                </a:rPr>
                <a:t>free (available) buffers: arriving packets </a:t>
              </a:r>
            </a:p>
            <a:p>
              <a:r>
                <a:rPr lang="en-US" sz="1800">
                  <a:solidFill>
                    <a:srgbClr val="000000"/>
                  </a:solidFill>
                </a:rPr>
                <a:t>dropped (</a:t>
              </a:r>
              <a:r>
                <a:rPr lang="en-US" sz="1800">
                  <a:solidFill>
                    <a:srgbClr val="CC0000"/>
                  </a:solidFill>
                </a:rPr>
                <a:t>loss</a:t>
              </a:r>
              <a:r>
                <a:rPr lang="en-US" sz="1800">
                  <a:solidFill>
                    <a:srgbClr val="000000"/>
                  </a:solidFill>
                </a:rPr>
                <a:t>) if no free buffers</a:t>
              </a:r>
            </a:p>
          </p:txBody>
        </p:sp>
      </p:grpSp>
      <p:grpSp>
        <p:nvGrpSpPr>
          <p:cNvPr id="54307" name="Group 64"/>
          <p:cNvGrpSpPr>
            <a:grpSpLocks/>
          </p:cNvGrpSpPr>
          <p:nvPr/>
        </p:nvGrpSpPr>
        <p:grpSpPr bwMode="auto">
          <a:xfrm>
            <a:off x="898525" y="3873500"/>
            <a:ext cx="779463" cy="679450"/>
            <a:chOff x="-44" y="1473"/>
            <a:chExt cx="981" cy="1105"/>
          </a:xfrm>
        </p:grpSpPr>
        <p:pic>
          <p:nvPicPr>
            <p:cNvPr id="54312" name="Picture 65" descr="desktop_computer_stylized_medium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4313" name="Freeform 66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336349 w 356"/>
                <a:gd name="T3" fmla="*/ 29469 h 368"/>
                <a:gd name="T4" fmla="*/ 399007 w 356"/>
                <a:gd name="T5" fmla="*/ 614167 h 368"/>
                <a:gd name="T6" fmla="*/ 87935 w 356"/>
                <a:gd name="T7" fmla="*/ 768083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 w="9525" cap="flat" cmpd="sng">
              <a:noFill/>
              <a:prstDash val="solid"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54308" name="Group 67"/>
          <p:cNvGrpSpPr>
            <a:grpSpLocks/>
          </p:cNvGrpSpPr>
          <p:nvPr/>
        </p:nvGrpSpPr>
        <p:grpSpPr bwMode="auto">
          <a:xfrm>
            <a:off x="1131888" y="4870450"/>
            <a:ext cx="779462" cy="679450"/>
            <a:chOff x="-44" y="1473"/>
            <a:chExt cx="981" cy="1105"/>
          </a:xfrm>
        </p:grpSpPr>
        <p:pic>
          <p:nvPicPr>
            <p:cNvPr id="54310" name="Picture 68" descr="desktop_computer_stylized_medium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4311" name="Freeform 69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336349 w 356"/>
                <a:gd name="T3" fmla="*/ 29469 h 368"/>
                <a:gd name="T4" fmla="*/ 399007 w 356"/>
                <a:gd name="T5" fmla="*/ 614167 h 368"/>
                <a:gd name="T6" fmla="*/ 87935 w 356"/>
                <a:gd name="T7" fmla="*/ 768083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 w="9525" cap="flat" cmpd="sng">
              <a:noFill/>
              <a:prstDash val="solid"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54309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1-</a:t>
            </a:r>
            <a:fld id="{D50B7398-C133-462C-A0C3-D637B7882C35}" type="slidenum">
              <a:rPr lang="en-US" smtClean="0">
                <a:solidFill>
                  <a:srgbClr val="000000"/>
                </a:solidFill>
              </a:rPr>
              <a:pPr/>
              <a:t>46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Footer Placeholder 2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>
                <a:solidFill>
                  <a:srgbClr val="000000"/>
                </a:solidFill>
                <a:ea typeface="ＭＳ Ｐゴシック" pitchFamily="34" charset="-128"/>
              </a:rPr>
              <a:t>Introduction</a:t>
            </a:r>
          </a:p>
        </p:txBody>
      </p:sp>
      <p:pic>
        <p:nvPicPr>
          <p:cNvPr id="55299" name="Picture 65" descr="underline_base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0063" y="828675"/>
            <a:ext cx="6856412" cy="173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530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52438" y="200025"/>
            <a:ext cx="7772400" cy="811213"/>
          </a:xfrm>
        </p:spPr>
        <p:txBody>
          <a:bodyPr/>
          <a:lstStyle/>
          <a:p>
            <a:pPr eaLnBrk="1" hangingPunct="1"/>
            <a:r>
              <a:rPr lang="en-US">
                <a:ea typeface="ＭＳ Ｐゴシック" pitchFamily="34" charset="-128"/>
              </a:rPr>
              <a:t>Four sources of packet delay</a:t>
            </a:r>
            <a:endParaRPr lang="en-US" sz="4800">
              <a:ea typeface="ＭＳ Ｐゴシック" pitchFamily="34" charset="-128"/>
            </a:endParaRPr>
          </a:p>
        </p:txBody>
      </p:sp>
      <p:sp>
        <p:nvSpPr>
          <p:cNvPr id="55301" name="Rectangle 4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862013" y="4491038"/>
            <a:ext cx="3810000" cy="1636712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en-US" i="1">
                <a:solidFill>
                  <a:srgbClr val="CC0000"/>
                </a:solidFill>
                <a:ea typeface="ＭＳ Ｐゴシック" pitchFamily="34" charset="-128"/>
              </a:rPr>
              <a:t>d</a:t>
            </a:r>
            <a:r>
              <a:rPr lang="en-US" baseline="-25000">
                <a:solidFill>
                  <a:srgbClr val="CC0000"/>
                </a:solidFill>
                <a:ea typeface="ＭＳ Ｐゴシック" pitchFamily="34" charset="-128"/>
              </a:rPr>
              <a:t>proc</a:t>
            </a:r>
            <a:r>
              <a:rPr lang="en-US">
                <a:solidFill>
                  <a:srgbClr val="CC0000"/>
                </a:solidFill>
                <a:ea typeface="ＭＳ Ｐゴシック" pitchFamily="34" charset="-128"/>
              </a:rPr>
              <a:t>: nodal processing</a:t>
            </a:r>
            <a:r>
              <a:rPr lang="en-US">
                <a:ea typeface="ＭＳ Ｐゴシック" pitchFamily="34" charset="-128"/>
              </a:rPr>
              <a:t> </a:t>
            </a:r>
          </a:p>
          <a:p>
            <a:pPr eaLnBrk="1" hangingPunct="1">
              <a:buSzTx/>
              <a:buFont typeface="Wingdings" pitchFamily="2" charset="2"/>
              <a:buChar char="§"/>
            </a:pPr>
            <a:r>
              <a:rPr lang="en-US" sz="2400">
                <a:ea typeface="ＭＳ Ｐゴシック" pitchFamily="34" charset="-128"/>
              </a:rPr>
              <a:t>check bit errors</a:t>
            </a:r>
          </a:p>
          <a:p>
            <a:pPr eaLnBrk="1" hangingPunct="1">
              <a:buSzTx/>
              <a:buFont typeface="Wingdings" pitchFamily="2" charset="2"/>
              <a:buChar char="§"/>
            </a:pPr>
            <a:r>
              <a:rPr lang="en-US" sz="2400">
                <a:ea typeface="ＭＳ Ｐゴシック" pitchFamily="34" charset="-128"/>
              </a:rPr>
              <a:t>determine output link</a:t>
            </a:r>
          </a:p>
          <a:p>
            <a:pPr eaLnBrk="1" hangingPunct="1">
              <a:buSzTx/>
              <a:buFont typeface="Wingdings" pitchFamily="2" charset="2"/>
              <a:buChar char="§"/>
            </a:pPr>
            <a:r>
              <a:rPr lang="en-US" sz="2400">
                <a:ea typeface="ＭＳ Ｐゴシック" pitchFamily="34" charset="-128"/>
              </a:rPr>
              <a:t>typically &lt; msec</a:t>
            </a:r>
          </a:p>
        </p:txBody>
      </p:sp>
      <p:sp>
        <p:nvSpPr>
          <p:cNvPr id="55302" name="Oval 7"/>
          <p:cNvSpPr>
            <a:spLocks noChangeArrowheads="1"/>
          </p:cNvSpPr>
          <p:nvPr/>
        </p:nvSpPr>
        <p:spPr bwMode="auto">
          <a:xfrm>
            <a:off x="3351213" y="2219325"/>
            <a:ext cx="1198562" cy="369888"/>
          </a:xfrm>
          <a:prstGeom prst="ellipse">
            <a:avLst/>
          </a:prstGeom>
          <a:solidFill>
            <a:schemeClr val="hlink"/>
          </a:solidFill>
          <a:ln w="12700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5303" name="Rectangle 8"/>
          <p:cNvSpPr>
            <a:spLocks noChangeArrowheads="1"/>
          </p:cNvSpPr>
          <p:nvPr/>
        </p:nvSpPr>
        <p:spPr bwMode="auto">
          <a:xfrm>
            <a:off x="3351213" y="2151063"/>
            <a:ext cx="1198562" cy="263525"/>
          </a:xfrm>
          <a:prstGeom prst="rect">
            <a:avLst/>
          </a:prstGeom>
          <a:solidFill>
            <a:schemeClr val="hlink"/>
          </a:solidFill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55304" name="Oval 9"/>
          <p:cNvSpPr>
            <a:spLocks noChangeArrowheads="1"/>
          </p:cNvSpPr>
          <p:nvPr/>
        </p:nvSpPr>
        <p:spPr bwMode="auto">
          <a:xfrm>
            <a:off x="3360738" y="1922463"/>
            <a:ext cx="1198562" cy="430212"/>
          </a:xfrm>
          <a:prstGeom prst="ellipse">
            <a:avLst/>
          </a:prstGeom>
          <a:solidFill>
            <a:schemeClr val="hlink"/>
          </a:solidFill>
          <a:ln w="12700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grpSp>
        <p:nvGrpSpPr>
          <p:cNvPr id="55305" name="Group 10"/>
          <p:cNvGrpSpPr>
            <a:grpSpLocks/>
          </p:cNvGrpSpPr>
          <p:nvPr/>
        </p:nvGrpSpPr>
        <p:grpSpPr bwMode="auto">
          <a:xfrm>
            <a:off x="3706813" y="1952625"/>
            <a:ext cx="498475" cy="119063"/>
            <a:chOff x="2208" y="2184"/>
            <a:chExt cx="176" cy="69"/>
          </a:xfrm>
        </p:grpSpPr>
        <p:grpSp>
          <p:nvGrpSpPr>
            <p:cNvPr id="55349" name="Group 11"/>
            <p:cNvGrpSpPr>
              <a:grpSpLocks/>
            </p:cNvGrpSpPr>
            <p:nvPr/>
          </p:nvGrpSpPr>
          <p:grpSpPr bwMode="auto">
            <a:xfrm>
              <a:off x="2208" y="2185"/>
              <a:ext cx="176" cy="68"/>
              <a:chOff x="2848" y="848"/>
              <a:chExt cx="140" cy="98"/>
            </a:xfrm>
          </p:grpSpPr>
          <p:sp>
            <p:nvSpPr>
              <p:cNvPr id="55354" name="Line 12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5355" name="Line 13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5356" name="Line 14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55350" name="Group 15"/>
            <p:cNvGrpSpPr>
              <a:grpSpLocks/>
            </p:cNvGrpSpPr>
            <p:nvPr/>
          </p:nvGrpSpPr>
          <p:grpSpPr bwMode="auto">
            <a:xfrm flipV="1">
              <a:off x="2208" y="2184"/>
              <a:ext cx="176" cy="68"/>
              <a:chOff x="2848" y="848"/>
              <a:chExt cx="140" cy="98"/>
            </a:xfrm>
          </p:grpSpPr>
          <p:sp>
            <p:nvSpPr>
              <p:cNvPr id="55351" name="Line 16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5352" name="Line 17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5353" name="Line 18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55306" name="Oval 19"/>
          <p:cNvSpPr>
            <a:spLocks noChangeArrowheads="1"/>
          </p:cNvSpPr>
          <p:nvPr/>
        </p:nvSpPr>
        <p:spPr bwMode="auto">
          <a:xfrm>
            <a:off x="6446838" y="2238375"/>
            <a:ext cx="1198562" cy="369888"/>
          </a:xfrm>
          <a:prstGeom prst="ellipse">
            <a:avLst/>
          </a:prstGeom>
          <a:solidFill>
            <a:schemeClr val="hlink"/>
          </a:solidFill>
          <a:ln w="12700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5307" name="Line 20"/>
          <p:cNvSpPr>
            <a:spLocks noChangeShapeType="1"/>
          </p:cNvSpPr>
          <p:nvPr/>
        </p:nvSpPr>
        <p:spPr bwMode="auto">
          <a:xfrm>
            <a:off x="6456363" y="2217738"/>
            <a:ext cx="0" cy="228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5308" name="Rectangle 21"/>
          <p:cNvSpPr>
            <a:spLocks noChangeArrowheads="1"/>
          </p:cNvSpPr>
          <p:nvPr/>
        </p:nvSpPr>
        <p:spPr bwMode="auto">
          <a:xfrm>
            <a:off x="6456363" y="2179638"/>
            <a:ext cx="1198562" cy="263525"/>
          </a:xfrm>
          <a:prstGeom prst="rect">
            <a:avLst/>
          </a:prstGeom>
          <a:solidFill>
            <a:schemeClr val="hlink"/>
          </a:solidFill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55309" name="Oval 22"/>
          <p:cNvSpPr>
            <a:spLocks noChangeArrowheads="1"/>
          </p:cNvSpPr>
          <p:nvPr/>
        </p:nvSpPr>
        <p:spPr bwMode="auto">
          <a:xfrm>
            <a:off x="6465888" y="1951038"/>
            <a:ext cx="1198562" cy="430212"/>
          </a:xfrm>
          <a:prstGeom prst="ellipse">
            <a:avLst/>
          </a:prstGeom>
          <a:solidFill>
            <a:schemeClr val="hlink"/>
          </a:solidFill>
          <a:ln w="12700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5310" name="Line 24"/>
          <p:cNvSpPr>
            <a:spLocks noChangeShapeType="1"/>
          </p:cNvSpPr>
          <p:nvPr/>
        </p:nvSpPr>
        <p:spPr bwMode="auto">
          <a:xfrm>
            <a:off x="2620963" y="1857375"/>
            <a:ext cx="741362" cy="3556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5311" name="Line 25"/>
          <p:cNvSpPr>
            <a:spLocks noChangeShapeType="1"/>
          </p:cNvSpPr>
          <p:nvPr/>
        </p:nvSpPr>
        <p:spPr bwMode="auto">
          <a:xfrm flipV="1">
            <a:off x="2925763" y="2397125"/>
            <a:ext cx="428625" cy="4508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5312" name="Line 26"/>
          <p:cNvSpPr>
            <a:spLocks noChangeShapeType="1"/>
          </p:cNvSpPr>
          <p:nvPr/>
        </p:nvSpPr>
        <p:spPr bwMode="auto">
          <a:xfrm>
            <a:off x="4545013" y="2276475"/>
            <a:ext cx="1933575" cy="952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5313" name="Rectangle 29"/>
          <p:cNvSpPr>
            <a:spLocks noChangeArrowheads="1"/>
          </p:cNvSpPr>
          <p:nvPr/>
        </p:nvSpPr>
        <p:spPr bwMode="auto">
          <a:xfrm>
            <a:off x="5464175" y="2076450"/>
            <a:ext cx="147638" cy="200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5314" name="Rectangle 30"/>
          <p:cNvSpPr>
            <a:spLocks noChangeArrowheads="1"/>
          </p:cNvSpPr>
          <p:nvPr/>
        </p:nvSpPr>
        <p:spPr bwMode="auto">
          <a:xfrm>
            <a:off x="4211638" y="2147888"/>
            <a:ext cx="147637" cy="200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5315" name="Rectangle 31"/>
          <p:cNvSpPr>
            <a:spLocks noChangeArrowheads="1"/>
          </p:cNvSpPr>
          <p:nvPr/>
        </p:nvSpPr>
        <p:spPr bwMode="auto">
          <a:xfrm>
            <a:off x="4373563" y="2147888"/>
            <a:ext cx="147637" cy="200025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5316" name="Rectangle 32"/>
          <p:cNvSpPr>
            <a:spLocks noChangeArrowheads="1"/>
          </p:cNvSpPr>
          <p:nvPr/>
        </p:nvSpPr>
        <p:spPr bwMode="auto">
          <a:xfrm>
            <a:off x="3159125" y="2047875"/>
            <a:ext cx="147638" cy="200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5317" name="Line 33"/>
          <p:cNvSpPr>
            <a:spLocks noChangeShapeType="1"/>
          </p:cNvSpPr>
          <p:nvPr/>
        </p:nvSpPr>
        <p:spPr bwMode="auto">
          <a:xfrm>
            <a:off x="3109913" y="1984375"/>
            <a:ext cx="21113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5318" name="Line 35"/>
          <p:cNvSpPr>
            <a:spLocks noChangeShapeType="1"/>
          </p:cNvSpPr>
          <p:nvPr/>
        </p:nvSpPr>
        <p:spPr bwMode="auto">
          <a:xfrm flipV="1">
            <a:off x="6235700" y="1876425"/>
            <a:ext cx="36671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5319" name="Text Box 36"/>
          <p:cNvSpPr txBox="1">
            <a:spLocks noChangeArrowheads="1"/>
          </p:cNvSpPr>
          <p:nvPr/>
        </p:nvSpPr>
        <p:spPr bwMode="auto">
          <a:xfrm>
            <a:off x="1743075" y="1541463"/>
            <a:ext cx="3873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rgbClr val="006600"/>
                </a:solidFill>
              </a:rPr>
              <a:t>A</a:t>
            </a:r>
          </a:p>
        </p:txBody>
      </p:sp>
      <p:sp>
        <p:nvSpPr>
          <p:cNvPr id="55320" name="Text Box 37"/>
          <p:cNvSpPr txBox="1">
            <a:spLocks noChangeArrowheads="1"/>
          </p:cNvSpPr>
          <p:nvPr/>
        </p:nvSpPr>
        <p:spPr bwMode="auto">
          <a:xfrm>
            <a:off x="1919288" y="2493963"/>
            <a:ext cx="3873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rgbClr val="000099"/>
                </a:solidFill>
              </a:rPr>
              <a:t>B</a:t>
            </a:r>
          </a:p>
        </p:txBody>
      </p:sp>
      <p:sp>
        <p:nvSpPr>
          <p:cNvPr id="55321" name="Rectangle 38"/>
          <p:cNvSpPr>
            <a:spLocks noChangeArrowheads="1"/>
          </p:cNvSpPr>
          <p:nvPr/>
        </p:nvSpPr>
        <p:spPr bwMode="auto">
          <a:xfrm>
            <a:off x="4502150" y="2085975"/>
            <a:ext cx="147638" cy="200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5322" name="Text Box 39"/>
          <p:cNvSpPr txBox="1">
            <a:spLocks noChangeArrowheads="1"/>
          </p:cNvSpPr>
          <p:nvPr/>
        </p:nvSpPr>
        <p:spPr bwMode="auto">
          <a:xfrm>
            <a:off x="4891088" y="1689100"/>
            <a:ext cx="13906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>
                <a:solidFill>
                  <a:srgbClr val="CC0000"/>
                </a:solidFill>
              </a:rPr>
              <a:t>propagation</a:t>
            </a:r>
          </a:p>
        </p:txBody>
      </p:sp>
      <p:sp>
        <p:nvSpPr>
          <p:cNvPr id="55323" name="Line 40"/>
          <p:cNvSpPr>
            <a:spLocks noChangeShapeType="1"/>
          </p:cNvSpPr>
          <p:nvPr/>
        </p:nvSpPr>
        <p:spPr bwMode="auto">
          <a:xfrm rot="10800000">
            <a:off x="4645025" y="1876425"/>
            <a:ext cx="31908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5324" name="Text Box 41"/>
          <p:cNvSpPr txBox="1">
            <a:spLocks noChangeArrowheads="1"/>
          </p:cNvSpPr>
          <p:nvPr/>
        </p:nvSpPr>
        <p:spPr bwMode="auto">
          <a:xfrm>
            <a:off x="2987675" y="1249363"/>
            <a:ext cx="14668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>
                <a:solidFill>
                  <a:srgbClr val="CC0000"/>
                </a:solidFill>
              </a:rPr>
              <a:t>transmission</a:t>
            </a:r>
          </a:p>
        </p:txBody>
      </p:sp>
      <p:sp>
        <p:nvSpPr>
          <p:cNvPr id="55325" name="Line 42"/>
          <p:cNvSpPr>
            <a:spLocks noChangeShapeType="1"/>
          </p:cNvSpPr>
          <p:nvPr/>
        </p:nvSpPr>
        <p:spPr bwMode="auto">
          <a:xfrm rot="10800000" flipH="1" flipV="1">
            <a:off x="4038600" y="1517650"/>
            <a:ext cx="528638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5326" name="Text Box 43"/>
          <p:cNvSpPr txBox="1">
            <a:spLocks noChangeArrowheads="1"/>
          </p:cNvSpPr>
          <p:nvPr/>
        </p:nvSpPr>
        <p:spPr bwMode="auto">
          <a:xfrm>
            <a:off x="3127375" y="2803525"/>
            <a:ext cx="12890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800">
                <a:solidFill>
                  <a:srgbClr val="CC0000"/>
                </a:solidFill>
              </a:rPr>
              <a:t>nodal</a:t>
            </a:r>
          </a:p>
          <a:p>
            <a:pPr algn="ctr"/>
            <a:r>
              <a:rPr lang="en-US" sz="1800">
                <a:solidFill>
                  <a:srgbClr val="CC0000"/>
                </a:solidFill>
              </a:rPr>
              <a:t>processing</a:t>
            </a:r>
          </a:p>
        </p:txBody>
      </p:sp>
      <p:sp>
        <p:nvSpPr>
          <p:cNvPr id="55327" name="Line 44"/>
          <p:cNvSpPr>
            <a:spLocks noChangeShapeType="1"/>
          </p:cNvSpPr>
          <p:nvPr/>
        </p:nvSpPr>
        <p:spPr bwMode="auto">
          <a:xfrm rot="10800000">
            <a:off x="3378200" y="2847975"/>
            <a:ext cx="83343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5328" name="Line 45"/>
          <p:cNvSpPr>
            <a:spLocks noChangeShapeType="1"/>
          </p:cNvSpPr>
          <p:nvPr/>
        </p:nvSpPr>
        <p:spPr bwMode="auto">
          <a:xfrm rot="10800000" flipV="1">
            <a:off x="4187825" y="2609850"/>
            <a:ext cx="38576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5329" name="Text Box 46"/>
          <p:cNvSpPr txBox="1">
            <a:spLocks noChangeArrowheads="1"/>
          </p:cNvSpPr>
          <p:nvPr/>
        </p:nvSpPr>
        <p:spPr bwMode="auto">
          <a:xfrm>
            <a:off x="4595813" y="3060700"/>
            <a:ext cx="11239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>
                <a:solidFill>
                  <a:srgbClr val="CC0000"/>
                </a:solidFill>
              </a:rPr>
              <a:t>queueing</a:t>
            </a:r>
          </a:p>
        </p:txBody>
      </p:sp>
      <p:sp>
        <p:nvSpPr>
          <p:cNvPr id="55330" name="Line 47"/>
          <p:cNvSpPr>
            <a:spLocks noChangeShapeType="1"/>
          </p:cNvSpPr>
          <p:nvPr/>
        </p:nvSpPr>
        <p:spPr bwMode="auto">
          <a:xfrm rot="10800000">
            <a:off x="4349750" y="2609850"/>
            <a:ext cx="595313" cy="5524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55331" name="Group 48"/>
          <p:cNvGrpSpPr>
            <a:grpSpLocks/>
          </p:cNvGrpSpPr>
          <p:nvPr/>
        </p:nvGrpSpPr>
        <p:grpSpPr bwMode="auto">
          <a:xfrm>
            <a:off x="6792913" y="2009775"/>
            <a:ext cx="498475" cy="119063"/>
            <a:chOff x="2208" y="2184"/>
            <a:chExt cx="176" cy="69"/>
          </a:xfrm>
        </p:grpSpPr>
        <p:grpSp>
          <p:nvGrpSpPr>
            <p:cNvPr id="55341" name="Group 49"/>
            <p:cNvGrpSpPr>
              <a:grpSpLocks/>
            </p:cNvGrpSpPr>
            <p:nvPr/>
          </p:nvGrpSpPr>
          <p:grpSpPr bwMode="auto">
            <a:xfrm>
              <a:off x="2208" y="2185"/>
              <a:ext cx="176" cy="68"/>
              <a:chOff x="2848" y="848"/>
              <a:chExt cx="140" cy="98"/>
            </a:xfrm>
          </p:grpSpPr>
          <p:sp>
            <p:nvSpPr>
              <p:cNvPr id="55346" name="Line 50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5347" name="Line 51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5348" name="Line 52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55342" name="Group 53"/>
            <p:cNvGrpSpPr>
              <a:grpSpLocks/>
            </p:cNvGrpSpPr>
            <p:nvPr/>
          </p:nvGrpSpPr>
          <p:grpSpPr bwMode="auto">
            <a:xfrm flipV="1">
              <a:off x="2208" y="2184"/>
              <a:ext cx="176" cy="68"/>
              <a:chOff x="2848" y="848"/>
              <a:chExt cx="140" cy="98"/>
            </a:xfrm>
          </p:grpSpPr>
          <p:sp>
            <p:nvSpPr>
              <p:cNvPr id="55343" name="Line 54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5344" name="Line 55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5345" name="Line 56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55332" name="Rectangle 58"/>
          <p:cNvSpPr>
            <a:spLocks noChangeArrowheads="1"/>
          </p:cNvSpPr>
          <p:nvPr/>
        </p:nvSpPr>
        <p:spPr bwMode="auto">
          <a:xfrm>
            <a:off x="4802188" y="4492625"/>
            <a:ext cx="3810000" cy="2189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4488" indent="-344488">
              <a:lnSpc>
                <a:spcPct val="85000"/>
              </a:lnSpc>
              <a:spcBef>
                <a:spcPct val="20000"/>
              </a:spcBef>
              <a:buClr>
                <a:srgbClr val="3333CC"/>
              </a:buClr>
              <a:buSzPct val="85000"/>
              <a:buFont typeface="Wingdings" pitchFamily="2" charset="2"/>
              <a:buNone/>
            </a:pPr>
            <a:r>
              <a:rPr lang="en-US">
                <a:solidFill>
                  <a:srgbClr val="FF0000"/>
                </a:solidFill>
                <a:latin typeface="Gill Sans MT" pitchFamily="34" charset="0"/>
              </a:rPr>
              <a:t> </a:t>
            </a:r>
            <a:r>
              <a:rPr lang="en-US" sz="2800" i="1">
                <a:solidFill>
                  <a:srgbClr val="CC0000"/>
                </a:solidFill>
                <a:latin typeface="Gill Sans MT" pitchFamily="34" charset="0"/>
              </a:rPr>
              <a:t>d</a:t>
            </a:r>
            <a:r>
              <a:rPr lang="en-US" sz="2800" baseline="-25000">
                <a:solidFill>
                  <a:srgbClr val="CC0000"/>
                </a:solidFill>
                <a:latin typeface="Gill Sans MT" pitchFamily="34" charset="0"/>
              </a:rPr>
              <a:t>queue</a:t>
            </a:r>
            <a:r>
              <a:rPr lang="en-US" sz="2800">
                <a:solidFill>
                  <a:srgbClr val="CC0000"/>
                </a:solidFill>
                <a:latin typeface="Gill Sans MT" pitchFamily="34" charset="0"/>
              </a:rPr>
              <a:t>: queueing delay</a:t>
            </a:r>
          </a:p>
          <a:p>
            <a:pPr marL="344488" indent="-344488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itchFamily="2" charset="2"/>
              <a:buChar char="§"/>
            </a:pPr>
            <a:r>
              <a:rPr lang="en-US">
                <a:solidFill>
                  <a:srgbClr val="000000"/>
                </a:solidFill>
                <a:latin typeface="Gill Sans MT" pitchFamily="34" charset="0"/>
              </a:rPr>
              <a:t>time waiting at output link for transmission </a:t>
            </a:r>
          </a:p>
          <a:p>
            <a:pPr marL="344488" indent="-344488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itchFamily="2" charset="2"/>
              <a:buChar char="§"/>
            </a:pPr>
            <a:r>
              <a:rPr lang="en-US">
                <a:solidFill>
                  <a:srgbClr val="000000"/>
                </a:solidFill>
                <a:latin typeface="Gill Sans MT" pitchFamily="34" charset="0"/>
              </a:rPr>
              <a:t>depends on congestion level of router</a:t>
            </a:r>
          </a:p>
        </p:txBody>
      </p:sp>
      <p:sp>
        <p:nvSpPr>
          <p:cNvPr id="55333" name="Rectangle 3"/>
          <p:cNvSpPr>
            <a:spLocks noChangeArrowheads="1"/>
          </p:cNvSpPr>
          <p:nvPr/>
        </p:nvSpPr>
        <p:spPr bwMode="auto">
          <a:xfrm>
            <a:off x="2116138" y="3630613"/>
            <a:ext cx="4943475" cy="554037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</p:spPr>
        <p:txBody>
          <a:bodyPr/>
          <a:lstStyle/>
          <a:p>
            <a:pPr marL="285750" indent="-285750"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75000"/>
              <a:buFont typeface="Wingdings" pitchFamily="2" charset="2"/>
              <a:buNone/>
            </a:pPr>
            <a:r>
              <a:rPr lang="en-US" i="1">
                <a:solidFill>
                  <a:srgbClr val="000000"/>
                </a:solidFill>
                <a:latin typeface="Gill Sans MT" pitchFamily="34" charset="0"/>
              </a:rPr>
              <a:t>d</a:t>
            </a:r>
            <a:r>
              <a:rPr lang="en-US" baseline="-25000">
                <a:solidFill>
                  <a:srgbClr val="000000"/>
                </a:solidFill>
                <a:latin typeface="Gill Sans MT" pitchFamily="34" charset="0"/>
              </a:rPr>
              <a:t>nodal</a:t>
            </a:r>
            <a:r>
              <a:rPr lang="en-US">
                <a:solidFill>
                  <a:srgbClr val="000000"/>
                </a:solidFill>
                <a:latin typeface="Gill Sans MT" pitchFamily="34" charset="0"/>
              </a:rPr>
              <a:t> = </a:t>
            </a:r>
            <a:r>
              <a:rPr lang="en-US" i="1">
                <a:solidFill>
                  <a:srgbClr val="000000"/>
                </a:solidFill>
                <a:latin typeface="Gill Sans MT" pitchFamily="34" charset="0"/>
              </a:rPr>
              <a:t>d</a:t>
            </a:r>
            <a:r>
              <a:rPr lang="en-US" baseline="-25000">
                <a:solidFill>
                  <a:srgbClr val="000000"/>
                </a:solidFill>
                <a:latin typeface="Gill Sans MT" pitchFamily="34" charset="0"/>
              </a:rPr>
              <a:t>proc</a:t>
            </a:r>
            <a:r>
              <a:rPr lang="en-US">
                <a:solidFill>
                  <a:srgbClr val="000000"/>
                </a:solidFill>
                <a:latin typeface="Gill Sans MT" pitchFamily="34" charset="0"/>
              </a:rPr>
              <a:t> + </a:t>
            </a:r>
            <a:r>
              <a:rPr lang="en-US" i="1">
                <a:solidFill>
                  <a:srgbClr val="000000"/>
                </a:solidFill>
                <a:latin typeface="Gill Sans MT" pitchFamily="34" charset="0"/>
              </a:rPr>
              <a:t>d</a:t>
            </a:r>
            <a:r>
              <a:rPr lang="en-US" baseline="-25000">
                <a:solidFill>
                  <a:srgbClr val="000000"/>
                </a:solidFill>
                <a:latin typeface="Gill Sans MT" pitchFamily="34" charset="0"/>
              </a:rPr>
              <a:t>queue</a:t>
            </a:r>
            <a:r>
              <a:rPr lang="en-US">
                <a:solidFill>
                  <a:srgbClr val="000000"/>
                </a:solidFill>
                <a:latin typeface="Gill Sans MT" pitchFamily="34" charset="0"/>
              </a:rPr>
              <a:t> + </a:t>
            </a:r>
            <a:r>
              <a:rPr lang="en-US" i="1">
                <a:solidFill>
                  <a:srgbClr val="000000"/>
                </a:solidFill>
                <a:latin typeface="Gill Sans MT" pitchFamily="34" charset="0"/>
              </a:rPr>
              <a:t>d</a:t>
            </a:r>
            <a:r>
              <a:rPr lang="en-US" baseline="-25000">
                <a:solidFill>
                  <a:srgbClr val="000000"/>
                </a:solidFill>
                <a:latin typeface="Gill Sans MT" pitchFamily="34" charset="0"/>
              </a:rPr>
              <a:t>trans</a:t>
            </a:r>
            <a:r>
              <a:rPr lang="en-US">
                <a:solidFill>
                  <a:srgbClr val="000000"/>
                </a:solidFill>
                <a:latin typeface="Gill Sans MT" pitchFamily="34" charset="0"/>
              </a:rPr>
              <a:t> +  </a:t>
            </a:r>
            <a:r>
              <a:rPr lang="en-US" i="1">
                <a:solidFill>
                  <a:srgbClr val="000000"/>
                </a:solidFill>
                <a:latin typeface="Gill Sans MT" pitchFamily="34" charset="0"/>
              </a:rPr>
              <a:t>d</a:t>
            </a:r>
            <a:r>
              <a:rPr lang="en-US" baseline="-25000">
                <a:solidFill>
                  <a:srgbClr val="000000"/>
                </a:solidFill>
                <a:latin typeface="Gill Sans MT" pitchFamily="34" charset="0"/>
              </a:rPr>
              <a:t>prop</a:t>
            </a:r>
            <a:endParaRPr lang="en-US">
              <a:solidFill>
                <a:srgbClr val="000000"/>
              </a:solidFill>
              <a:latin typeface="Gill Sans MT" pitchFamily="34" charset="0"/>
            </a:endParaRPr>
          </a:p>
        </p:txBody>
      </p:sp>
      <p:grpSp>
        <p:nvGrpSpPr>
          <p:cNvPr id="55334" name="Group 66"/>
          <p:cNvGrpSpPr>
            <a:grpSpLocks/>
          </p:cNvGrpSpPr>
          <p:nvPr/>
        </p:nvGrpSpPr>
        <p:grpSpPr bwMode="auto">
          <a:xfrm>
            <a:off x="1893888" y="1541463"/>
            <a:ext cx="779462" cy="679450"/>
            <a:chOff x="-44" y="1473"/>
            <a:chExt cx="981" cy="1105"/>
          </a:xfrm>
        </p:grpSpPr>
        <p:pic>
          <p:nvPicPr>
            <p:cNvPr id="55339" name="Picture 67" descr="desktop_computer_stylized_medium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5340" name="Freeform 68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336349 w 356"/>
                <a:gd name="T3" fmla="*/ 29469 h 368"/>
                <a:gd name="T4" fmla="*/ 399007 w 356"/>
                <a:gd name="T5" fmla="*/ 614167 h 368"/>
                <a:gd name="T6" fmla="*/ 87935 w 356"/>
                <a:gd name="T7" fmla="*/ 768083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 w="9525" cap="flat" cmpd="sng">
              <a:noFill/>
              <a:prstDash val="solid"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55335" name="Group 69"/>
          <p:cNvGrpSpPr>
            <a:grpSpLocks/>
          </p:cNvGrpSpPr>
          <p:nvPr/>
        </p:nvGrpSpPr>
        <p:grpSpPr bwMode="auto">
          <a:xfrm>
            <a:off x="2168525" y="2524125"/>
            <a:ext cx="779463" cy="679450"/>
            <a:chOff x="-44" y="1473"/>
            <a:chExt cx="981" cy="1105"/>
          </a:xfrm>
        </p:grpSpPr>
        <p:pic>
          <p:nvPicPr>
            <p:cNvPr id="55337" name="Picture 70" descr="desktop_computer_stylized_medium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5338" name="Freeform 71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336349 w 356"/>
                <a:gd name="T3" fmla="*/ 29469 h 368"/>
                <a:gd name="T4" fmla="*/ 399007 w 356"/>
                <a:gd name="T5" fmla="*/ 614167 h 368"/>
                <a:gd name="T6" fmla="*/ 87935 w 356"/>
                <a:gd name="T7" fmla="*/ 768083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 w="9525" cap="flat" cmpd="sng">
              <a:noFill/>
              <a:prstDash val="solid"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55336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1-</a:t>
            </a:r>
            <a:fld id="{7B0D2EF5-CD0D-4AEC-9865-942624D9CCC0}" type="slidenum">
              <a:rPr lang="en-US" smtClean="0">
                <a:solidFill>
                  <a:srgbClr val="000000"/>
                </a:solidFill>
              </a:rPr>
              <a:pPr/>
              <a:t>47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Footer Placeholder 2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>
                <a:solidFill>
                  <a:srgbClr val="000000"/>
                </a:solidFill>
                <a:ea typeface="ＭＳ Ｐゴシック" pitchFamily="34" charset="-128"/>
              </a:rPr>
              <a:t>Introduction</a:t>
            </a:r>
          </a:p>
        </p:txBody>
      </p:sp>
      <p:sp>
        <p:nvSpPr>
          <p:cNvPr id="56323" name="Rectangle 3"/>
          <p:cNvSpPr>
            <a:spLocks noChangeArrowheads="1"/>
          </p:cNvSpPr>
          <p:nvPr/>
        </p:nvSpPr>
        <p:spPr bwMode="auto">
          <a:xfrm>
            <a:off x="627063" y="4459288"/>
            <a:ext cx="3810000" cy="2078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itchFamily="2" charset="2"/>
              <a:buNone/>
            </a:pPr>
            <a:r>
              <a:rPr lang="en-US" i="1">
                <a:solidFill>
                  <a:srgbClr val="CC0000"/>
                </a:solidFill>
                <a:latin typeface="Gill Sans MT" pitchFamily="34" charset="0"/>
              </a:rPr>
              <a:t>d</a:t>
            </a:r>
            <a:r>
              <a:rPr lang="en-US" baseline="-25000">
                <a:solidFill>
                  <a:srgbClr val="CC0000"/>
                </a:solidFill>
                <a:latin typeface="Gill Sans MT" pitchFamily="34" charset="0"/>
              </a:rPr>
              <a:t>trans</a:t>
            </a:r>
            <a:r>
              <a:rPr lang="en-US">
                <a:solidFill>
                  <a:srgbClr val="CC0000"/>
                </a:solidFill>
                <a:latin typeface="Gill Sans MT" pitchFamily="34" charset="0"/>
              </a:rPr>
              <a:t>: transmission delay:</a:t>
            </a:r>
          </a:p>
          <a:p>
            <a:pPr marL="342900" indent="-342900"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itchFamily="2" charset="2"/>
              <a:buChar char="§"/>
            </a:pPr>
            <a:r>
              <a:rPr lang="en-US" sz="2000" i="1">
                <a:solidFill>
                  <a:srgbClr val="000000"/>
                </a:solidFill>
                <a:latin typeface="Gill Sans MT" pitchFamily="34" charset="0"/>
              </a:rPr>
              <a:t>L</a:t>
            </a:r>
            <a:r>
              <a:rPr lang="en-US" sz="2000">
                <a:solidFill>
                  <a:srgbClr val="000000"/>
                </a:solidFill>
                <a:latin typeface="Gill Sans MT" pitchFamily="34" charset="0"/>
              </a:rPr>
              <a:t>: packet length (bits) </a:t>
            </a:r>
          </a:p>
          <a:p>
            <a:pPr marL="342900" indent="-342900"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itchFamily="2" charset="2"/>
              <a:buChar char="§"/>
            </a:pPr>
            <a:r>
              <a:rPr lang="en-US" sz="2000" i="1">
                <a:solidFill>
                  <a:srgbClr val="000000"/>
                </a:solidFill>
                <a:latin typeface="Gill Sans MT" pitchFamily="34" charset="0"/>
              </a:rPr>
              <a:t>R</a:t>
            </a:r>
            <a:r>
              <a:rPr lang="en-US" sz="2000">
                <a:solidFill>
                  <a:srgbClr val="000000"/>
                </a:solidFill>
                <a:latin typeface="Gill Sans MT" pitchFamily="34" charset="0"/>
              </a:rPr>
              <a:t>: link </a:t>
            </a:r>
            <a:r>
              <a:rPr lang="en-US" sz="2000" i="1">
                <a:solidFill>
                  <a:srgbClr val="000000"/>
                </a:solidFill>
                <a:latin typeface="Gill Sans MT" pitchFamily="34" charset="0"/>
              </a:rPr>
              <a:t>bandwidth (bps)</a:t>
            </a:r>
          </a:p>
          <a:p>
            <a:pPr marL="342900" indent="-342900"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itchFamily="2" charset="2"/>
              <a:buChar char="§"/>
            </a:pPr>
            <a:r>
              <a:rPr lang="en-US" sz="2000" i="1">
                <a:solidFill>
                  <a:srgbClr val="CC0000"/>
                </a:solidFill>
                <a:latin typeface="Gill Sans MT" pitchFamily="34" charset="0"/>
              </a:rPr>
              <a:t>d</a:t>
            </a:r>
            <a:r>
              <a:rPr lang="en-US" sz="2000" i="1" baseline="-25000">
                <a:solidFill>
                  <a:srgbClr val="CC0000"/>
                </a:solidFill>
                <a:latin typeface="Gill Sans MT" pitchFamily="34" charset="0"/>
              </a:rPr>
              <a:t>trans</a:t>
            </a:r>
            <a:r>
              <a:rPr lang="en-US" sz="2000" i="1">
                <a:solidFill>
                  <a:srgbClr val="CC0000"/>
                </a:solidFill>
                <a:latin typeface="Gill Sans MT" pitchFamily="34" charset="0"/>
              </a:rPr>
              <a:t> </a:t>
            </a:r>
            <a:r>
              <a:rPr lang="en-US" sz="2000" i="1">
                <a:solidFill>
                  <a:srgbClr val="000000"/>
                </a:solidFill>
                <a:latin typeface="Gill Sans MT" pitchFamily="34" charset="0"/>
              </a:rPr>
              <a:t>= L/R</a:t>
            </a:r>
          </a:p>
        </p:txBody>
      </p:sp>
      <p:sp>
        <p:nvSpPr>
          <p:cNvPr id="56324" name="Rectangle 4"/>
          <p:cNvSpPr>
            <a:spLocks noChangeArrowheads="1"/>
          </p:cNvSpPr>
          <p:nvPr/>
        </p:nvSpPr>
        <p:spPr bwMode="auto">
          <a:xfrm>
            <a:off x="4718050" y="4449763"/>
            <a:ext cx="4152900" cy="219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itchFamily="2" charset="2"/>
              <a:buNone/>
            </a:pPr>
            <a:r>
              <a:rPr lang="en-US" i="1">
                <a:solidFill>
                  <a:srgbClr val="CC0000"/>
                </a:solidFill>
                <a:latin typeface="Gill Sans MT" pitchFamily="34" charset="0"/>
              </a:rPr>
              <a:t>d</a:t>
            </a:r>
            <a:r>
              <a:rPr lang="en-US" baseline="-25000">
                <a:solidFill>
                  <a:srgbClr val="CC0000"/>
                </a:solidFill>
                <a:latin typeface="Gill Sans MT" pitchFamily="34" charset="0"/>
              </a:rPr>
              <a:t>prop</a:t>
            </a:r>
            <a:r>
              <a:rPr lang="en-US">
                <a:solidFill>
                  <a:srgbClr val="CC0000"/>
                </a:solidFill>
                <a:latin typeface="Gill Sans MT" pitchFamily="34" charset="0"/>
              </a:rPr>
              <a:t>: propagation delay:</a:t>
            </a:r>
          </a:p>
          <a:p>
            <a:pPr marL="342900" indent="-342900"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itchFamily="2" charset="2"/>
              <a:buChar char="§"/>
            </a:pPr>
            <a:r>
              <a:rPr lang="en-US" sz="2000" i="1">
                <a:solidFill>
                  <a:srgbClr val="000000"/>
                </a:solidFill>
                <a:latin typeface="Gill Sans MT" pitchFamily="34" charset="0"/>
              </a:rPr>
              <a:t>d</a:t>
            </a:r>
            <a:r>
              <a:rPr lang="en-US" sz="2000">
                <a:solidFill>
                  <a:srgbClr val="000000"/>
                </a:solidFill>
                <a:latin typeface="Gill Sans MT" pitchFamily="34" charset="0"/>
              </a:rPr>
              <a:t>: length of physical link</a:t>
            </a:r>
          </a:p>
          <a:p>
            <a:pPr marL="342900" indent="-342900"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itchFamily="2" charset="2"/>
              <a:buChar char="§"/>
            </a:pPr>
            <a:r>
              <a:rPr lang="en-US" sz="2000" i="1">
                <a:solidFill>
                  <a:srgbClr val="000000"/>
                </a:solidFill>
                <a:latin typeface="Gill Sans MT" pitchFamily="34" charset="0"/>
              </a:rPr>
              <a:t>s</a:t>
            </a:r>
            <a:r>
              <a:rPr lang="en-US" sz="2000">
                <a:solidFill>
                  <a:srgbClr val="000000"/>
                </a:solidFill>
                <a:latin typeface="Gill Sans MT" pitchFamily="34" charset="0"/>
              </a:rPr>
              <a:t>: propagation speed in medium (~2x10</a:t>
            </a:r>
            <a:r>
              <a:rPr lang="en-US" sz="2000" baseline="30000">
                <a:solidFill>
                  <a:srgbClr val="000000"/>
                </a:solidFill>
                <a:latin typeface="Gill Sans MT" pitchFamily="34" charset="0"/>
              </a:rPr>
              <a:t>8</a:t>
            </a:r>
            <a:r>
              <a:rPr lang="en-US" sz="2000">
                <a:solidFill>
                  <a:srgbClr val="000000"/>
                </a:solidFill>
                <a:latin typeface="Gill Sans MT" pitchFamily="34" charset="0"/>
              </a:rPr>
              <a:t> m/sec)</a:t>
            </a:r>
          </a:p>
          <a:p>
            <a:pPr marL="342900" indent="-342900"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itchFamily="2" charset="2"/>
              <a:buChar char="§"/>
            </a:pPr>
            <a:r>
              <a:rPr lang="en-US" sz="2000" i="1">
                <a:solidFill>
                  <a:srgbClr val="CC0000"/>
                </a:solidFill>
                <a:latin typeface="Gill Sans MT" pitchFamily="34" charset="0"/>
              </a:rPr>
              <a:t>d</a:t>
            </a:r>
            <a:r>
              <a:rPr lang="en-US" sz="2000" baseline="-25000">
                <a:solidFill>
                  <a:srgbClr val="CC0000"/>
                </a:solidFill>
                <a:latin typeface="Gill Sans MT" pitchFamily="34" charset="0"/>
              </a:rPr>
              <a:t>prop</a:t>
            </a:r>
            <a:r>
              <a:rPr lang="en-US" sz="2000">
                <a:solidFill>
                  <a:srgbClr val="000000"/>
                </a:solidFill>
                <a:latin typeface="Gill Sans MT" pitchFamily="34" charset="0"/>
              </a:rPr>
              <a:t> = </a:t>
            </a:r>
            <a:r>
              <a:rPr lang="en-US" sz="2000" i="1">
                <a:solidFill>
                  <a:srgbClr val="000000"/>
                </a:solidFill>
                <a:latin typeface="Gill Sans MT" pitchFamily="34" charset="0"/>
              </a:rPr>
              <a:t>d</a:t>
            </a:r>
            <a:r>
              <a:rPr lang="en-US" sz="2000">
                <a:solidFill>
                  <a:srgbClr val="000000"/>
                </a:solidFill>
                <a:latin typeface="Gill Sans MT" pitchFamily="34" charset="0"/>
              </a:rPr>
              <a:t>/</a:t>
            </a:r>
            <a:r>
              <a:rPr lang="en-US" sz="2000" i="1">
                <a:solidFill>
                  <a:srgbClr val="000000"/>
                </a:solidFill>
                <a:latin typeface="Gill Sans MT" pitchFamily="34" charset="0"/>
              </a:rPr>
              <a:t>s</a:t>
            </a:r>
          </a:p>
        </p:txBody>
      </p:sp>
      <p:grpSp>
        <p:nvGrpSpPr>
          <p:cNvPr id="2" name="Group 122"/>
          <p:cNvGrpSpPr>
            <a:grpSpLocks/>
          </p:cNvGrpSpPr>
          <p:nvPr/>
        </p:nvGrpSpPr>
        <p:grpSpPr bwMode="auto">
          <a:xfrm>
            <a:off x="2255838" y="5600700"/>
            <a:ext cx="2528887" cy="800100"/>
            <a:chOff x="1421" y="3528"/>
            <a:chExt cx="1593" cy="504"/>
          </a:xfrm>
        </p:grpSpPr>
        <p:sp>
          <p:nvSpPr>
            <p:cNvPr id="182333" name="AutoShape 61"/>
            <p:cNvSpPr>
              <a:spLocks noChangeArrowheads="1"/>
            </p:cNvSpPr>
            <p:nvPr/>
          </p:nvSpPr>
          <p:spPr bwMode="auto">
            <a:xfrm rot="381619">
              <a:off x="1421" y="3528"/>
              <a:ext cx="1593" cy="201"/>
            </a:xfrm>
            <a:prstGeom prst="leftRightArrow">
              <a:avLst>
                <a:gd name="adj1" fmla="val 35324"/>
                <a:gd name="adj2" fmla="val 94994"/>
              </a:avLst>
            </a:prstGeom>
            <a:gradFill rotWithShape="1">
              <a:gsLst>
                <a:gs pos="0">
                  <a:srgbClr val="CC0000"/>
                </a:gs>
                <a:gs pos="50000">
                  <a:schemeClr val="bg1"/>
                </a:gs>
                <a:gs pos="100000">
                  <a:srgbClr val="CC0000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56384" name="Text Box 62"/>
            <p:cNvSpPr txBox="1">
              <a:spLocks noChangeArrowheads="1"/>
            </p:cNvSpPr>
            <p:nvPr/>
          </p:nvSpPr>
          <p:spPr bwMode="auto">
            <a:xfrm>
              <a:off x="1533" y="3590"/>
              <a:ext cx="1326" cy="4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sz="2000" i="1">
                  <a:solidFill>
                    <a:srgbClr val="CC0000"/>
                  </a:solidFill>
                </a:rPr>
                <a:t>d</a:t>
              </a:r>
              <a:r>
                <a:rPr lang="en-US" sz="2000" baseline="-25000">
                  <a:solidFill>
                    <a:srgbClr val="CC0000"/>
                  </a:solidFill>
                </a:rPr>
                <a:t>trans </a:t>
              </a:r>
              <a:r>
                <a:rPr lang="en-US" sz="2000">
                  <a:solidFill>
                    <a:srgbClr val="CC0000"/>
                  </a:solidFill>
                </a:rPr>
                <a:t>and </a:t>
              </a:r>
              <a:r>
                <a:rPr lang="en-US" sz="2000" i="1">
                  <a:solidFill>
                    <a:srgbClr val="CC0000"/>
                  </a:solidFill>
                </a:rPr>
                <a:t>d</a:t>
              </a:r>
              <a:r>
                <a:rPr lang="en-US" sz="2000" baseline="-25000">
                  <a:solidFill>
                    <a:srgbClr val="CC0000"/>
                  </a:solidFill>
                </a:rPr>
                <a:t>prop</a:t>
              </a:r>
            </a:p>
            <a:p>
              <a:pPr algn="ctr"/>
              <a:r>
                <a:rPr lang="en-US" sz="2000" i="1">
                  <a:solidFill>
                    <a:srgbClr val="CC0000"/>
                  </a:solidFill>
                </a:rPr>
                <a:t>very </a:t>
              </a:r>
              <a:r>
                <a:rPr lang="en-US" sz="2000">
                  <a:solidFill>
                    <a:srgbClr val="CC0000"/>
                  </a:solidFill>
                </a:rPr>
                <a:t>different</a:t>
              </a:r>
            </a:p>
          </p:txBody>
        </p:sp>
      </p:grpSp>
      <p:pic>
        <p:nvPicPr>
          <p:cNvPr id="56326" name="Picture 64" descr="underline_base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0063" y="828675"/>
            <a:ext cx="6856412" cy="173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6327" name="Rectangle 2"/>
          <p:cNvSpPr>
            <a:spLocks noChangeArrowheads="1"/>
          </p:cNvSpPr>
          <p:nvPr/>
        </p:nvSpPr>
        <p:spPr bwMode="auto">
          <a:xfrm>
            <a:off x="452438" y="200025"/>
            <a:ext cx="7772400" cy="811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1" hangingPunct="1"/>
            <a:r>
              <a:rPr lang="en-US" sz="4400">
                <a:solidFill>
                  <a:srgbClr val="000099"/>
                </a:solidFill>
                <a:latin typeface="Gill Sans MT" pitchFamily="34" charset="0"/>
              </a:rPr>
              <a:t>Four sources of packet delay</a:t>
            </a:r>
            <a:endParaRPr lang="en-US" sz="4800">
              <a:solidFill>
                <a:srgbClr val="000099"/>
              </a:solidFill>
              <a:latin typeface="Gill Sans MT" pitchFamily="34" charset="0"/>
            </a:endParaRPr>
          </a:p>
        </p:txBody>
      </p:sp>
      <p:sp>
        <p:nvSpPr>
          <p:cNvPr id="56328" name="Oval 7"/>
          <p:cNvSpPr>
            <a:spLocks noChangeArrowheads="1"/>
          </p:cNvSpPr>
          <p:nvPr/>
        </p:nvSpPr>
        <p:spPr bwMode="auto">
          <a:xfrm>
            <a:off x="3351213" y="2219325"/>
            <a:ext cx="1198562" cy="369888"/>
          </a:xfrm>
          <a:prstGeom prst="ellipse">
            <a:avLst/>
          </a:prstGeom>
          <a:solidFill>
            <a:schemeClr val="hlink"/>
          </a:solidFill>
          <a:ln w="12700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6329" name="Rectangle 8"/>
          <p:cNvSpPr>
            <a:spLocks noChangeArrowheads="1"/>
          </p:cNvSpPr>
          <p:nvPr/>
        </p:nvSpPr>
        <p:spPr bwMode="auto">
          <a:xfrm>
            <a:off x="3351213" y="2151063"/>
            <a:ext cx="1198562" cy="263525"/>
          </a:xfrm>
          <a:prstGeom prst="rect">
            <a:avLst/>
          </a:prstGeom>
          <a:solidFill>
            <a:schemeClr val="hlink"/>
          </a:solidFill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56330" name="Oval 9"/>
          <p:cNvSpPr>
            <a:spLocks noChangeArrowheads="1"/>
          </p:cNvSpPr>
          <p:nvPr/>
        </p:nvSpPr>
        <p:spPr bwMode="auto">
          <a:xfrm>
            <a:off x="3360738" y="1922463"/>
            <a:ext cx="1198562" cy="430212"/>
          </a:xfrm>
          <a:prstGeom prst="ellipse">
            <a:avLst/>
          </a:prstGeom>
          <a:solidFill>
            <a:schemeClr val="hlink"/>
          </a:solidFill>
          <a:ln w="12700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grpSp>
        <p:nvGrpSpPr>
          <p:cNvPr id="56331" name="Group 10"/>
          <p:cNvGrpSpPr>
            <a:grpSpLocks/>
          </p:cNvGrpSpPr>
          <p:nvPr/>
        </p:nvGrpSpPr>
        <p:grpSpPr bwMode="auto">
          <a:xfrm>
            <a:off x="3706813" y="1952625"/>
            <a:ext cx="498475" cy="119063"/>
            <a:chOff x="2208" y="2184"/>
            <a:chExt cx="176" cy="69"/>
          </a:xfrm>
        </p:grpSpPr>
        <p:grpSp>
          <p:nvGrpSpPr>
            <p:cNvPr id="56375" name="Group 11"/>
            <p:cNvGrpSpPr>
              <a:grpSpLocks/>
            </p:cNvGrpSpPr>
            <p:nvPr/>
          </p:nvGrpSpPr>
          <p:grpSpPr bwMode="auto">
            <a:xfrm>
              <a:off x="2208" y="2185"/>
              <a:ext cx="176" cy="68"/>
              <a:chOff x="2848" y="848"/>
              <a:chExt cx="140" cy="98"/>
            </a:xfrm>
          </p:grpSpPr>
          <p:sp>
            <p:nvSpPr>
              <p:cNvPr id="56380" name="Line 12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6381" name="Line 13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6382" name="Line 14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56376" name="Group 15"/>
            <p:cNvGrpSpPr>
              <a:grpSpLocks/>
            </p:cNvGrpSpPr>
            <p:nvPr/>
          </p:nvGrpSpPr>
          <p:grpSpPr bwMode="auto">
            <a:xfrm flipV="1">
              <a:off x="2208" y="2184"/>
              <a:ext cx="176" cy="68"/>
              <a:chOff x="2848" y="848"/>
              <a:chExt cx="140" cy="98"/>
            </a:xfrm>
          </p:grpSpPr>
          <p:sp>
            <p:nvSpPr>
              <p:cNvPr id="56377" name="Line 16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6378" name="Line 17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6379" name="Line 18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56332" name="Oval 19"/>
          <p:cNvSpPr>
            <a:spLocks noChangeArrowheads="1"/>
          </p:cNvSpPr>
          <p:nvPr/>
        </p:nvSpPr>
        <p:spPr bwMode="auto">
          <a:xfrm>
            <a:off x="6446838" y="2238375"/>
            <a:ext cx="1198562" cy="369888"/>
          </a:xfrm>
          <a:prstGeom prst="ellipse">
            <a:avLst/>
          </a:prstGeom>
          <a:solidFill>
            <a:schemeClr val="hlink"/>
          </a:solidFill>
          <a:ln w="12700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6333" name="Line 20"/>
          <p:cNvSpPr>
            <a:spLocks noChangeShapeType="1"/>
          </p:cNvSpPr>
          <p:nvPr/>
        </p:nvSpPr>
        <p:spPr bwMode="auto">
          <a:xfrm>
            <a:off x="6456363" y="2217738"/>
            <a:ext cx="0" cy="228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6334" name="Rectangle 21"/>
          <p:cNvSpPr>
            <a:spLocks noChangeArrowheads="1"/>
          </p:cNvSpPr>
          <p:nvPr/>
        </p:nvSpPr>
        <p:spPr bwMode="auto">
          <a:xfrm>
            <a:off x="6456363" y="2179638"/>
            <a:ext cx="1198562" cy="263525"/>
          </a:xfrm>
          <a:prstGeom prst="rect">
            <a:avLst/>
          </a:prstGeom>
          <a:solidFill>
            <a:schemeClr val="hlink"/>
          </a:solidFill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56335" name="Oval 22"/>
          <p:cNvSpPr>
            <a:spLocks noChangeArrowheads="1"/>
          </p:cNvSpPr>
          <p:nvPr/>
        </p:nvSpPr>
        <p:spPr bwMode="auto">
          <a:xfrm>
            <a:off x="6465888" y="1951038"/>
            <a:ext cx="1198562" cy="430212"/>
          </a:xfrm>
          <a:prstGeom prst="ellipse">
            <a:avLst/>
          </a:prstGeom>
          <a:solidFill>
            <a:schemeClr val="hlink"/>
          </a:solidFill>
          <a:ln w="12700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6336" name="Line 26"/>
          <p:cNvSpPr>
            <a:spLocks noChangeShapeType="1"/>
          </p:cNvSpPr>
          <p:nvPr/>
        </p:nvSpPr>
        <p:spPr bwMode="auto">
          <a:xfrm>
            <a:off x="4545013" y="2276475"/>
            <a:ext cx="1933575" cy="952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6337" name="Rectangle 29"/>
          <p:cNvSpPr>
            <a:spLocks noChangeArrowheads="1"/>
          </p:cNvSpPr>
          <p:nvPr/>
        </p:nvSpPr>
        <p:spPr bwMode="auto">
          <a:xfrm>
            <a:off x="5464175" y="2076450"/>
            <a:ext cx="147638" cy="200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6338" name="Rectangle 30"/>
          <p:cNvSpPr>
            <a:spLocks noChangeArrowheads="1"/>
          </p:cNvSpPr>
          <p:nvPr/>
        </p:nvSpPr>
        <p:spPr bwMode="auto">
          <a:xfrm>
            <a:off x="4211638" y="2147888"/>
            <a:ext cx="147637" cy="200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6339" name="Rectangle 31"/>
          <p:cNvSpPr>
            <a:spLocks noChangeArrowheads="1"/>
          </p:cNvSpPr>
          <p:nvPr/>
        </p:nvSpPr>
        <p:spPr bwMode="auto">
          <a:xfrm>
            <a:off x="4373563" y="2147888"/>
            <a:ext cx="147637" cy="200025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6340" name="Line 35"/>
          <p:cNvSpPr>
            <a:spLocks noChangeShapeType="1"/>
          </p:cNvSpPr>
          <p:nvPr/>
        </p:nvSpPr>
        <p:spPr bwMode="auto">
          <a:xfrm flipV="1">
            <a:off x="6235700" y="1876425"/>
            <a:ext cx="36671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6341" name="Rectangle 38"/>
          <p:cNvSpPr>
            <a:spLocks noChangeArrowheads="1"/>
          </p:cNvSpPr>
          <p:nvPr/>
        </p:nvSpPr>
        <p:spPr bwMode="auto">
          <a:xfrm>
            <a:off x="4502150" y="2085975"/>
            <a:ext cx="147638" cy="200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6342" name="Text Box 39"/>
          <p:cNvSpPr txBox="1">
            <a:spLocks noChangeArrowheads="1"/>
          </p:cNvSpPr>
          <p:nvPr/>
        </p:nvSpPr>
        <p:spPr bwMode="auto">
          <a:xfrm>
            <a:off x="4891088" y="1689100"/>
            <a:ext cx="13906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>
                <a:solidFill>
                  <a:srgbClr val="CC0000"/>
                </a:solidFill>
              </a:rPr>
              <a:t>propagation</a:t>
            </a:r>
          </a:p>
        </p:txBody>
      </p:sp>
      <p:sp>
        <p:nvSpPr>
          <p:cNvPr id="56343" name="Line 40"/>
          <p:cNvSpPr>
            <a:spLocks noChangeShapeType="1"/>
          </p:cNvSpPr>
          <p:nvPr/>
        </p:nvSpPr>
        <p:spPr bwMode="auto">
          <a:xfrm rot="10800000">
            <a:off x="4645025" y="1876425"/>
            <a:ext cx="31908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6344" name="Text Box 43"/>
          <p:cNvSpPr txBox="1">
            <a:spLocks noChangeArrowheads="1"/>
          </p:cNvSpPr>
          <p:nvPr/>
        </p:nvSpPr>
        <p:spPr bwMode="auto">
          <a:xfrm>
            <a:off x="3127375" y="2803525"/>
            <a:ext cx="12890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800">
                <a:solidFill>
                  <a:srgbClr val="CC0000"/>
                </a:solidFill>
              </a:rPr>
              <a:t>nodal</a:t>
            </a:r>
          </a:p>
          <a:p>
            <a:pPr algn="ctr"/>
            <a:r>
              <a:rPr lang="en-US" sz="1800">
                <a:solidFill>
                  <a:srgbClr val="CC0000"/>
                </a:solidFill>
              </a:rPr>
              <a:t>processing</a:t>
            </a:r>
          </a:p>
        </p:txBody>
      </p:sp>
      <p:sp>
        <p:nvSpPr>
          <p:cNvPr id="56345" name="Line 44"/>
          <p:cNvSpPr>
            <a:spLocks noChangeShapeType="1"/>
          </p:cNvSpPr>
          <p:nvPr/>
        </p:nvSpPr>
        <p:spPr bwMode="auto">
          <a:xfrm rot="10800000">
            <a:off x="3378200" y="2847975"/>
            <a:ext cx="83343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6346" name="Line 45"/>
          <p:cNvSpPr>
            <a:spLocks noChangeShapeType="1"/>
          </p:cNvSpPr>
          <p:nvPr/>
        </p:nvSpPr>
        <p:spPr bwMode="auto">
          <a:xfrm rot="10800000" flipV="1">
            <a:off x="4187825" y="2609850"/>
            <a:ext cx="38576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6347" name="Text Box 46"/>
          <p:cNvSpPr txBox="1">
            <a:spLocks noChangeArrowheads="1"/>
          </p:cNvSpPr>
          <p:nvPr/>
        </p:nvSpPr>
        <p:spPr bwMode="auto">
          <a:xfrm>
            <a:off x="4595813" y="3060700"/>
            <a:ext cx="11239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>
                <a:solidFill>
                  <a:srgbClr val="CC0000"/>
                </a:solidFill>
              </a:rPr>
              <a:t>queueing</a:t>
            </a:r>
          </a:p>
        </p:txBody>
      </p:sp>
      <p:sp>
        <p:nvSpPr>
          <p:cNvPr id="56348" name="Line 47"/>
          <p:cNvSpPr>
            <a:spLocks noChangeShapeType="1"/>
          </p:cNvSpPr>
          <p:nvPr/>
        </p:nvSpPr>
        <p:spPr bwMode="auto">
          <a:xfrm rot="10800000">
            <a:off x="4349750" y="2609850"/>
            <a:ext cx="595313" cy="5524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56349" name="Group 48"/>
          <p:cNvGrpSpPr>
            <a:grpSpLocks/>
          </p:cNvGrpSpPr>
          <p:nvPr/>
        </p:nvGrpSpPr>
        <p:grpSpPr bwMode="auto">
          <a:xfrm>
            <a:off x="6792913" y="2009775"/>
            <a:ext cx="498475" cy="119063"/>
            <a:chOff x="2208" y="2184"/>
            <a:chExt cx="176" cy="69"/>
          </a:xfrm>
        </p:grpSpPr>
        <p:grpSp>
          <p:nvGrpSpPr>
            <p:cNvPr id="56367" name="Group 49"/>
            <p:cNvGrpSpPr>
              <a:grpSpLocks/>
            </p:cNvGrpSpPr>
            <p:nvPr/>
          </p:nvGrpSpPr>
          <p:grpSpPr bwMode="auto">
            <a:xfrm>
              <a:off x="2208" y="2185"/>
              <a:ext cx="176" cy="68"/>
              <a:chOff x="2848" y="848"/>
              <a:chExt cx="140" cy="98"/>
            </a:xfrm>
          </p:grpSpPr>
          <p:sp>
            <p:nvSpPr>
              <p:cNvPr id="56372" name="Line 50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6373" name="Line 51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6374" name="Line 52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56368" name="Group 53"/>
            <p:cNvGrpSpPr>
              <a:grpSpLocks/>
            </p:cNvGrpSpPr>
            <p:nvPr/>
          </p:nvGrpSpPr>
          <p:grpSpPr bwMode="auto">
            <a:xfrm flipV="1">
              <a:off x="2208" y="2184"/>
              <a:ext cx="176" cy="68"/>
              <a:chOff x="2848" y="848"/>
              <a:chExt cx="140" cy="98"/>
            </a:xfrm>
          </p:grpSpPr>
          <p:sp>
            <p:nvSpPr>
              <p:cNvPr id="56369" name="Line 54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6370" name="Line 55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6371" name="Line 56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56350" name="Rectangle 3"/>
          <p:cNvSpPr>
            <a:spLocks noChangeArrowheads="1"/>
          </p:cNvSpPr>
          <p:nvPr/>
        </p:nvSpPr>
        <p:spPr bwMode="auto">
          <a:xfrm>
            <a:off x="2116138" y="3630613"/>
            <a:ext cx="4943475" cy="554037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</p:spPr>
        <p:txBody>
          <a:bodyPr/>
          <a:lstStyle/>
          <a:p>
            <a:pPr marL="285750" indent="-285750"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75000"/>
              <a:buFont typeface="Wingdings" pitchFamily="2" charset="2"/>
              <a:buNone/>
            </a:pPr>
            <a:r>
              <a:rPr lang="en-US" i="1">
                <a:solidFill>
                  <a:srgbClr val="000000"/>
                </a:solidFill>
                <a:latin typeface="Gill Sans MT" pitchFamily="34" charset="0"/>
              </a:rPr>
              <a:t>d</a:t>
            </a:r>
            <a:r>
              <a:rPr lang="en-US" baseline="-25000">
                <a:solidFill>
                  <a:srgbClr val="000000"/>
                </a:solidFill>
                <a:latin typeface="Gill Sans MT" pitchFamily="34" charset="0"/>
              </a:rPr>
              <a:t>nodal</a:t>
            </a:r>
            <a:r>
              <a:rPr lang="en-US">
                <a:solidFill>
                  <a:srgbClr val="000000"/>
                </a:solidFill>
                <a:latin typeface="Gill Sans MT" pitchFamily="34" charset="0"/>
              </a:rPr>
              <a:t> = </a:t>
            </a:r>
            <a:r>
              <a:rPr lang="en-US" i="1">
                <a:solidFill>
                  <a:srgbClr val="000000"/>
                </a:solidFill>
                <a:latin typeface="Gill Sans MT" pitchFamily="34" charset="0"/>
              </a:rPr>
              <a:t>d</a:t>
            </a:r>
            <a:r>
              <a:rPr lang="en-US" baseline="-25000">
                <a:solidFill>
                  <a:srgbClr val="000000"/>
                </a:solidFill>
                <a:latin typeface="Gill Sans MT" pitchFamily="34" charset="0"/>
              </a:rPr>
              <a:t>proc</a:t>
            </a:r>
            <a:r>
              <a:rPr lang="en-US">
                <a:solidFill>
                  <a:srgbClr val="000000"/>
                </a:solidFill>
                <a:latin typeface="Gill Sans MT" pitchFamily="34" charset="0"/>
              </a:rPr>
              <a:t> + </a:t>
            </a:r>
            <a:r>
              <a:rPr lang="en-US" i="1">
                <a:solidFill>
                  <a:srgbClr val="000000"/>
                </a:solidFill>
                <a:latin typeface="Gill Sans MT" pitchFamily="34" charset="0"/>
              </a:rPr>
              <a:t>d</a:t>
            </a:r>
            <a:r>
              <a:rPr lang="en-US" baseline="-25000">
                <a:solidFill>
                  <a:srgbClr val="000000"/>
                </a:solidFill>
                <a:latin typeface="Gill Sans MT" pitchFamily="34" charset="0"/>
              </a:rPr>
              <a:t>queue</a:t>
            </a:r>
            <a:r>
              <a:rPr lang="en-US">
                <a:solidFill>
                  <a:srgbClr val="000000"/>
                </a:solidFill>
                <a:latin typeface="Gill Sans MT" pitchFamily="34" charset="0"/>
              </a:rPr>
              <a:t> + </a:t>
            </a:r>
            <a:r>
              <a:rPr lang="en-US" i="1">
                <a:solidFill>
                  <a:srgbClr val="000000"/>
                </a:solidFill>
                <a:latin typeface="Gill Sans MT" pitchFamily="34" charset="0"/>
              </a:rPr>
              <a:t>d</a:t>
            </a:r>
            <a:r>
              <a:rPr lang="en-US" baseline="-25000">
                <a:solidFill>
                  <a:srgbClr val="000000"/>
                </a:solidFill>
                <a:latin typeface="Gill Sans MT" pitchFamily="34" charset="0"/>
              </a:rPr>
              <a:t>trans</a:t>
            </a:r>
            <a:r>
              <a:rPr lang="en-US">
                <a:solidFill>
                  <a:srgbClr val="000000"/>
                </a:solidFill>
                <a:latin typeface="Gill Sans MT" pitchFamily="34" charset="0"/>
              </a:rPr>
              <a:t> +  </a:t>
            </a:r>
            <a:r>
              <a:rPr lang="en-US" i="1">
                <a:solidFill>
                  <a:srgbClr val="000000"/>
                </a:solidFill>
                <a:latin typeface="Gill Sans MT" pitchFamily="34" charset="0"/>
              </a:rPr>
              <a:t>d</a:t>
            </a:r>
            <a:r>
              <a:rPr lang="en-US" baseline="-25000">
                <a:solidFill>
                  <a:srgbClr val="000000"/>
                </a:solidFill>
                <a:latin typeface="Gill Sans MT" pitchFamily="34" charset="0"/>
              </a:rPr>
              <a:t>prop</a:t>
            </a:r>
            <a:endParaRPr lang="en-US">
              <a:solidFill>
                <a:srgbClr val="000000"/>
              </a:solidFill>
              <a:latin typeface="Gill Sans MT" pitchFamily="34" charset="0"/>
            </a:endParaRPr>
          </a:p>
        </p:txBody>
      </p:sp>
      <p:sp>
        <p:nvSpPr>
          <p:cNvPr id="56351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1-</a:t>
            </a:r>
            <a:fld id="{8CF10EB5-5046-4D5B-A914-1E99FA379C48}" type="slidenum">
              <a:rPr lang="en-US" smtClean="0">
                <a:solidFill>
                  <a:srgbClr val="000000"/>
                </a:solidFill>
              </a:rPr>
              <a:pPr/>
              <a:t>48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6352" name="Line 24"/>
          <p:cNvSpPr>
            <a:spLocks noChangeShapeType="1"/>
          </p:cNvSpPr>
          <p:nvPr/>
        </p:nvSpPr>
        <p:spPr bwMode="auto">
          <a:xfrm>
            <a:off x="2620963" y="1857375"/>
            <a:ext cx="741362" cy="3556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6353" name="Line 25"/>
          <p:cNvSpPr>
            <a:spLocks noChangeShapeType="1"/>
          </p:cNvSpPr>
          <p:nvPr/>
        </p:nvSpPr>
        <p:spPr bwMode="auto">
          <a:xfrm flipV="1">
            <a:off x="2925763" y="2397125"/>
            <a:ext cx="428625" cy="4508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6354" name="Rectangle 32"/>
          <p:cNvSpPr>
            <a:spLocks noChangeArrowheads="1"/>
          </p:cNvSpPr>
          <p:nvPr/>
        </p:nvSpPr>
        <p:spPr bwMode="auto">
          <a:xfrm>
            <a:off x="3159125" y="2047875"/>
            <a:ext cx="147638" cy="200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6355" name="Line 33"/>
          <p:cNvSpPr>
            <a:spLocks noChangeShapeType="1"/>
          </p:cNvSpPr>
          <p:nvPr/>
        </p:nvSpPr>
        <p:spPr bwMode="auto">
          <a:xfrm>
            <a:off x="3109913" y="1984375"/>
            <a:ext cx="21113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6356" name="Text Box 36"/>
          <p:cNvSpPr txBox="1">
            <a:spLocks noChangeArrowheads="1"/>
          </p:cNvSpPr>
          <p:nvPr/>
        </p:nvSpPr>
        <p:spPr bwMode="auto">
          <a:xfrm>
            <a:off x="1743075" y="1541463"/>
            <a:ext cx="3873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rgbClr val="006600"/>
                </a:solidFill>
              </a:rPr>
              <a:t>A</a:t>
            </a:r>
          </a:p>
        </p:txBody>
      </p:sp>
      <p:sp>
        <p:nvSpPr>
          <p:cNvPr id="56357" name="Text Box 37"/>
          <p:cNvSpPr txBox="1">
            <a:spLocks noChangeArrowheads="1"/>
          </p:cNvSpPr>
          <p:nvPr/>
        </p:nvSpPr>
        <p:spPr bwMode="auto">
          <a:xfrm>
            <a:off x="1919288" y="2493963"/>
            <a:ext cx="3873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rgbClr val="000099"/>
                </a:solidFill>
              </a:rPr>
              <a:t>B</a:t>
            </a:r>
          </a:p>
        </p:txBody>
      </p:sp>
      <p:grpSp>
        <p:nvGrpSpPr>
          <p:cNvPr id="56358" name="Group 66"/>
          <p:cNvGrpSpPr>
            <a:grpSpLocks/>
          </p:cNvGrpSpPr>
          <p:nvPr/>
        </p:nvGrpSpPr>
        <p:grpSpPr bwMode="auto">
          <a:xfrm>
            <a:off x="1893888" y="1541463"/>
            <a:ext cx="779462" cy="679450"/>
            <a:chOff x="-44" y="1473"/>
            <a:chExt cx="981" cy="1105"/>
          </a:xfrm>
        </p:grpSpPr>
        <p:pic>
          <p:nvPicPr>
            <p:cNvPr id="56365" name="Picture 67" descr="desktop_computer_stylized_medium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6366" name="Freeform 68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336349 w 356"/>
                <a:gd name="T3" fmla="*/ 29469 h 368"/>
                <a:gd name="T4" fmla="*/ 399007 w 356"/>
                <a:gd name="T5" fmla="*/ 614167 h 368"/>
                <a:gd name="T6" fmla="*/ 87935 w 356"/>
                <a:gd name="T7" fmla="*/ 768083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 w="9525" cap="flat" cmpd="sng">
              <a:noFill/>
              <a:prstDash val="solid"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56359" name="Group 69"/>
          <p:cNvGrpSpPr>
            <a:grpSpLocks/>
          </p:cNvGrpSpPr>
          <p:nvPr/>
        </p:nvGrpSpPr>
        <p:grpSpPr bwMode="auto">
          <a:xfrm>
            <a:off x="2168525" y="2524125"/>
            <a:ext cx="779463" cy="679450"/>
            <a:chOff x="-44" y="1473"/>
            <a:chExt cx="981" cy="1105"/>
          </a:xfrm>
        </p:grpSpPr>
        <p:pic>
          <p:nvPicPr>
            <p:cNvPr id="56363" name="Picture 70" descr="desktop_computer_stylized_medium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6364" name="Freeform 71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336349 w 356"/>
                <a:gd name="T3" fmla="*/ 29469 h 368"/>
                <a:gd name="T4" fmla="*/ 399007 w 356"/>
                <a:gd name="T5" fmla="*/ 614167 h 368"/>
                <a:gd name="T6" fmla="*/ 87935 w 356"/>
                <a:gd name="T7" fmla="*/ 768083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 w="9525" cap="flat" cmpd="sng">
              <a:noFill/>
              <a:prstDash val="solid"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56360" name="Text Box 41"/>
          <p:cNvSpPr txBox="1">
            <a:spLocks noChangeArrowheads="1"/>
          </p:cNvSpPr>
          <p:nvPr/>
        </p:nvSpPr>
        <p:spPr bwMode="auto">
          <a:xfrm>
            <a:off x="2987675" y="1249363"/>
            <a:ext cx="14668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>
                <a:solidFill>
                  <a:srgbClr val="CC0000"/>
                </a:solidFill>
              </a:rPr>
              <a:t>transmission</a:t>
            </a:r>
          </a:p>
        </p:txBody>
      </p:sp>
      <p:sp>
        <p:nvSpPr>
          <p:cNvPr id="56361" name="Line 42"/>
          <p:cNvSpPr>
            <a:spLocks noChangeShapeType="1"/>
          </p:cNvSpPr>
          <p:nvPr/>
        </p:nvSpPr>
        <p:spPr bwMode="auto">
          <a:xfrm rot="10800000" flipH="1" flipV="1">
            <a:off x="4038600" y="1517650"/>
            <a:ext cx="528638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6362" name="TextBox 1"/>
          <p:cNvSpPr txBox="1">
            <a:spLocks noChangeArrowheads="1"/>
          </p:cNvSpPr>
          <p:nvPr/>
        </p:nvSpPr>
        <p:spPr bwMode="auto">
          <a:xfrm>
            <a:off x="611188" y="6388100"/>
            <a:ext cx="6430962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/>
              <a:t>* Check out the Java applet for an interactive animation on trans vs. prop delay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Footer Placeholder 2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>
                <a:ea typeface="ＭＳ Ｐゴシック" pitchFamily="34" charset="-128"/>
              </a:rPr>
              <a:t>Introduction</a:t>
            </a:r>
          </a:p>
        </p:txBody>
      </p:sp>
      <p:pic>
        <p:nvPicPr>
          <p:cNvPr id="57347" name="Picture 99" descr="underline_base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6575" y="896938"/>
            <a:ext cx="6856413" cy="173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734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76225" y="128588"/>
            <a:ext cx="7772400" cy="1143000"/>
          </a:xfrm>
        </p:spPr>
        <p:txBody>
          <a:bodyPr/>
          <a:lstStyle/>
          <a:p>
            <a:pPr eaLnBrk="1" hangingPunct="1"/>
            <a:r>
              <a:rPr lang="ja-JP" altLang="en-US" sz="4000">
                <a:ea typeface="ＭＳ Ｐゴシック" pitchFamily="34" charset="-128"/>
              </a:rPr>
              <a:t>“</a:t>
            </a:r>
            <a:r>
              <a:rPr lang="en-US" altLang="ja-JP" sz="4000">
                <a:ea typeface="ＭＳ Ｐゴシック" pitchFamily="34" charset="-128"/>
              </a:rPr>
              <a:t>Real</a:t>
            </a:r>
            <a:r>
              <a:rPr lang="ja-JP" altLang="en-US" sz="4000">
                <a:ea typeface="ＭＳ Ｐゴシック" pitchFamily="34" charset="-128"/>
              </a:rPr>
              <a:t>”</a:t>
            </a:r>
            <a:r>
              <a:rPr lang="en-US" altLang="ja-JP" sz="4000">
                <a:ea typeface="ＭＳ Ｐゴシック" pitchFamily="34" charset="-128"/>
              </a:rPr>
              <a:t> Internet delays and routes</a:t>
            </a:r>
            <a:endParaRPr lang="en-US" sz="4000">
              <a:ea typeface="ＭＳ Ｐゴシック" pitchFamily="34" charset="-128"/>
            </a:endParaRPr>
          </a:p>
        </p:txBody>
      </p:sp>
      <p:sp>
        <p:nvSpPr>
          <p:cNvPr id="57349" name="Rectangle 5"/>
          <p:cNvSpPr>
            <a:spLocks noGrp="1" noChangeArrowheads="1"/>
          </p:cNvSpPr>
          <p:nvPr>
            <p:ph type="body" idx="4294967295"/>
          </p:nvPr>
        </p:nvSpPr>
        <p:spPr>
          <a:xfrm>
            <a:off x="500063" y="1270000"/>
            <a:ext cx="7772400" cy="3098800"/>
          </a:xfrm>
        </p:spPr>
        <p:txBody>
          <a:bodyPr/>
          <a:lstStyle/>
          <a:p>
            <a:pPr eaLnBrk="1" hangingPunct="1">
              <a:buSzPct val="75000"/>
            </a:pPr>
            <a:r>
              <a:rPr lang="en-US">
                <a:ea typeface="ＭＳ Ｐゴシック" pitchFamily="34" charset="-128"/>
              </a:rPr>
              <a:t>what do </a:t>
            </a:r>
            <a:r>
              <a:rPr lang="ja-JP" altLang="en-US">
                <a:ea typeface="ＭＳ Ｐゴシック" pitchFamily="34" charset="-128"/>
              </a:rPr>
              <a:t>“</a:t>
            </a:r>
            <a:r>
              <a:rPr lang="en-US" altLang="ja-JP">
                <a:ea typeface="ＭＳ Ｐゴシック" pitchFamily="34" charset="-128"/>
              </a:rPr>
              <a:t>real</a:t>
            </a:r>
            <a:r>
              <a:rPr lang="ja-JP" altLang="en-US">
                <a:ea typeface="ＭＳ Ｐゴシック" pitchFamily="34" charset="-128"/>
              </a:rPr>
              <a:t>”</a:t>
            </a:r>
            <a:r>
              <a:rPr lang="en-US" altLang="ja-JP">
                <a:ea typeface="ＭＳ Ｐゴシック" pitchFamily="34" charset="-128"/>
              </a:rPr>
              <a:t> Internet delay &amp; loss look like? </a:t>
            </a:r>
          </a:p>
          <a:p>
            <a:pPr eaLnBrk="1" hangingPunct="1">
              <a:buSzPct val="75000"/>
            </a:pPr>
            <a:r>
              <a:rPr lang="en-US">
                <a:solidFill>
                  <a:srgbClr val="FF0000"/>
                </a:solidFill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traceroute </a:t>
            </a:r>
            <a:r>
              <a:rPr lang="en-US">
                <a:ea typeface="ＭＳ Ｐゴシック" pitchFamily="34" charset="-128"/>
                <a:cs typeface="Courier New" pitchFamily="49" charset="0"/>
              </a:rPr>
              <a:t>program: </a:t>
            </a:r>
            <a:r>
              <a:rPr lang="en-US">
                <a:ea typeface="ＭＳ Ｐゴシック" pitchFamily="34" charset="-128"/>
              </a:rPr>
              <a:t>provides delay measurement from source to router along end-end Internet path towards destination.  For all </a:t>
            </a:r>
            <a:r>
              <a:rPr lang="en-US" i="1">
                <a:ea typeface="ＭＳ Ｐゴシック" pitchFamily="34" charset="-128"/>
              </a:rPr>
              <a:t>i:</a:t>
            </a:r>
          </a:p>
          <a:p>
            <a:pPr lvl="1" eaLnBrk="1" hangingPunct="1"/>
            <a:r>
              <a:rPr lang="en-US"/>
              <a:t>sends three packets that will reach router </a:t>
            </a:r>
            <a:r>
              <a:rPr lang="en-US" i="1"/>
              <a:t>i</a:t>
            </a:r>
            <a:r>
              <a:rPr lang="en-US"/>
              <a:t> on path towards destination</a:t>
            </a:r>
          </a:p>
          <a:p>
            <a:pPr lvl="1" eaLnBrk="1" hangingPunct="1"/>
            <a:r>
              <a:rPr lang="en-US"/>
              <a:t>router </a:t>
            </a:r>
            <a:r>
              <a:rPr lang="en-US" i="1"/>
              <a:t>i</a:t>
            </a:r>
            <a:r>
              <a:rPr lang="en-US"/>
              <a:t> will return packets to sender</a:t>
            </a:r>
          </a:p>
          <a:p>
            <a:pPr lvl="1" eaLnBrk="1" hangingPunct="1"/>
            <a:r>
              <a:rPr lang="en-US"/>
              <a:t>sender times interval between transmission and reply.</a:t>
            </a:r>
            <a:endParaRPr lang="en-US" sz="2800"/>
          </a:p>
        </p:txBody>
      </p:sp>
      <p:sp>
        <p:nvSpPr>
          <p:cNvPr id="57350" name="Line 38"/>
          <p:cNvSpPr>
            <a:spLocks noChangeShapeType="1"/>
          </p:cNvSpPr>
          <p:nvPr/>
        </p:nvSpPr>
        <p:spPr bwMode="auto">
          <a:xfrm>
            <a:off x="1285875" y="5319713"/>
            <a:ext cx="288925" cy="26511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7351" name="Line 105"/>
          <p:cNvSpPr>
            <a:spLocks noChangeShapeType="1"/>
          </p:cNvSpPr>
          <p:nvPr/>
        </p:nvSpPr>
        <p:spPr bwMode="auto">
          <a:xfrm flipV="1">
            <a:off x="2079625" y="5370513"/>
            <a:ext cx="458788" cy="20796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7352" name="Line 106"/>
          <p:cNvSpPr>
            <a:spLocks noChangeShapeType="1"/>
          </p:cNvSpPr>
          <p:nvPr/>
        </p:nvSpPr>
        <p:spPr bwMode="auto">
          <a:xfrm>
            <a:off x="3014663" y="5354638"/>
            <a:ext cx="485775" cy="20796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7353" name="Line 108"/>
          <p:cNvSpPr>
            <a:spLocks noChangeShapeType="1"/>
          </p:cNvSpPr>
          <p:nvPr/>
        </p:nvSpPr>
        <p:spPr bwMode="auto">
          <a:xfrm flipH="1">
            <a:off x="2776538" y="5086350"/>
            <a:ext cx="349250" cy="152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7354" name="Line 113"/>
          <p:cNvSpPr>
            <a:spLocks noChangeShapeType="1"/>
          </p:cNvSpPr>
          <p:nvPr/>
        </p:nvSpPr>
        <p:spPr bwMode="auto">
          <a:xfrm flipH="1">
            <a:off x="3990975" y="5414963"/>
            <a:ext cx="620713" cy="14446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7355" name="Line 260"/>
          <p:cNvSpPr>
            <a:spLocks noChangeShapeType="1"/>
          </p:cNvSpPr>
          <p:nvPr/>
        </p:nvSpPr>
        <p:spPr bwMode="auto">
          <a:xfrm>
            <a:off x="5110163" y="5380038"/>
            <a:ext cx="485775" cy="20796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7356" name="Line 261"/>
          <p:cNvSpPr>
            <a:spLocks noChangeShapeType="1"/>
          </p:cNvSpPr>
          <p:nvPr/>
        </p:nvSpPr>
        <p:spPr bwMode="auto">
          <a:xfrm flipH="1">
            <a:off x="6048375" y="5326063"/>
            <a:ext cx="557213" cy="27781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7357" name="Line 291"/>
          <p:cNvSpPr>
            <a:spLocks noChangeShapeType="1"/>
          </p:cNvSpPr>
          <p:nvPr/>
        </p:nvSpPr>
        <p:spPr bwMode="auto">
          <a:xfrm>
            <a:off x="2744788" y="5486400"/>
            <a:ext cx="228600" cy="3111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7358" name="Line 292"/>
          <p:cNvSpPr>
            <a:spLocks noChangeShapeType="1"/>
          </p:cNvSpPr>
          <p:nvPr/>
        </p:nvSpPr>
        <p:spPr bwMode="auto">
          <a:xfrm>
            <a:off x="4668838" y="5073650"/>
            <a:ext cx="228600" cy="3111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7359" name="Line 294"/>
          <p:cNvSpPr>
            <a:spLocks noChangeShapeType="1"/>
          </p:cNvSpPr>
          <p:nvPr/>
        </p:nvSpPr>
        <p:spPr bwMode="auto">
          <a:xfrm flipH="1">
            <a:off x="3386138" y="5676900"/>
            <a:ext cx="349250" cy="152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7360" name="Line 295"/>
          <p:cNvSpPr>
            <a:spLocks noChangeShapeType="1"/>
          </p:cNvSpPr>
          <p:nvPr/>
        </p:nvSpPr>
        <p:spPr bwMode="auto">
          <a:xfrm>
            <a:off x="3741738" y="5181600"/>
            <a:ext cx="6350" cy="2603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3244" name="Text Box 300"/>
          <p:cNvSpPr txBox="1">
            <a:spLocks noChangeArrowheads="1"/>
          </p:cNvSpPr>
          <p:nvPr/>
        </p:nvSpPr>
        <p:spPr bwMode="auto">
          <a:xfrm>
            <a:off x="1387475" y="5038725"/>
            <a:ext cx="1073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>
                <a:solidFill>
                  <a:srgbClr val="FF0000"/>
                </a:solidFill>
              </a:rPr>
              <a:t>3 probes</a:t>
            </a:r>
          </a:p>
        </p:txBody>
      </p:sp>
      <p:sp>
        <p:nvSpPr>
          <p:cNvPr id="83246" name="Text Box 302"/>
          <p:cNvSpPr txBox="1">
            <a:spLocks noChangeArrowheads="1"/>
          </p:cNvSpPr>
          <p:nvPr/>
        </p:nvSpPr>
        <p:spPr bwMode="auto">
          <a:xfrm>
            <a:off x="2001838" y="5599113"/>
            <a:ext cx="1073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>
                <a:solidFill>
                  <a:srgbClr val="FF0000"/>
                </a:solidFill>
              </a:rPr>
              <a:t>3 probes</a:t>
            </a:r>
          </a:p>
        </p:txBody>
      </p:sp>
      <p:sp>
        <p:nvSpPr>
          <p:cNvPr id="83248" name="Text Box 304"/>
          <p:cNvSpPr txBox="1">
            <a:spLocks noChangeArrowheads="1"/>
          </p:cNvSpPr>
          <p:nvPr/>
        </p:nvSpPr>
        <p:spPr bwMode="auto">
          <a:xfrm>
            <a:off x="3025775" y="5013325"/>
            <a:ext cx="1073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>
                <a:solidFill>
                  <a:srgbClr val="FF0000"/>
                </a:solidFill>
              </a:rPr>
              <a:t>3 probes</a:t>
            </a:r>
          </a:p>
        </p:txBody>
      </p:sp>
      <p:grpSp>
        <p:nvGrpSpPr>
          <p:cNvPr id="57364" name="Group 100"/>
          <p:cNvGrpSpPr>
            <a:grpSpLocks/>
          </p:cNvGrpSpPr>
          <p:nvPr/>
        </p:nvGrpSpPr>
        <p:grpSpPr bwMode="auto">
          <a:xfrm>
            <a:off x="517525" y="4975225"/>
            <a:ext cx="820738" cy="688975"/>
            <a:chOff x="-44" y="1473"/>
            <a:chExt cx="981" cy="1105"/>
          </a:xfrm>
        </p:grpSpPr>
        <p:pic>
          <p:nvPicPr>
            <p:cNvPr id="57417" name="Picture 101" descr="desktop_computer_stylized_medium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7418" name="Freeform 102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7350 w 356"/>
                <a:gd name="T3" fmla="*/ 15587 h 368"/>
                <a:gd name="T4" fmla="*/ 222251 w 356"/>
                <a:gd name="T5" fmla="*/ 324849 h 368"/>
                <a:gd name="T6" fmla="*/ 48981 w 356"/>
                <a:gd name="T7" fmla="*/ 40625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 w="9525" cap="flat" cmpd="sng">
              <a:noFill/>
              <a:prstDash val="solid"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57365" name="Group 103"/>
          <p:cNvGrpSpPr>
            <a:grpSpLocks/>
          </p:cNvGrpSpPr>
          <p:nvPr/>
        </p:nvGrpSpPr>
        <p:grpSpPr bwMode="auto">
          <a:xfrm flipH="1">
            <a:off x="6565900" y="5013325"/>
            <a:ext cx="754063" cy="669925"/>
            <a:chOff x="-44" y="1473"/>
            <a:chExt cx="981" cy="1105"/>
          </a:xfrm>
        </p:grpSpPr>
        <p:pic>
          <p:nvPicPr>
            <p:cNvPr id="57415" name="Picture 104" descr="desktop_computer_stylized_medium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7416" name="Freeform 105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7350 w 356"/>
                <a:gd name="T3" fmla="*/ 15587 h 368"/>
                <a:gd name="T4" fmla="*/ 222251 w 356"/>
                <a:gd name="T5" fmla="*/ 324849 h 368"/>
                <a:gd name="T6" fmla="*/ 48981 w 356"/>
                <a:gd name="T7" fmla="*/ 40625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 w="9525" cap="flat" cmpd="sng">
              <a:noFill/>
              <a:prstDash val="solid"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57366" name="Group 124"/>
          <p:cNvGrpSpPr>
            <a:grpSpLocks/>
          </p:cNvGrpSpPr>
          <p:nvPr/>
        </p:nvGrpSpPr>
        <p:grpSpPr bwMode="auto">
          <a:xfrm>
            <a:off x="5513388" y="5513388"/>
            <a:ext cx="617537" cy="250825"/>
            <a:chOff x="2356" y="1300"/>
            <a:chExt cx="555" cy="194"/>
          </a:xfrm>
        </p:grpSpPr>
        <p:sp>
          <p:nvSpPr>
            <p:cNvPr id="57407" name="Oval 407"/>
            <p:cNvSpPr>
              <a:spLocks noChangeArrowheads="1"/>
            </p:cNvSpPr>
            <p:nvPr/>
          </p:nvSpPr>
          <p:spPr bwMode="auto">
            <a:xfrm>
              <a:off x="2357" y="1385"/>
              <a:ext cx="551" cy="109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57408" name="Rectangle 410"/>
            <p:cNvSpPr>
              <a:spLocks noChangeArrowheads="1"/>
            </p:cNvSpPr>
            <p:nvPr/>
          </p:nvSpPr>
          <p:spPr bwMode="auto">
            <a:xfrm>
              <a:off x="2357" y="1374"/>
              <a:ext cx="554" cy="66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>
                <a:latin typeface="Times New Roman" pitchFamily="18" charset="0"/>
              </a:endParaRPr>
            </a:p>
          </p:txBody>
        </p:sp>
        <p:sp>
          <p:nvSpPr>
            <p:cNvPr id="57409" name="Oval 411"/>
            <p:cNvSpPr>
              <a:spLocks noChangeArrowheads="1"/>
            </p:cNvSpPr>
            <p:nvPr/>
          </p:nvSpPr>
          <p:spPr bwMode="auto">
            <a:xfrm>
              <a:off x="2356" y="1300"/>
              <a:ext cx="551" cy="127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grpSp>
          <p:nvGrpSpPr>
            <p:cNvPr id="57410" name="Group 128"/>
            <p:cNvGrpSpPr>
              <a:grpSpLocks/>
            </p:cNvGrpSpPr>
            <p:nvPr/>
          </p:nvGrpSpPr>
          <p:grpSpPr bwMode="auto">
            <a:xfrm>
              <a:off x="2468" y="1332"/>
              <a:ext cx="310" cy="60"/>
              <a:chOff x="2468" y="1332"/>
              <a:chExt cx="310" cy="60"/>
            </a:xfrm>
          </p:grpSpPr>
          <p:sp>
            <p:nvSpPr>
              <p:cNvPr id="57413" name="Freeform 129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414" name="Freeform 130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57411" name="Line 131"/>
            <p:cNvSpPr>
              <a:spLocks noChangeShapeType="1"/>
            </p:cNvSpPr>
            <p:nvPr/>
          </p:nvSpPr>
          <p:spPr bwMode="auto">
            <a:xfrm>
              <a:off x="2357" y="1361"/>
              <a:ext cx="0" cy="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7412" name="Line 132"/>
            <p:cNvSpPr>
              <a:spLocks noChangeShapeType="1"/>
            </p:cNvSpPr>
            <p:nvPr/>
          </p:nvSpPr>
          <p:spPr bwMode="auto">
            <a:xfrm>
              <a:off x="2907" y="1363"/>
              <a:ext cx="0" cy="8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7367" name="Group 133"/>
          <p:cNvGrpSpPr>
            <a:grpSpLocks/>
          </p:cNvGrpSpPr>
          <p:nvPr/>
        </p:nvGrpSpPr>
        <p:grpSpPr bwMode="auto">
          <a:xfrm>
            <a:off x="4545013" y="5241925"/>
            <a:ext cx="617537" cy="250825"/>
            <a:chOff x="2356" y="1300"/>
            <a:chExt cx="555" cy="194"/>
          </a:xfrm>
        </p:grpSpPr>
        <p:sp>
          <p:nvSpPr>
            <p:cNvPr id="57399" name="Oval 407"/>
            <p:cNvSpPr>
              <a:spLocks noChangeArrowheads="1"/>
            </p:cNvSpPr>
            <p:nvPr/>
          </p:nvSpPr>
          <p:spPr bwMode="auto">
            <a:xfrm>
              <a:off x="2357" y="1385"/>
              <a:ext cx="551" cy="109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57400" name="Rectangle 410"/>
            <p:cNvSpPr>
              <a:spLocks noChangeArrowheads="1"/>
            </p:cNvSpPr>
            <p:nvPr/>
          </p:nvSpPr>
          <p:spPr bwMode="auto">
            <a:xfrm>
              <a:off x="2357" y="1374"/>
              <a:ext cx="554" cy="66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>
                <a:latin typeface="Times New Roman" pitchFamily="18" charset="0"/>
              </a:endParaRPr>
            </a:p>
          </p:txBody>
        </p:sp>
        <p:sp>
          <p:nvSpPr>
            <p:cNvPr id="57401" name="Oval 411"/>
            <p:cNvSpPr>
              <a:spLocks noChangeArrowheads="1"/>
            </p:cNvSpPr>
            <p:nvPr/>
          </p:nvSpPr>
          <p:spPr bwMode="auto">
            <a:xfrm>
              <a:off x="2356" y="1300"/>
              <a:ext cx="551" cy="127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grpSp>
          <p:nvGrpSpPr>
            <p:cNvPr id="57402" name="Group 137"/>
            <p:cNvGrpSpPr>
              <a:grpSpLocks/>
            </p:cNvGrpSpPr>
            <p:nvPr/>
          </p:nvGrpSpPr>
          <p:grpSpPr bwMode="auto">
            <a:xfrm>
              <a:off x="2468" y="1332"/>
              <a:ext cx="310" cy="60"/>
              <a:chOff x="2468" y="1332"/>
              <a:chExt cx="310" cy="60"/>
            </a:xfrm>
          </p:grpSpPr>
          <p:sp>
            <p:nvSpPr>
              <p:cNvPr id="57405" name="Freeform 138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406" name="Freeform 139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57403" name="Line 140"/>
            <p:cNvSpPr>
              <a:spLocks noChangeShapeType="1"/>
            </p:cNvSpPr>
            <p:nvPr/>
          </p:nvSpPr>
          <p:spPr bwMode="auto">
            <a:xfrm>
              <a:off x="2357" y="1361"/>
              <a:ext cx="0" cy="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7404" name="Line 141"/>
            <p:cNvSpPr>
              <a:spLocks noChangeShapeType="1"/>
            </p:cNvSpPr>
            <p:nvPr/>
          </p:nvSpPr>
          <p:spPr bwMode="auto">
            <a:xfrm>
              <a:off x="2907" y="1363"/>
              <a:ext cx="0" cy="8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7368" name="Group 142"/>
          <p:cNvGrpSpPr>
            <a:grpSpLocks/>
          </p:cNvGrpSpPr>
          <p:nvPr/>
        </p:nvGrpSpPr>
        <p:grpSpPr bwMode="auto">
          <a:xfrm>
            <a:off x="3394075" y="5451475"/>
            <a:ext cx="617538" cy="250825"/>
            <a:chOff x="2356" y="1300"/>
            <a:chExt cx="555" cy="194"/>
          </a:xfrm>
        </p:grpSpPr>
        <p:sp>
          <p:nvSpPr>
            <p:cNvPr id="57391" name="Oval 407"/>
            <p:cNvSpPr>
              <a:spLocks noChangeArrowheads="1"/>
            </p:cNvSpPr>
            <p:nvPr/>
          </p:nvSpPr>
          <p:spPr bwMode="auto">
            <a:xfrm>
              <a:off x="2357" y="1385"/>
              <a:ext cx="551" cy="109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57392" name="Rectangle 410"/>
            <p:cNvSpPr>
              <a:spLocks noChangeArrowheads="1"/>
            </p:cNvSpPr>
            <p:nvPr/>
          </p:nvSpPr>
          <p:spPr bwMode="auto">
            <a:xfrm>
              <a:off x="2357" y="1374"/>
              <a:ext cx="554" cy="66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>
                <a:latin typeface="Times New Roman" pitchFamily="18" charset="0"/>
              </a:endParaRPr>
            </a:p>
          </p:txBody>
        </p:sp>
        <p:sp>
          <p:nvSpPr>
            <p:cNvPr id="57393" name="Oval 411"/>
            <p:cNvSpPr>
              <a:spLocks noChangeArrowheads="1"/>
            </p:cNvSpPr>
            <p:nvPr/>
          </p:nvSpPr>
          <p:spPr bwMode="auto">
            <a:xfrm>
              <a:off x="2356" y="1300"/>
              <a:ext cx="551" cy="127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grpSp>
          <p:nvGrpSpPr>
            <p:cNvPr id="57394" name="Group 146"/>
            <p:cNvGrpSpPr>
              <a:grpSpLocks/>
            </p:cNvGrpSpPr>
            <p:nvPr/>
          </p:nvGrpSpPr>
          <p:grpSpPr bwMode="auto">
            <a:xfrm>
              <a:off x="2468" y="1332"/>
              <a:ext cx="310" cy="60"/>
              <a:chOff x="2468" y="1332"/>
              <a:chExt cx="310" cy="60"/>
            </a:xfrm>
          </p:grpSpPr>
          <p:sp>
            <p:nvSpPr>
              <p:cNvPr id="57397" name="Freeform 147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398" name="Freeform 148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57395" name="Line 149"/>
            <p:cNvSpPr>
              <a:spLocks noChangeShapeType="1"/>
            </p:cNvSpPr>
            <p:nvPr/>
          </p:nvSpPr>
          <p:spPr bwMode="auto">
            <a:xfrm>
              <a:off x="2357" y="1361"/>
              <a:ext cx="0" cy="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7396" name="Line 150"/>
            <p:cNvSpPr>
              <a:spLocks noChangeShapeType="1"/>
            </p:cNvSpPr>
            <p:nvPr/>
          </p:nvSpPr>
          <p:spPr bwMode="auto">
            <a:xfrm>
              <a:off x="2907" y="1363"/>
              <a:ext cx="0" cy="8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7369" name="Group 151"/>
          <p:cNvGrpSpPr>
            <a:grpSpLocks/>
          </p:cNvGrpSpPr>
          <p:nvPr/>
        </p:nvGrpSpPr>
        <p:grpSpPr bwMode="auto">
          <a:xfrm>
            <a:off x="2392363" y="5205413"/>
            <a:ext cx="617537" cy="250825"/>
            <a:chOff x="2356" y="1300"/>
            <a:chExt cx="555" cy="194"/>
          </a:xfrm>
        </p:grpSpPr>
        <p:sp>
          <p:nvSpPr>
            <p:cNvPr id="57383" name="Oval 407"/>
            <p:cNvSpPr>
              <a:spLocks noChangeArrowheads="1"/>
            </p:cNvSpPr>
            <p:nvPr/>
          </p:nvSpPr>
          <p:spPr bwMode="auto">
            <a:xfrm>
              <a:off x="2357" y="1385"/>
              <a:ext cx="551" cy="109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57384" name="Rectangle 410"/>
            <p:cNvSpPr>
              <a:spLocks noChangeArrowheads="1"/>
            </p:cNvSpPr>
            <p:nvPr/>
          </p:nvSpPr>
          <p:spPr bwMode="auto">
            <a:xfrm>
              <a:off x="2357" y="1374"/>
              <a:ext cx="554" cy="66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>
                <a:latin typeface="Times New Roman" pitchFamily="18" charset="0"/>
              </a:endParaRPr>
            </a:p>
          </p:txBody>
        </p:sp>
        <p:sp>
          <p:nvSpPr>
            <p:cNvPr id="57385" name="Oval 411"/>
            <p:cNvSpPr>
              <a:spLocks noChangeArrowheads="1"/>
            </p:cNvSpPr>
            <p:nvPr/>
          </p:nvSpPr>
          <p:spPr bwMode="auto">
            <a:xfrm>
              <a:off x="2356" y="1300"/>
              <a:ext cx="551" cy="127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grpSp>
          <p:nvGrpSpPr>
            <p:cNvPr id="57386" name="Group 155"/>
            <p:cNvGrpSpPr>
              <a:grpSpLocks/>
            </p:cNvGrpSpPr>
            <p:nvPr/>
          </p:nvGrpSpPr>
          <p:grpSpPr bwMode="auto">
            <a:xfrm>
              <a:off x="2468" y="1332"/>
              <a:ext cx="310" cy="60"/>
              <a:chOff x="2468" y="1332"/>
              <a:chExt cx="310" cy="60"/>
            </a:xfrm>
          </p:grpSpPr>
          <p:sp>
            <p:nvSpPr>
              <p:cNvPr id="57389" name="Freeform 156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390" name="Freeform 157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57387" name="Line 158"/>
            <p:cNvSpPr>
              <a:spLocks noChangeShapeType="1"/>
            </p:cNvSpPr>
            <p:nvPr/>
          </p:nvSpPr>
          <p:spPr bwMode="auto">
            <a:xfrm>
              <a:off x="2357" y="1361"/>
              <a:ext cx="0" cy="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7388" name="Line 159"/>
            <p:cNvSpPr>
              <a:spLocks noChangeShapeType="1"/>
            </p:cNvSpPr>
            <p:nvPr/>
          </p:nvSpPr>
          <p:spPr bwMode="auto">
            <a:xfrm>
              <a:off x="2907" y="1363"/>
              <a:ext cx="0" cy="8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7370" name="Group 160"/>
          <p:cNvGrpSpPr>
            <a:grpSpLocks/>
          </p:cNvGrpSpPr>
          <p:nvPr/>
        </p:nvGrpSpPr>
        <p:grpSpPr bwMode="auto">
          <a:xfrm>
            <a:off x="1517650" y="5472113"/>
            <a:ext cx="617538" cy="250825"/>
            <a:chOff x="2356" y="1300"/>
            <a:chExt cx="555" cy="194"/>
          </a:xfrm>
        </p:grpSpPr>
        <p:sp>
          <p:nvSpPr>
            <p:cNvPr id="57375" name="Oval 407"/>
            <p:cNvSpPr>
              <a:spLocks noChangeArrowheads="1"/>
            </p:cNvSpPr>
            <p:nvPr/>
          </p:nvSpPr>
          <p:spPr bwMode="auto">
            <a:xfrm>
              <a:off x="2357" y="1385"/>
              <a:ext cx="551" cy="109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57376" name="Rectangle 410"/>
            <p:cNvSpPr>
              <a:spLocks noChangeArrowheads="1"/>
            </p:cNvSpPr>
            <p:nvPr/>
          </p:nvSpPr>
          <p:spPr bwMode="auto">
            <a:xfrm>
              <a:off x="2357" y="1374"/>
              <a:ext cx="554" cy="66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>
                <a:latin typeface="Times New Roman" pitchFamily="18" charset="0"/>
              </a:endParaRPr>
            </a:p>
          </p:txBody>
        </p:sp>
        <p:sp>
          <p:nvSpPr>
            <p:cNvPr id="57377" name="Oval 411"/>
            <p:cNvSpPr>
              <a:spLocks noChangeArrowheads="1"/>
            </p:cNvSpPr>
            <p:nvPr/>
          </p:nvSpPr>
          <p:spPr bwMode="auto">
            <a:xfrm>
              <a:off x="2356" y="1300"/>
              <a:ext cx="551" cy="127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grpSp>
          <p:nvGrpSpPr>
            <p:cNvPr id="57378" name="Group 164"/>
            <p:cNvGrpSpPr>
              <a:grpSpLocks/>
            </p:cNvGrpSpPr>
            <p:nvPr/>
          </p:nvGrpSpPr>
          <p:grpSpPr bwMode="auto">
            <a:xfrm>
              <a:off x="2468" y="1332"/>
              <a:ext cx="310" cy="60"/>
              <a:chOff x="2468" y="1332"/>
              <a:chExt cx="310" cy="60"/>
            </a:xfrm>
          </p:grpSpPr>
          <p:sp>
            <p:nvSpPr>
              <p:cNvPr id="57381" name="Freeform 165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382" name="Freeform 166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57379" name="Line 167"/>
            <p:cNvSpPr>
              <a:spLocks noChangeShapeType="1"/>
            </p:cNvSpPr>
            <p:nvPr/>
          </p:nvSpPr>
          <p:spPr bwMode="auto">
            <a:xfrm>
              <a:off x="2357" y="1361"/>
              <a:ext cx="0" cy="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7380" name="Line 168"/>
            <p:cNvSpPr>
              <a:spLocks noChangeShapeType="1"/>
            </p:cNvSpPr>
            <p:nvPr/>
          </p:nvSpPr>
          <p:spPr bwMode="auto">
            <a:xfrm>
              <a:off x="2907" y="1363"/>
              <a:ext cx="0" cy="8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3247" name="Freeform 303"/>
          <p:cNvSpPr>
            <a:spLocks/>
          </p:cNvSpPr>
          <p:nvPr/>
        </p:nvSpPr>
        <p:spPr bwMode="auto">
          <a:xfrm>
            <a:off x="1257300" y="5259388"/>
            <a:ext cx="2247900" cy="403225"/>
          </a:xfrm>
          <a:custGeom>
            <a:avLst/>
            <a:gdLst>
              <a:gd name="T0" fmla="*/ 2147483647 w 1416"/>
              <a:gd name="T1" fmla="*/ 2147483647 h 254"/>
              <a:gd name="T2" fmla="*/ 2147483647 w 1416"/>
              <a:gd name="T3" fmla="*/ 2147483647 h 254"/>
              <a:gd name="T4" fmla="*/ 2147483647 w 1416"/>
              <a:gd name="T5" fmla="*/ 2147483647 h 254"/>
              <a:gd name="T6" fmla="*/ 2147483647 w 1416"/>
              <a:gd name="T7" fmla="*/ 2147483647 h 254"/>
              <a:gd name="T8" fmla="*/ 2147483647 w 1416"/>
              <a:gd name="T9" fmla="*/ 2147483647 h 254"/>
              <a:gd name="T10" fmla="*/ 2147483647 w 1416"/>
              <a:gd name="T11" fmla="*/ 2147483647 h 254"/>
              <a:gd name="T12" fmla="*/ 0 w 1416"/>
              <a:gd name="T13" fmla="*/ 2147483647 h 254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416"/>
              <a:gd name="T22" fmla="*/ 0 h 254"/>
              <a:gd name="T23" fmla="*/ 1416 w 1416"/>
              <a:gd name="T24" fmla="*/ 254 h 254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416" h="254">
                <a:moveTo>
                  <a:pt x="76" y="30"/>
                </a:moveTo>
                <a:cubicBezTo>
                  <a:pt x="137" y="11"/>
                  <a:pt x="200" y="170"/>
                  <a:pt x="324" y="170"/>
                </a:cubicBezTo>
                <a:cubicBezTo>
                  <a:pt x="461" y="165"/>
                  <a:pt x="717" y="0"/>
                  <a:pt x="896" y="2"/>
                </a:cubicBezTo>
                <a:cubicBezTo>
                  <a:pt x="1075" y="4"/>
                  <a:pt x="1416" y="122"/>
                  <a:pt x="1400" y="182"/>
                </a:cubicBezTo>
                <a:cubicBezTo>
                  <a:pt x="1384" y="242"/>
                  <a:pt x="1073" y="63"/>
                  <a:pt x="896" y="74"/>
                </a:cubicBezTo>
                <a:cubicBezTo>
                  <a:pt x="719" y="85"/>
                  <a:pt x="489" y="254"/>
                  <a:pt x="340" y="250"/>
                </a:cubicBezTo>
                <a:cubicBezTo>
                  <a:pt x="191" y="246"/>
                  <a:pt x="62" y="32"/>
                  <a:pt x="0" y="50"/>
                </a:cubicBezTo>
              </a:path>
            </a:pathLst>
          </a:cu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83243" name="Freeform 299"/>
          <p:cNvSpPr>
            <a:spLocks/>
          </p:cNvSpPr>
          <p:nvPr/>
        </p:nvSpPr>
        <p:spPr bwMode="auto">
          <a:xfrm>
            <a:off x="1289050" y="5295900"/>
            <a:ext cx="419100" cy="419100"/>
          </a:xfrm>
          <a:custGeom>
            <a:avLst/>
            <a:gdLst>
              <a:gd name="T0" fmla="*/ 2147483647 w 264"/>
              <a:gd name="T1" fmla="*/ 0 h 264"/>
              <a:gd name="T2" fmla="*/ 2147483647 w 264"/>
              <a:gd name="T3" fmla="*/ 2147483647 h 264"/>
              <a:gd name="T4" fmla="*/ 0 w 264"/>
              <a:gd name="T5" fmla="*/ 2147483647 h 264"/>
              <a:gd name="T6" fmla="*/ 0 60000 65536"/>
              <a:gd name="T7" fmla="*/ 0 60000 65536"/>
              <a:gd name="T8" fmla="*/ 0 60000 65536"/>
              <a:gd name="T9" fmla="*/ 0 w 264"/>
              <a:gd name="T10" fmla="*/ 0 h 264"/>
              <a:gd name="T11" fmla="*/ 264 w 264"/>
              <a:gd name="T12" fmla="*/ 264 h 26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64" h="264">
                <a:moveTo>
                  <a:pt x="60" y="0"/>
                </a:moveTo>
                <a:cubicBezTo>
                  <a:pt x="86" y="31"/>
                  <a:pt x="264" y="176"/>
                  <a:pt x="228" y="220"/>
                </a:cubicBezTo>
                <a:cubicBezTo>
                  <a:pt x="192" y="264"/>
                  <a:pt x="60" y="109"/>
                  <a:pt x="0" y="88"/>
                </a:cubicBezTo>
              </a:path>
            </a:pathLst>
          </a:cu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83245" name="Freeform 301"/>
          <p:cNvSpPr>
            <a:spLocks/>
          </p:cNvSpPr>
          <p:nvPr/>
        </p:nvSpPr>
        <p:spPr bwMode="auto">
          <a:xfrm>
            <a:off x="1282700" y="5210175"/>
            <a:ext cx="1346200" cy="474663"/>
          </a:xfrm>
          <a:custGeom>
            <a:avLst/>
            <a:gdLst>
              <a:gd name="T0" fmla="*/ 2147483647 w 848"/>
              <a:gd name="T1" fmla="*/ 2147483647 h 299"/>
              <a:gd name="T2" fmla="*/ 2147483647 w 848"/>
              <a:gd name="T3" fmla="*/ 2147483647 h 299"/>
              <a:gd name="T4" fmla="*/ 2147483647 w 848"/>
              <a:gd name="T5" fmla="*/ 2147483647 h 299"/>
              <a:gd name="T6" fmla="*/ 2147483647 w 848"/>
              <a:gd name="T7" fmla="*/ 2147483647 h 299"/>
              <a:gd name="T8" fmla="*/ 0 w 848"/>
              <a:gd name="T9" fmla="*/ 2147483647 h 29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848"/>
              <a:gd name="T16" fmla="*/ 0 h 299"/>
              <a:gd name="T17" fmla="*/ 848 w 848"/>
              <a:gd name="T18" fmla="*/ 299 h 29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848" h="299">
                <a:moveTo>
                  <a:pt x="76" y="76"/>
                </a:moveTo>
                <a:cubicBezTo>
                  <a:pt x="137" y="57"/>
                  <a:pt x="200" y="216"/>
                  <a:pt x="324" y="216"/>
                </a:cubicBezTo>
                <a:cubicBezTo>
                  <a:pt x="448" y="216"/>
                  <a:pt x="792" y="0"/>
                  <a:pt x="820" y="76"/>
                </a:cubicBezTo>
                <a:cubicBezTo>
                  <a:pt x="848" y="152"/>
                  <a:pt x="469" y="245"/>
                  <a:pt x="340" y="296"/>
                </a:cubicBezTo>
                <a:cubicBezTo>
                  <a:pt x="203" y="299"/>
                  <a:pt x="62" y="78"/>
                  <a:pt x="0" y="96"/>
                </a:cubicBezTo>
              </a:path>
            </a:pathLst>
          </a:cu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7374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r>
              <a:rPr lang="en-US"/>
              <a:t>1-</a:t>
            </a:r>
            <a:fld id="{9877CE07-E33D-4748-850B-C32EE4D5C947}" type="slidenum">
              <a:rPr lang="en-US" smtClean="0"/>
              <a:pPr/>
              <a:t>49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3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3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3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3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244" grpId="0"/>
      <p:bldP spid="83246" grpId="0"/>
      <p:bldP spid="83248" grpId="0"/>
      <p:bldP spid="83247" grpId="0" animBg="1"/>
      <p:bldP spid="83243" grpId="0" animBg="1"/>
      <p:bldP spid="8324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Footer Placeholder 2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>
                <a:ea typeface="ＭＳ Ｐゴシック" pitchFamily="34" charset="-128"/>
              </a:rPr>
              <a:t>Introduction</a:t>
            </a:r>
          </a:p>
        </p:txBody>
      </p:sp>
      <p:sp>
        <p:nvSpPr>
          <p:cNvPr id="14339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12725" y="190500"/>
            <a:ext cx="8382000" cy="936625"/>
          </a:xfrm>
        </p:spPr>
        <p:txBody>
          <a:bodyPr/>
          <a:lstStyle/>
          <a:p>
            <a:pPr eaLnBrk="1" hangingPunct="1"/>
            <a:r>
              <a:rPr lang="en-US" altLang="ja-JP" sz="3600">
                <a:ea typeface="ＭＳ Ｐゴシック" pitchFamily="34" charset="-128"/>
              </a:rPr>
              <a:t>Hardware view</a:t>
            </a:r>
            <a:endParaRPr lang="en-US">
              <a:ea typeface="ＭＳ Ｐゴシック" pitchFamily="34" charset="-128"/>
            </a:endParaRP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1657350" y="1436688"/>
            <a:ext cx="3779838" cy="1271587"/>
          </a:xfrm>
        </p:spPr>
        <p:txBody>
          <a:bodyPr/>
          <a:lstStyle/>
          <a:p>
            <a:pPr marL="231775" indent="-231775" eaLnBrk="1" hangingPunct="1">
              <a:spcBef>
                <a:spcPct val="15000"/>
              </a:spcBef>
              <a:buSzPct val="75000"/>
            </a:pPr>
            <a:r>
              <a:rPr lang="en-US" sz="2400">
                <a:ea typeface="ＭＳ Ｐゴシック" pitchFamily="34" charset="-128"/>
              </a:rPr>
              <a:t>millions of connected computing devices: </a:t>
            </a:r>
          </a:p>
          <a:p>
            <a:pPr marL="631825" lvl="1" indent="-231775" eaLnBrk="1" hangingPunct="1">
              <a:spcBef>
                <a:spcPct val="15000"/>
              </a:spcBef>
              <a:buSzPct val="75000"/>
            </a:pPr>
            <a:r>
              <a:rPr lang="en-US" i="1">
                <a:solidFill>
                  <a:srgbClr val="CC0000"/>
                </a:solidFill>
                <a:ea typeface="ＭＳ Ｐゴシック" pitchFamily="34" charset="-128"/>
              </a:rPr>
              <a:t>hosts </a:t>
            </a:r>
            <a:r>
              <a:rPr lang="en-US" i="1">
                <a:ea typeface="ＭＳ Ｐゴシック" pitchFamily="34" charset="-128"/>
              </a:rPr>
              <a:t>=</a:t>
            </a:r>
            <a:r>
              <a:rPr lang="en-US" i="1">
                <a:solidFill>
                  <a:srgbClr val="CC0000"/>
                </a:solidFill>
                <a:ea typeface="ＭＳ Ｐゴシック" pitchFamily="34" charset="-128"/>
              </a:rPr>
              <a:t> end systems</a:t>
            </a:r>
            <a:r>
              <a:rPr lang="en-US" i="1">
                <a:solidFill>
                  <a:srgbClr val="FF0000"/>
                </a:solidFill>
                <a:ea typeface="ＭＳ Ｐゴシック" pitchFamily="34" charset="-128"/>
              </a:rPr>
              <a:t> </a:t>
            </a:r>
          </a:p>
          <a:p>
            <a:pPr marL="631825" lvl="1" indent="-231775" eaLnBrk="1" hangingPunct="1">
              <a:buSzPct val="75000"/>
            </a:pPr>
            <a:r>
              <a:rPr lang="en-US"/>
              <a:t>running </a:t>
            </a:r>
            <a:r>
              <a:rPr lang="en-US" i="1">
                <a:solidFill>
                  <a:srgbClr val="CC0000"/>
                </a:solidFill>
              </a:rPr>
              <a:t>network apps</a:t>
            </a:r>
            <a:endParaRPr lang="en-US">
              <a:solidFill>
                <a:srgbClr val="CC0000"/>
              </a:solidFill>
            </a:endParaRPr>
          </a:p>
        </p:txBody>
      </p:sp>
      <p:sp>
        <p:nvSpPr>
          <p:cNvPr id="4766" name="Rectangle 670"/>
          <p:cNvSpPr>
            <a:spLocks noChangeArrowheads="1"/>
          </p:cNvSpPr>
          <p:nvPr/>
        </p:nvSpPr>
        <p:spPr bwMode="auto">
          <a:xfrm>
            <a:off x="1695450" y="3152775"/>
            <a:ext cx="3368675" cy="1884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231775" indent="-231775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75000"/>
              <a:buFont typeface="Wingdings" pitchFamily="2" charset="2"/>
              <a:buChar char="v"/>
            </a:pPr>
            <a:r>
              <a:rPr lang="en-US" i="1">
                <a:solidFill>
                  <a:srgbClr val="CC0000"/>
                </a:solidFill>
                <a:latin typeface="Gill Sans MT" pitchFamily="34" charset="0"/>
              </a:rPr>
              <a:t>communication links</a:t>
            </a:r>
            <a:endParaRPr lang="en-US">
              <a:solidFill>
                <a:srgbClr val="CC0000"/>
              </a:solidFill>
              <a:latin typeface="Gill Sans MT" pitchFamily="34" charset="0"/>
            </a:endParaRPr>
          </a:p>
          <a:p>
            <a:pPr marL="747713" lvl="1" indent="-285750">
              <a:lnSpc>
                <a:spcPct val="80000"/>
              </a:lnSpc>
              <a:spcBef>
                <a:spcPct val="10000"/>
              </a:spcBef>
              <a:buClr>
                <a:srgbClr val="000099"/>
              </a:buClr>
              <a:buFont typeface="Wingdings" pitchFamily="2" charset="2"/>
              <a:buChar char="§"/>
            </a:pPr>
            <a:r>
              <a:rPr lang="en-US">
                <a:latin typeface="Gill Sans MT" pitchFamily="34" charset="0"/>
              </a:rPr>
              <a:t>fiber, copper, radio, satellite</a:t>
            </a:r>
          </a:p>
          <a:p>
            <a:pPr marL="747713" lvl="1" indent="-285750">
              <a:lnSpc>
                <a:spcPct val="80000"/>
              </a:lnSpc>
              <a:spcBef>
                <a:spcPct val="10000"/>
              </a:spcBef>
              <a:buClr>
                <a:srgbClr val="000099"/>
              </a:buClr>
              <a:buFont typeface="Wingdings" pitchFamily="2" charset="2"/>
              <a:buChar char="§"/>
            </a:pPr>
            <a:r>
              <a:rPr lang="en-US">
                <a:latin typeface="Gill Sans MT" pitchFamily="34" charset="0"/>
              </a:rPr>
              <a:t>transmission rate: </a:t>
            </a:r>
            <a:r>
              <a:rPr lang="en-US" i="1">
                <a:solidFill>
                  <a:srgbClr val="CC0000"/>
                </a:solidFill>
                <a:latin typeface="Gill Sans MT" pitchFamily="34" charset="0"/>
              </a:rPr>
              <a:t>bandwidth</a:t>
            </a:r>
            <a:endParaRPr lang="en-US">
              <a:solidFill>
                <a:srgbClr val="CC0000"/>
              </a:solidFill>
              <a:latin typeface="Gill Sans MT" pitchFamily="34" charset="0"/>
            </a:endParaRPr>
          </a:p>
        </p:txBody>
      </p:sp>
      <p:sp>
        <p:nvSpPr>
          <p:cNvPr id="4767" name="Rectangle 671"/>
          <p:cNvSpPr>
            <a:spLocks noChangeArrowheads="1"/>
          </p:cNvSpPr>
          <p:nvPr/>
        </p:nvSpPr>
        <p:spPr bwMode="auto">
          <a:xfrm>
            <a:off x="1811338" y="5307013"/>
            <a:ext cx="3779837" cy="1550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231775" indent="-231775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75000"/>
              <a:buFont typeface="Wingdings" pitchFamily="2" charset="2"/>
              <a:buChar char="v"/>
            </a:pPr>
            <a:r>
              <a:rPr lang="en-US" i="1">
                <a:solidFill>
                  <a:srgbClr val="CC0000"/>
                </a:solidFill>
                <a:latin typeface="Gill Sans MT" pitchFamily="34" charset="0"/>
              </a:rPr>
              <a:t>Packet switches:</a:t>
            </a:r>
            <a:r>
              <a:rPr lang="en-US">
                <a:latin typeface="Gill Sans MT" pitchFamily="34" charset="0"/>
              </a:rPr>
              <a:t> forward packets (chunks of data)</a:t>
            </a:r>
          </a:p>
          <a:p>
            <a:pPr marL="688975" lvl="1" indent="-231775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75000"/>
              <a:buFont typeface="Wingdings" pitchFamily="2" charset="2"/>
              <a:buChar char="§"/>
            </a:pPr>
            <a:r>
              <a:rPr lang="en-US" i="1">
                <a:solidFill>
                  <a:srgbClr val="C00000"/>
                </a:solidFill>
                <a:latin typeface="Gill Sans MT" pitchFamily="34" charset="0"/>
              </a:rPr>
              <a:t>routers</a:t>
            </a:r>
            <a:r>
              <a:rPr lang="en-US">
                <a:latin typeface="Gill Sans MT" pitchFamily="34" charset="0"/>
              </a:rPr>
              <a:t> and </a:t>
            </a:r>
            <a:r>
              <a:rPr lang="en-US" i="1">
                <a:solidFill>
                  <a:srgbClr val="C00000"/>
                </a:solidFill>
                <a:latin typeface="Gill Sans MT" pitchFamily="34" charset="0"/>
              </a:rPr>
              <a:t>switches</a:t>
            </a:r>
          </a:p>
          <a:p>
            <a:pPr marL="231775" indent="-231775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75000"/>
            </a:pPr>
            <a:endParaRPr lang="en-US">
              <a:latin typeface="Gill Sans MT" pitchFamily="34" charset="0"/>
            </a:endParaRPr>
          </a:p>
        </p:txBody>
      </p:sp>
      <p:grpSp>
        <p:nvGrpSpPr>
          <p:cNvPr id="2" name="Group 842"/>
          <p:cNvGrpSpPr>
            <a:grpSpLocks/>
          </p:cNvGrpSpPr>
          <p:nvPr/>
        </p:nvGrpSpPr>
        <p:grpSpPr bwMode="auto">
          <a:xfrm>
            <a:off x="338138" y="3454400"/>
            <a:ext cx="1573212" cy="1060450"/>
            <a:chOff x="98" y="2320"/>
            <a:chExt cx="991" cy="668"/>
          </a:xfrm>
        </p:grpSpPr>
        <p:sp>
          <p:nvSpPr>
            <p:cNvPr id="14781" name="Text Box 666"/>
            <p:cNvSpPr txBox="1">
              <a:spLocks noChangeArrowheads="1"/>
            </p:cNvSpPr>
            <p:nvPr/>
          </p:nvSpPr>
          <p:spPr bwMode="auto">
            <a:xfrm>
              <a:off x="564" y="2728"/>
              <a:ext cx="383" cy="2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75000"/>
                </a:lnSpc>
              </a:pPr>
              <a:r>
                <a:rPr lang="en-US" sz="1400"/>
                <a:t>wired</a:t>
              </a:r>
            </a:p>
            <a:p>
              <a:pPr>
                <a:lnSpc>
                  <a:spcPct val="75000"/>
                </a:lnSpc>
              </a:pPr>
              <a:r>
                <a:rPr lang="en-US" sz="1400"/>
                <a:t>links</a:t>
              </a:r>
            </a:p>
          </p:txBody>
        </p:sp>
        <p:sp>
          <p:nvSpPr>
            <p:cNvPr id="14782" name="Text Box 669"/>
            <p:cNvSpPr txBox="1">
              <a:spLocks noChangeArrowheads="1"/>
            </p:cNvSpPr>
            <p:nvPr/>
          </p:nvSpPr>
          <p:spPr bwMode="auto">
            <a:xfrm>
              <a:off x="569" y="2465"/>
              <a:ext cx="520" cy="2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75000"/>
                </a:lnSpc>
              </a:pPr>
              <a:r>
                <a:rPr lang="en-US" sz="1400"/>
                <a:t>wireless</a:t>
              </a:r>
            </a:p>
            <a:p>
              <a:pPr>
                <a:lnSpc>
                  <a:spcPct val="75000"/>
                </a:lnSpc>
              </a:pPr>
              <a:r>
                <a:rPr lang="en-US" sz="1400"/>
                <a:t>links</a:t>
              </a:r>
            </a:p>
          </p:txBody>
        </p:sp>
        <p:grpSp>
          <p:nvGrpSpPr>
            <p:cNvPr id="14783" name="Group 819"/>
            <p:cNvGrpSpPr>
              <a:grpSpLocks/>
            </p:cNvGrpSpPr>
            <p:nvPr/>
          </p:nvGrpSpPr>
          <p:grpSpPr bwMode="auto">
            <a:xfrm>
              <a:off x="385" y="2320"/>
              <a:ext cx="201" cy="282"/>
              <a:chOff x="742" y="2409"/>
              <a:chExt cx="576" cy="881"/>
            </a:xfrm>
          </p:grpSpPr>
          <p:grpSp>
            <p:nvGrpSpPr>
              <p:cNvPr id="14788" name="Group 820"/>
              <p:cNvGrpSpPr>
                <a:grpSpLocks/>
              </p:cNvGrpSpPr>
              <p:nvPr/>
            </p:nvGrpSpPr>
            <p:grpSpPr bwMode="auto">
              <a:xfrm>
                <a:off x="832" y="2643"/>
                <a:ext cx="376" cy="647"/>
                <a:chOff x="3130" y="3288"/>
                <a:chExt cx="410" cy="742"/>
              </a:xfrm>
            </p:grpSpPr>
            <p:sp>
              <p:nvSpPr>
                <p:cNvPr id="14791" name="Line 270"/>
                <p:cNvSpPr>
                  <a:spLocks noChangeShapeType="1"/>
                </p:cNvSpPr>
                <p:nvPr/>
              </p:nvSpPr>
              <p:spPr bwMode="auto">
                <a:xfrm flipH="1">
                  <a:off x="3130" y="3288"/>
                  <a:ext cx="205" cy="672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4792" name="Line 271"/>
                <p:cNvSpPr>
                  <a:spLocks noChangeShapeType="1"/>
                </p:cNvSpPr>
                <p:nvPr/>
              </p:nvSpPr>
              <p:spPr bwMode="auto">
                <a:xfrm>
                  <a:off x="3335" y="3288"/>
                  <a:ext cx="205" cy="669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4793" name="Line 272"/>
                <p:cNvSpPr>
                  <a:spLocks noChangeShapeType="1"/>
                </p:cNvSpPr>
                <p:nvPr/>
              </p:nvSpPr>
              <p:spPr bwMode="auto">
                <a:xfrm>
                  <a:off x="3130" y="3957"/>
                  <a:ext cx="205" cy="73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4794" name="Line 273"/>
                <p:cNvSpPr>
                  <a:spLocks noChangeShapeType="1"/>
                </p:cNvSpPr>
                <p:nvPr/>
              </p:nvSpPr>
              <p:spPr bwMode="auto">
                <a:xfrm flipH="1">
                  <a:off x="3335" y="3957"/>
                  <a:ext cx="205" cy="73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4795" name="Line 274"/>
                <p:cNvSpPr>
                  <a:spLocks noChangeShapeType="1"/>
                </p:cNvSpPr>
                <p:nvPr/>
              </p:nvSpPr>
              <p:spPr bwMode="auto">
                <a:xfrm>
                  <a:off x="3335" y="3303"/>
                  <a:ext cx="0" cy="727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4796" name="Line 275"/>
                <p:cNvSpPr>
                  <a:spLocks noChangeShapeType="1"/>
                </p:cNvSpPr>
                <p:nvPr/>
              </p:nvSpPr>
              <p:spPr bwMode="auto">
                <a:xfrm flipV="1">
                  <a:off x="3130" y="3888"/>
                  <a:ext cx="205" cy="72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4797" name="Line 276"/>
                <p:cNvSpPr>
                  <a:spLocks noChangeShapeType="1"/>
                </p:cNvSpPr>
                <p:nvPr/>
              </p:nvSpPr>
              <p:spPr bwMode="auto">
                <a:xfrm flipH="1" flipV="1">
                  <a:off x="3335" y="3888"/>
                  <a:ext cx="205" cy="69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4798" name="Line 277"/>
                <p:cNvSpPr>
                  <a:spLocks noChangeShapeType="1"/>
                </p:cNvSpPr>
                <p:nvPr/>
              </p:nvSpPr>
              <p:spPr bwMode="auto">
                <a:xfrm>
                  <a:off x="3217" y="3668"/>
                  <a:ext cx="118" cy="5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4799" name="Line 278"/>
                <p:cNvSpPr>
                  <a:spLocks noChangeShapeType="1"/>
                </p:cNvSpPr>
                <p:nvPr/>
              </p:nvSpPr>
              <p:spPr bwMode="auto">
                <a:xfrm flipV="1">
                  <a:off x="3335" y="3668"/>
                  <a:ext cx="124" cy="5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4800" name="Line 279"/>
                <p:cNvSpPr>
                  <a:spLocks noChangeShapeType="1"/>
                </p:cNvSpPr>
                <p:nvPr/>
              </p:nvSpPr>
              <p:spPr bwMode="auto">
                <a:xfrm>
                  <a:off x="3178" y="3766"/>
                  <a:ext cx="152" cy="7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4801" name="Line 280"/>
                <p:cNvSpPr>
                  <a:spLocks noChangeShapeType="1"/>
                </p:cNvSpPr>
                <p:nvPr/>
              </p:nvSpPr>
              <p:spPr bwMode="auto">
                <a:xfrm flipV="1">
                  <a:off x="3335" y="3781"/>
                  <a:ext cx="153" cy="6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4802" name="Line 281"/>
                <p:cNvSpPr>
                  <a:spLocks noChangeShapeType="1"/>
                </p:cNvSpPr>
                <p:nvPr/>
              </p:nvSpPr>
              <p:spPr bwMode="auto">
                <a:xfrm flipV="1">
                  <a:off x="3335" y="3567"/>
                  <a:ext cx="78" cy="27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4803" name="Line 282"/>
                <p:cNvSpPr>
                  <a:spLocks noChangeShapeType="1"/>
                </p:cNvSpPr>
                <p:nvPr/>
              </p:nvSpPr>
              <p:spPr bwMode="auto">
                <a:xfrm flipV="1">
                  <a:off x="3335" y="3428"/>
                  <a:ext cx="49" cy="21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4804" name="Line 283"/>
                <p:cNvSpPr>
                  <a:spLocks noChangeShapeType="1"/>
                </p:cNvSpPr>
                <p:nvPr/>
              </p:nvSpPr>
              <p:spPr bwMode="auto">
                <a:xfrm>
                  <a:off x="3247" y="3558"/>
                  <a:ext cx="95" cy="3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4805" name="Line 284"/>
                <p:cNvSpPr>
                  <a:spLocks noChangeShapeType="1"/>
                </p:cNvSpPr>
                <p:nvPr/>
              </p:nvSpPr>
              <p:spPr bwMode="auto">
                <a:xfrm>
                  <a:off x="3289" y="3422"/>
                  <a:ext cx="55" cy="3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pic>
            <p:nvPicPr>
              <p:cNvPr id="14789" name="Picture 836" descr="cell_tower_radiation copy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742" y="2409"/>
                <a:ext cx="576" cy="46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4790" name="Oval 837"/>
              <p:cNvSpPr>
                <a:spLocks noChangeArrowheads="1"/>
              </p:cNvSpPr>
              <p:nvPr/>
            </p:nvSpPr>
            <p:spPr bwMode="auto">
              <a:xfrm>
                <a:off x="986" y="2596"/>
                <a:ext cx="66" cy="69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4784" name="Group 838"/>
            <p:cNvGrpSpPr>
              <a:grpSpLocks/>
            </p:cNvGrpSpPr>
            <p:nvPr/>
          </p:nvGrpSpPr>
          <p:grpSpPr bwMode="auto">
            <a:xfrm>
              <a:off x="98" y="2444"/>
              <a:ext cx="355" cy="265"/>
              <a:chOff x="2967" y="478"/>
              <a:chExt cx="788" cy="625"/>
            </a:xfrm>
          </p:grpSpPr>
          <p:pic>
            <p:nvPicPr>
              <p:cNvPr id="14786" name="Picture 839" descr="access_point_stylized_small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3012" y="559"/>
                <a:ext cx="576" cy="5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4787" name="Picture 840" descr="antenna_radiation_stylized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2967" y="478"/>
                <a:ext cx="788" cy="1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sp>
          <p:nvSpPr>
            <p:cNvPr id="14785" name="Line 841"/>
            <p:cNvSpPr>
              <a:spLocks noChangeShapeType="1"/>
            </p:cNvSpPr>
            <p:nvPr/>
          </p:nvSpPr>
          <p:spPr bwMode="auto">
            <a:xfrm>
              <a:off x="288" y="2830"/>
              <a:ext cx="26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852"/>
          <p:cNvGrpSpPr>
            <a:grpSpLocks/>
          </p:cNvGrpSpPr>
          <p:nvPr/>
        </p:nvGrpSpPr>
        <p:grpSpPr bwMode="auto">
          <a:xfrm>
            <a:off x="633413" y="5457825"/>
            <a:ext cx="646112" cy="477838"/>
            <a:chOff x="293" y="3440"/>
            <a:chExt cx="407" cy="301"/>
          </a:xfrm>
        </p:grpSpPr>
        <p:sp>
          <p:nvSpPr>
            <p:cNvPr id="14771" name="Text Box 662"/>
            <p:cNvSpPr txBox="1">
              <a:spLocks noChangeArrowheads="1"/>
            </p:cNvSpPr>
            <p:nvPr/>
          </p:nvSpPr>
          <p:spPr bwMode="auto">
            <a:xfrm>
              <a:off x="293" y="3549"/>
              <a:ext cx="407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400"/>
                <a:t>router</a:t>
              </a:r>
            </a:p>
          </p:txBody>
        </p:sp>
        <p:grpSp>
          <p:nvGrpSpPr>
            <p:cNvPr id="14772" name="Group 843"/>
            <p:cNvGrpSpPr>
              <a:grpSpLocks/>
            </p:cNvGrpSpPr>
            <p:nvPr/>
          </p:nvGrpSpPr>
          <p:grpSpPr bwMode="auto">
            <a:xfrm>
              <a:off x="337" y="3440"/>
              <a:ext cx="306" cy="128"/>
              <a:chOff x="4650" y="1129"/>
              <a:chExt cx="246" cy="95"/>
            </a:xfrm>
          </p:grpSpPr>
          <p:sp>
            <p:nvSpPr>
              <p:cNvPr id="14773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14774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14775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14776" name="Group 847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14779" name="Freeform 84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780" name="Freeform 84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4777" name="Line 850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778" name="Line 851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pic>
        <p:nvPicPr>
          <p:cNvPr id="14345" name="Picture 853" descr="underline_base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30200" y="846138"/>
            <a:ext cx="8228013" cy="141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4346" name="Group 1"/>
          <p:cNvGrpSpPr>
            <a:grpSpLocks/>
          </p:cNvGrpSpPr>
          <p:nvPr/>
        </p:nvGrpSpPr>
        <p:grpSpPr bwMode="auto">
          <a:xfrm>
            <a:off x="5202238" y="1384300"/>
            <a:ext cx="3551237" cy="4743450"/>
            <a:chOff x="5202238" y="1384300"/>
            <a:chExt cx="3551237" cy="4743450"/>
          </a:xfrm>
        </p:grpSpPr>
        <p:sp>
          <p:nvSpPr>
            <p:cNvPr id="14416" name="Freeform 415"/>
            <p:cNvSpPr>
              <a:spLocks/>
            </p:cNvSpPr>
            <p:nvPr/>
          </p:nvSpPr>
          <p:spPr bwMode="auto">
            <a:xfrm>
              <a:off x="7004050" y="3527425"/>
              <a:ext cx="1314450" cy="674688"/>
            </a:xfrm>
            <a:custGeom>
              <a:avLst/>
              <a:gdLst>
                <a:gd name="T0" fmla="*/ 2147483647 w 828"/>
                <a:gd name="T1" fmla="*/ 2147483647 h 425"/>
                <a:gd name="T2" fmla="*/ 2147483647 w 828"/>
                <a:gd name="T3" fmla="*/ 2147483647 h 425"/>
                <a:gd name="T4" fmla="*/ 2147483647 w 828"/>
                <a:gd name="T5" fmla="*/ 2147483647 h 425"/>
                <a:gd name="T6" fmla="*/ 2147483647 w 828"/>
                <a:gd name="T7" fmla="*/ 2147483647 h 425"/>
                <a:gd name="T8" fmla="*/ 2147483647 w 828"/>
                <a:gd name="T9" fmla="*/ 2147483647 h 425"/>
                <a:gd name="T10" fmla="*/ 2147483647 w 828"/>
                <a:gd name="T11" fmla="*/ 2147483647 h 425"/>
                <a:gd name="T12" fmla="*/ 2147483647 w 828"/>
                <a:gd name="T13" fmla="*/ 2147483647 h 425"/>
                <a:gd name="T14" fmla="*/ 2147483647 w 828"/>
                <a:gd name="T15" fmla="*/ 2147483647 h 425"/>
                <a:gd name="T16" fmla="*/ 2147483647 w 828"/>
                <a:gd name="T17" fmla="*/ 2147483647 h 425"/>
                <a:gd name="T18" fmla="*/ 2147483647 w 828"/>
                <a:gd name="T19" fmla="*/ 2147483647 h 425"/>
                <a:gd name="T20" fmla="*/ 2147483647 w 828"/>
                <a:gd name="T21" fmla="*/ 2147483647 h 425"/>
                <a:gd name="T22" fmla="*/ 2147483647 w 828"/>
                <a:gd name="T23" fmla="*/ 2147483647 h 42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828"/>
                <a:gd name="T37" fmla="*/ 0 h 425"/>
                <a:gd name="T38" fmla="*/ 828 w 828"/>
                <a:gd name="T39" fmla="*/ 425 h 425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828" h="425">
                  <a:moveTo>
                    <a:pt x="382" y="30"/>
                  </a:moveTo>
                  <a:cubicBezTo>
                    <a:pt x="350" y="29"/>
                    <a:pt x="413" y="30"/>
                    <a:pt x="370" y="30"/>
                  </a:cubicBezTo>
                  <a:cubicBezTo>
                    <a:pt x="327" y="30"/>
                    <a:pt x="187" y="16"/>
                    <a:pt x="126" y="32"/>
                  </a:cubicBezTo>
                  <a:cubicBezTo>
                    <a:pt x="65" y="48"/>
                    <a:pt x="12" y="86"/>
                    <a:pt x="6" y="126"/>
                  </a:cubicBezTo>
                  <a:cubicBezTo>
                    <a:pt x="0" y="166"/>
                    <a:pt x="44" y="231"/>
                    <a:pt x="92" y="274"/>
                  </a:cubicBezTo>
                  <a:cubicBezTo>
                    <a:pt x="140" y="317"/>
                    <a:pt x="217" y="360"/>
                    <a:pt x="292" y="384"/>
                  </a:cubicBezTo>
                  <a:cubicBezTo>
                    <a:pt x="367" y="408"/>
                    <a:pt x="472" y="425"/>
                    <a:pt x="540" y="416"/>
                  </a:cubicBezTo>
                  <a:cubicBezTo>
                    <a:pt x="608" y="407"/>
                    <a:pt x="659" y="371"/>
                    <a:pt x="698" y="330"/>
                  </a:cubicBezTo>
                  <a:cubicBezTo>
                    <a:pt x="737" y="289"/>
                    <a:pt x="760" y="221"/>
                    <a:pt x="776" y="170"/>
                  </a:cubicBezTo>
                  <a:cubicBezTo>
                    <a:pt x="792" y="119"/>
                    <a:pt x="828" y="44"/>
                    <a:pt x="792" y="22"/>
                  </a:cubicBezTo>
                  <a:cubicBezTo>
                    <a:pt x="756" y="0"/>
                    <a:pt x="630" y="37"/>
                    <a:pt x="560" y="38"/>
                  </a:cubicBezTo>
                  <a:cubicBezTo>
                    <a:pt x="490" y="39"/>
                    <a:pt x="414" y="31"/>
                    <a:pt x="382" y="30"/>
                  </a:cubicBezTo>
                  <a:close/>
                </a:path>
              </a:pathLst>
            </a:custGeom>
            <a:solidFill>
              <a:srgbClr val="00CC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417" name="Freeform 416"/>
            <p:cNvSpPr>
              <a:spLocks/>
            </p:cNvSpPr>
            <p:nvPr/>
          </p:nvSpPr>
          <p:spPr bwMode="auto">
            <a:xfrm>
              <a:off x="7023100" y="2001838"/>
              <a:ext cx="1730375" cy="1125538"/>
            </a:xfrm>
            <a:custGeom>
              <a:avLst/>
              <a:gdLst>
                <a:gd name="T0" fmla="*/ 2147483647 w 765"/>
                <a:gd name="T1" fmla="*/ 2147483647 h 459"/>
                <a:gd name="T2" fmla="*/ 2147483647 w 765"/>
                <a:gd name="T3" fmla="*/ 2147483647 h 459"/>
                <a:gd name="T4" fmla="*/ 2147483647 w 765"/>
                <a:gd name="T5" fmla="*/ 2147483647 h 459"/>
                <a:gd name="T6" fmla="*/ 2147483647 w 765"/>
                <a:gd name="T7" fmla="*/ 2147483647 h 459"/>
                <a:gd name="T8" fmla="*/ 2147483647 w 765"/>
                <a:gd name="T9" fmla="*/ 2147483647 h 459"/>
                <a:gd name="T10" fmla="*/ 2147483647 w 765"/>
                <a:gd name="T11" fmla="*/ 2147483647 h 459"/>
                <a:gd name="T12" fmla="*/ 2147483647 w 765"/>
                <a:gd name="T13" fmla="*/ 2147483647 h 459"/>
                <a:gd name="T14" fmla="*/ 2147483647 w 765"/>
                <a:gd name="T15" fmla="*/ 2147483647 h 459"/>
                <a:gd name="T16" fmla="*/ 2147483647 w 765"/>
                <a:gd name="T17" fmla="*/ 2147483647 h 459"/>
                <a:gd name="T18" fmla="*/ 2147483647 w 765"/>
                <a:gd name="T19" fmla="*/ 2147483647 h 459"/>
                <a:gd name="T20" fmla="*/ 2147483647 w 765"/>
                <a:gd name="T21" fmla="*/ 2147483647 h 459"/>
                <a:gd name="T22" fmla="*/ 2147483647 w 765"/>
                <a:gd name="T23" fmla="*/ 2147483647 h 459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765"/>
                <a:gd name="T37" fmla="*/ 0 h 459"/>
                <a:gd name="T38" fmla="*/ 765 w 765"/>
                <a:gd name="T39" fmla="*/ 459 h 459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765" h="459">
                  <a:moveTo>
                    <a:pt x="424" y="10"/>
                  </a:moveTo>
                  <a:cubicBezTo>
                    <a:pt x="362" y="16"/>
                    <a:pt x="343" y="55"/>
                    <a:pt x="288" y="70"/>
                  </a:cubicBezTo>
                  <a:cubicBezTo>
                    <a:pt x="233" y="85"/>
                    <a:pt x="142" y="56"/>
                    <a:pt x="96" y="100"/>
                  </a:cubicBezTo>
                  <a:cubicBezTo>
                    <a:pt x="50" y="144"/>
                    <a:pt x="0" y="279"/>
                    <a:pt x="14" y="336"/>
                  </a:cubicBezTo>
                  <a:cubicBezTo>
                    <a:pt x="28" y="393"/>
                    <a:pt x="125" y="429"/>
                    <a:pt x="180" y="444"/>
                  </a:cubicBezTo>
                  <a:cubicBezTo>
                    <a:pt x="235" y="459"/>
                    <a:pt x="279" y="426"/>
                    <a:pt x="346" y="426"/>
                  </a:cubicBezTo>
                  <a:cubicBezTo>
                    <a:pt x="413" y="426"/>
                    <a:pt x="525" y="443"/>
                    <a:pt x="584" y="444"/>
                  </a:cubicBezTo>
                  <a:cubicBezTo>
                    <a:pt x="643" y="445"/>
                    <a:pt x="670" y="446"/>
                    <a:pt x="698" y="434"/>
                  </a:cubicBezTo>
                  <a:cubicBezTo>
                    <a:pt x="726" y="422"/>
                    <a:pt x="743" y="418"/>
                    <a:pt x="752" y="372"/>
                  </a:cubicBezTo>
                  <a:cubicBezTo>
                    <a:pt x="761" y="326"/>
                    <a:pt x="765" y="214"/>
                    <a:pt x="750" y="158"/>
                  </a:cubicBezTo>
                  <a:cubicBezTo>
                    <a:pt x="735" y="102"/>
                    <a:pt x="716" y="58"/>
                    <a:pt x="662" y="34"/>
                  </a:cubicBezTo>
                  <a:cubicBezTo>
                    <a:pt x="608" y="10"/>
                    <a:pt x="505" y="0"/>
                    <a:pt x="424" y="1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CCFF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418" name="Freeform 417"/>
            <p:cNvSpPr>
              <a:spLocks/>
            </p:cNvSpPr>
            <p:nvPr/>
          </p:nvSpPr>
          <p:spPr bwMode="auto">
            <a:xfrm>
              <a:off x="5202238" y="1709738"/>
              <a:ext cx="1736725" cy="107156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14419" name="Group 418"/>
            <p:cNvGrpSpPr>
              <a:grpSpLocks/>
            </p:cNvGrpSpPr>
            <p:nvPr/>
          </p:nvGrpSpPr>
          <p:grpSpPr bwMode="auto">
            <a:xfrm>
              <a:off x="5278438" y="2974975"/>
              <a:ext cx="1458912" cy="933450"/>
              <a:chOff x="2889" y="1631"/>
              <a:chExt cx="980" cy="743"/>
            </a:xfrm>
          </p:grpSpPr>
          <p:sp>
            <p:nvSpPr>
              <p:cNvPr id="14769" name="Rectangle 419"/>
              <p:cNvSpPr>
                <a:spLocks noChangeArrowheads="1"/>
              </p:cNvSpPr>
              <p:nvPr/>
            </p:nvSpPr>
            <p:spPr bwMode="auto">
              <a:xfrm>
                <a:off x="3046" y="1841"/>
                <a:ext cx="663" cy="533"/>
              </a:xfrm>
              <a:prstGeom prst="rect">
                <a:avLst/>
              </a:prstGeom>
              <a:solidFill>
                <a:srgbClr val="00CC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770" name="AutoShape 420"/>
              <p:cNvSpPr>
                <a:spLocks noChangeArrowheads="1"/>
              </p:cNvSpPr>
              <p:nvPr/>
            </p:nvSpPr>
            <p:spPr bwMode="auto">
              <a:xfrm>
                <a:off x="2889" y="1631"/>
                <a:ext cx="980" cy="253"/>
              </a:xfrm>
              <a:prstGeom prst="triangle">
                <a:avLst>
                  <a:gd name="adj" fmla="val 50000"/>
                </a:avLst>
              </a:prstGeom>
              <a:solidFill>
                <a:srgbClr val="00CC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solidFill>
                    <a:srgbClr val="00CCFF"/>
                  </a:solidFill>
                </a:endParaRPr>
              </a:p>
            </p:txBody>
          </p:sp>
        </p:grpSp>
        <p:sp>
          <p:nvSpPr>
            <p:cNvPr id="14420" name="Line 421"/>
            <p:cNvSpPr>
              <a:spLocks noChangeShapeType="1"/>
            </p:cNvSpPr>
            <p:nvPr/>
          </p:nvSpPr>
          <p:spPr bwMode="auto">
            <a:xfrm>
              <a:off x="7396163" y="3813175"/>
              <a:ext cx="163512" cy="1206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421" name="Line 422"/>
            <p:cNvSpPr>
              <a:spLocks noChangeShapeType="1"/>
            </p:cNvSpPr>
            <p:nvPr/>
          </p:nvSpPr>
          <p:spPr bwMode="auto">
            <a:xfrm>
              <a:off x="7493000" y="3733800"/>
              <a:ext cx="2794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422" name="Line 423"/>
            <p:cNvSpPr>
              <a:spLocks noChangeShapeType="1"/>
            </p:cNvSpPr>
            <p:nvPr/>
          </p:nvSpPr>
          <p:spPr bwMode="auto">
            <a:xfrm flipV="1">
              <a:off x="7729538" y="3819525"/>
              <a:ext cx="134937" cy="1047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423" name="Line 424"/>
            <p:cNvSpPr>
              <a:spLocks noChangeShapeType="1"/>
            </p:cNvSpPr>
            <p:nvPr/>
          </p:nvSpPr>
          <p:spPr bwMode="auto">
            <a:xfrm>
              <a:off x="6427788" y="3740150"/>
              <a:ext cx="67945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424" name="Line 425"/>
            <p:cNvSpPr>
              <a:spLocks noChangeShapeType="1"/>
            </p:cNvSpPr>
            <p:nvPr/>
          </p:nvSpPr>
          <p:spPr bwMode="auto">
            <a:xfrm>
              <a:off x="6723063" y="2587625"/>
              <a:ext cx="509587" cy="31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425" name="Line 426"/>
            <p:cNvSpPr>
              <a:spLocks noChangeShapeType="1"/>
            </p:cNvSpPr>
            <p:nvPr/>
          </p:nvSpPr>
          <p:spPr bwMode="auto">
            <a:xfrm>
              <a:off x="6289675" y="2403475"/>
              <a:ext cx="152400" cy="952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426" name="Freeform 427"/>
            <p:cNvSpPr>
              <a:spLocks/>
            </p:cNvSpPr>
            <p:nvPr/>
          </p:nvSpPr>
          <p:spPr bwMode="auto">
            <a:xfrm>
              <a:off x="5497513" y="4378325"/>
              <a:ext cx="3079750" cy="1665288"/>
            </a:xfrm>
            <a:custGeom>
              <a:avLst/>
              <a:gdLst>
                <a:gd name="T0" fmla="*/ 2147483647 w 1940"/>
                <a:gd name="T1" fmla="*/ 2147483647 h 1049"/>
                <a:gd name="T2" fmla="*/ 2147483647 w 1940"/>
                <a:gd name="T3" fmla="*/ 2147483647 h 1049"/>
                <a:gd name="T4" fmla="*/ 2147483647 w 1940"/>
                <a:gd name="T5" fmla="*/ 2147483647 h 1049"/>
                <a:gd name="T6" fmla="*/ 2147483647 w 1940"/>
                <a:gd name="T7" fmla="*/ 2147483647 h 1049"/>
                <a:gd name="T8" fmla="*/ 2147483647 w 1940"/>
                <a:gd name="T9" fmla="*/ 2147483647 h 1049"/>
                <a:gd name="T10" fmla="*/ 2147483647 w 1940"/>
                <a:gd name="T11" fmla="*/ 2147483647 h 1049"/>
                <a:gd name="T12" fmla="*/ 2147483647 w 1940"/>
                <a:gd name="T13" fmla="*/ 2147483647 h 1049"/>
                <a:gd name="T14" fmla="*/ 2147483647 w 1940"/>
                <a:gd name="T15" fmla="*/ 2147483647 h 1049"/>
                <a:gd name="T16" fmla="*/ 2147483647 w 1940"/>
                <a:gd name="T17" fmla="*/ 2147483647 h 1049"/>
                <a:gd name="T18" fmla="*/ 2147483647 w 1940"/>
                <a:gd name="T19" fmla="*/ 2147483647 h 1049"/>
                <a:gd name="T20" fmla="*/ 2147483647 w 1940"/>
                <a:gd name="T21" fmla="*/ 2147483647 h 1049"/>
                <a:gd name="T22" fmla="*/ 2147483647 w 1940"/>
                <a:gd name="T23" fmla="*/ 2147483647 h 1049"/>
                <a:gd name="T24" fmla="*/ 2147483647 w 1940"/>
                <a:gd name="T25" fmla="*/ 2147483647 h 1049"/>
                <a:gd name="T26" fmla="*/ 2147483647 w 1940"/>
                <a:gd name="T27" fmla="*/ 2147483647 h 1049"/>
                <a:gd name="T28" fmla="*/ 2147483647 w 1940"/>
                <a:gd name="T29" fmla="*/ 2147483647 h 1049"/>
                <a:gd name="T30" fmla="*/ 2147483647 w 1940"/>
                <a:gd name="T31" fmla="*/ 2147483647 h 1049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940"/>
                <a:gd name="T49" fmla="*/ 0 h 1049"/>
                <a:gd name="T50" fmla="*/ 1940 w 1940"/>
                <a:gd name="T51" fmla="*/ 1049 h 1049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940" h="1049">
                  <a:moveTo>
                    <a:pt x="952" y="26"/>
                  </a:moveTo>
                  <a:cubicBezTo>
                    <a:pt x="867" y="45"/>
                    <a:pt x="832" y="118"/>
                    <a:pt x="755" y="125"/>
                  </a:cubicBezTo>
                  <a:cubicBezTo>
                    <a:pt x="678" y="132"/>
                    <a:pt x="587" y="72"/>
                    <a:pt x="488" y="68"/>
                  </a:cubicBezTo>
                  <a:cubicBezTo>
                    <a:pt x="389" y="64"/>
                    <a:pt x="237" y="48"/>
                    <a:pt x="158" y="101"/>
                  </a:cubicBezTo>
                  <a:cubicBezTo>
                    <a:pt x="79" y="154"/>
                    <a:pt x="28" y="298"/>
                    <a:pt x="14" y="389"/>
                  </a:cubicBezTo>
                  <a:cubicBezTo>
                    <a:pt x="0" y="480"/>
                    <a:pt x="25" y="595"/>
                    <a:pt x="71" y="648"/>
                  </a:cubicBezTo>
                  <a:cubicBezTo>
                    <a:pt x="117" y="701"/>
                    <a:pt x="205" y="665"/>
                    <a:pt x="288" y="706"/>
                  </a:cubicBezTo>
                  <a:cubicBezTo>
                    <a:pt x="371" y="747"/>
                    <a:pt x="450" y="842"/>
                    <a:pt x="568" y="893"/>
                  </a:cubicBezTo>
                  <a:cubicBezTo>
                    <a:pt x="686" y="944"/>
                    <a:pt x="852" y="991"/>
                    <a:pt x="996" y="1014"/>
                  </a:cubicBezTo>
                  <a:cubicBezTo>
                    <a:pt x="1140" y="1036"/>
                    <a:pt x="1309" y="1049"/>
                    <a:pt x="1433" y="1031"/>
                  </a:cubicBezTo>
                  <a:cubicBezTo>
                    <a:pt x="1557" y="1012"/>
                    <a:pt x="1657" y="960"/>
                    <a:pt x="1739" y="907"/>
                  </a:cubicBezTo>
                  <a:cubicBezTo>
                    <a:pt x="1821" y="855"/>
                    <a:pt x="1906" y="824"/>
                    <a:pt x="1923" y="714"/>
                  </a:cubicBezTo>
                  <a:cubicBezTo>
                    <a:pt x="1940" y="604"/>
                    <a:pt x="1898" y="350"/>
                    <a:pt x="1839" y="251"/>
                  </a:cubicBezTo>
                  <a:cubicBezTo>
                    <a:pt x="1780" y="151"/>
                    <a:pt x="1662" y="153"/>
                    <a:pt x="1566" y="114"/>
                  </a:cubicBezTo>
                  <a:cubicBezTo>
                    <a:pt x="1470" y="76"/>
                    <a:pt x="1365" y="30"/>
                    <a:pt x="1263" y="15"/>
                  </a:cubicBezTo>
                  <a:cubicBezTo>
                    <a:pt x="1161" y="0"/>
                    <a:pt x="1037" y="8"/>
                    <a:pt x="952" y="26"/>
                  </a:cubicBezTo>
                  <a:close/>
                </a:path>
              </a:pathLst>
            </a:custGeom>
            <a:solidFill>
              <a:srgbClr val="00CC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427" name="Line 428"/>
            <p:cNvSpPr>
              <a:spLocks noChangeShapeType="1"/>
            </p:cNvSpPr>
            <p:nvPr/>
          </p:nvSpPr>
          <p:spPr bwMode="auto">
            <a:xfrm rot="-5400000">
              <a:off x="7845425" y="5159376"/>
              <a:ext cx="523875" cy="1397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428" name="Line 429"/>
            <p:cNvSpPr>
              <a:spLocks noChangeShapeType="1"/>
            </p:cNvSpPr>
            <p:nvPr/>
          </p:nvSpPr>
          <p:spPr bwMode="auto">
            <a:xfrm rot="5400000" flipV="1">
              <a:off x="7991475" y="5440363"/>
              <a:ext cx="3175" cy="85725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429" name="Line 430"/>
            <p:cNvSpPr>
              <a:spLocks noChangeShapeType="1"/>
            </p:cNvSpPr>
            <p:nvPr/>
          </p:nvSpPr>
          <p:spPr bwMode="auto">
            <a:xfrm rot="-5400000">
              <a:off x="8177213" y="5116513"/>
              <a:ext cx="0" cy="1143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430" name="Line 431"/>
            <p:cNvSpPr>
              <a:spLocks noChangeShapeType="1"/>
            </p:cNvSpPr>
            <p:nvPr/>
          </p:nvSpPr>
          <p:spPr bwMode="auto">
            <a:xfrm>
              <a:off x="7358063" y="4697413"/>
              <a:ext cx="390525" cy="1841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431" name="Line 432"/>
            <p:cNvSpPr>
              <a:spLocks noChangeShapeType="1"/>
            </p:cNvSpPr>
            <p:nvPr/>
          </p:nvSpPr>
          <p:spPr bwMode="auto">
            <a:xfrm flipV="1">
              <a:off x="6737350" y="4684713"/>
              <a:ext cx="322263" cy="1984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432" name="Line 433"/>
            <p:cNvSpPr>
              <a:spLocks noChangeShapeType="1"/>
            </p:cNvSpPr>
            <p:nvPr/>
          </p:nvSpPr>
          <p:spPr bwMode="auto">
            <a:xfrm flipV="1">
              <a:off x="6780213" y="4976813"/>
              <a:ext cx="97155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433" name="Line 435"/>
            <p:cNvSpPr>
              <a:spLocks noChangeShapeType="1"/>
            </p:cNvSpPr>
            <p:nvPr/>
          </p:nvSpPr>
          <p:spPr bwMode="auto">
            <a:xfrm>
              <a:off x="6100763" y="4773613"/>
              <a:ext cx="263525" cy="857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434" name="Line 436"/>
            <p:cNvSpPr>
              <a:spLocks noChangeShapeType="1"/>
            </p:cNvSpPr>
            <p:nvPr/>
          </p:nvSpPr>
          <p:spPr bwMode="auto">
            <a:xfrm flipV="1">
              <a:off x="5842000" y="4983163"/>
              <a:ext cx="412750" cy="127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435" name="Line 439"/>
            <p:cNvSpPr>
              <a:spLocks noChangeShapeType="1"/>
            </p:cNvSpPr>
            <p:nvPr/>
          </p:nvSpPr>
          <p:spPr bwMode="auto">
            <a:xfrm flipH="1">
              <a:off x="6267450" y="5070475"/>
              <a:ext cx="142875" cy="1984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436" name="Line 440"/>
            <p:cNvSpPr>
              <a:spLocks noChangeShapeType="1"/>
            </p:cNvSpPr>
            <p:nvPr/>
          </p:nvSpPr>
          <p:spPr bwMode="auto">
            <a:xfrm flipH="1" flipV="1">
              <a:off x="6588125" y="5097463"/>
              <a:ext cx="74613" cy="1730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437" name="Line 441"/>
            <p:cNvSpPr>
              <a:spLocks noChangeShapeType="1"/>
            </p:cNvSpPr>
            <p:nvPr/>
          </p:nvSpPr>
          <p:spPr bwMode="auto">
            <a:xfrm>
              <a:off x="6743700" y="5053013"/>
              <a:ext cx="503238" cy="2698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438" name="Line 443"/>
            <p:cNvSpPr>
              <a:spLocks noChangeShapeType="1"/>
            </p:cNvSpPr>
            <p:nvPr/>
          </p:nvSpPr>
          <p:spPr bwMode="auto">
            <a:xfrm>
              <a:off x="6281738" y="3522663"/>
              <a:ext cx="0" cy="1317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439" name="Line 444"/>
            <p:cNvSpPr>
              <a:spLocks noChangeShapeType="1"/>
            </p:cNvSpPr>
            <p:nvPr/>
          </p:nvSpPr>
          <p:spPr bwMode="auto">
            <a:xfrm flipV="1">
              <a:off x="7577138" y="2492375"/>
              <a:ext cx="123825" cy="873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440" name="Line 445"/>
            <p:cNvSpPr>
              <a:spLocks noChangeShapeType="1"/>
            </p:cNvSpPr>
            <p:nvPr/>
          </p:nvSpPr>
          <p:spPr bwMode="auto">
            <a:xfrm>
              <a:off x="7405688" y="2665413"/>
              <a:ext cx="0" cy="825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441" name="Line 446"/>
            <p:cNvSpPr>
              <a:spLocks noChangeShapeType="1"/>
            </p:cNvSpPr>
            <p:nvPr/>
          </p:nvSpPr>
          <p:spPr bwMode="auto">
            <a:xfrm flipV="1">
              <a:off x="7577138" y="2562225"/>
              <a:ext cx="263525" cy="2889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442" name="Line 447"/>
            <p:cNvSpPr>
              <a:spLocks noChangeShapeType="1"/>
            </p:cNvSpPr>
            <p:nvPr/>
          </p:nvSpPr>
          <p:spPr bwMode="auto">
            <a:xfrm>
              <a:off x="7942263" y="2560638"/>
              <a:ext cx="0" cy="1968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443" name="Line 448"/>
            <p:cNvSpPr>
              <a:spLocks noChangeShapeType="1"/>
            </p:cNvSpPr>
            <p:nvPr/>
          </p:nvSpPr>
          <p:spPr bwMode="auto">
            <a:xfrm>
              <a:off x="7596188" y="2867025"/>
              <a:ext cx="18891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444" name="Line 449"/>
            <p:cNvSpPr>
              <a:spLocks noChangeShapeType="1"/>
            </p:cNvSpPr>
            <p:nvPr/>
          </p:nvSpPr>
          <p:spPr bwMode="auto">
            <a:xfrm flipV="1">
              <a:off x="5891213" y="3733800"/>
              <a:ext cx="168275" cy="31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445" name="Line 450"/>
            <p:cNvSpPr>
              <a:spLocks noChangeShapeType="1"/>
            </p:cNvSpPr>
            <p:nvPr/>
          </p:nvSpPr>
          <p:spPr bwMode="auto">
            <a:xfrm>
              <a:off x="8150225" y="2857500"/>
              <a:ext cx="1778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446" name="Line 451"/>
            <p:cNvSpPr>
              <a:spLocks noChangeShapeType="1"/>
            </p:cNvSpPr>
            <p:nvPr/>
          </p:nvSpPr>
          <p:spPr bwMode="auto">
            <a:xfrm flipH="1">
              <a:off x="7296150" y="2933700"/>
              <a:ext cx="98425" cy="7048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447" name="Line 452"/>
            <p:cNvSpPr>
              <a:spLocks noChangeShapeType="1"/>
            </p:cNvSpPr>
            <p:nvPr/>
          </p:nvSpPr>
          <p:spPr bwMode="auto">
            <a:xfrm flipH="1">
              <a:off x="7888288" y="2933700"/>
              <a:ext cx="111125" cy="7270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448" name="Line 541"/>
            <p:cNvSpPr>
              <a:spLocks noChangeShapeType="1"/>
            </p:cNvSpPr>
            <p:nvPr/>
          </p:nvSpPr>
          <p:spPr bwMode="auto">
            <a:xfrm flipV="1">
              <a:off x="7272338" y="4075113"/>
              <a:ext cx="227012" cy="4365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14449" name="Group 590"/>
            <p:cNvGrpSpPr>
              <a:grpSpLocks/>
            </p:cNvGrpSpPr>
            <p:nvPr/>
          </p:nvGrpSpPr>
          <p:grpSpPr bwMode="auto">
            <a:xfrm flipH="1">
              <a:off x="5775325" y="4533900"/>
              <a:ext cx="414337" cy="373063"/>
              <a:chOff x="2839" y="3501"/>
              <a:chExt cx="755" cy="803"/>
            </a:xfrm>
          </p:grpSpPr>
          <p:pic>
            <p:nvPicPr>
              <p:cNvPr id="14767" name="Picture 591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7" cstate="print"/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4768" name="Freeform 592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 w="9525" cap="flat" cmpd="sng">
                <a:noFill/>
                <a:prstDash val="solid"/>
                <a:round/>
                <a:headEnd/>
                <a:tailEnd/>
              </a:ln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14450" name="Group 593"/>
            <p:cNvGrpSpPr>
              <a:grpSpLocks/>
            </p:cNvGrpSpPr>
            <p:nvPr/>
          </p:nvGrpSpPr>
          <p:grpSpPr bwMode="auto">
            <a:xfrm flipH="1">
              <a:off x="5457825" y="4954588"/>
              <a:ext cx="482600" cy="406400"/>
              <a:chOff x="2839" y="3501"/>
              <a:chExt cx="755" cy="803"/>
            </a:xfrm>
          </p:grpSpPr>
          <p:pic>
            <p:nvPicPr>
              <p:cNvPr id="14765" name="Picture 594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8" cstate="print"/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4766" name="Freeform 595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 w="9525" cap="flat" cmpd="sng">
                <a:noFill/>
                <a:prstDash val="solid"/>
                <a:round/>
                <a:headEnd/>
                <a:tailEnd/>
              </a:ln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14451" name="Group 596"/>
            <p:cNvGrpSpPr>
              <a:grpSpLocks/>
            </p:cNvGrpSpPr>
            <p:nvPr/>
          </p:nvGrpSpPr>
          <p:grpSpPr bwMode="auto">
            <a:xfrm flipH="1">
              <a:off x="5935663" y="5256213"/>
              <a:ext cx="427037" cy="349250"/>
              <a:chOff x="2839" y="3501"/>
              <a:chExt cx="755" cy="803"/>
            </a:xfrm>
          </p:grpSpPr>
          <p:pic>
            <p:nvPicPr>
              <p:cNvPr id="14763" name="Picture 597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9" cstate="print"/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4764" name="Freeform 598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 w="9525" cap="flat" cmpd="sng">
                <a:noFill/>
                <a:prstDash val="solid"/>
                <a:round/>
                <a:headEnd/>
                <a:tailEnd/>
              </a:ln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14452" name="Group 599"/>
            <p:cNvGrpSpPr>
              <a:grpSpLocks/>
            </p:cNvGrpSpPr>
            <p:nvPr/>
          </p:nvGrpSpPr>
          <p:grpSpPr bwMode="auto">
            <a:xfrm>
              <a:off x="6550025" y="5238750"/>
              <a:ext cx="427037" cy="350838"/>
              <a:chOff x="2839" y="3501"/>
              <a:chExt cx="755" cy="803"/>
            </a:xfrm>
          </p:grpSpPr>
          <p:pic>
            <p:nvPicPr>
              <p:cNvPr id="14761" name="Picture 600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9" cstate="print"/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4762" name="Freeform 601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 w="9525" cap="flat" cmpd="sng">
                <a:noFill/>
                <a:prstDash val="solid"/>
                <a:round/>
                <a:headEnd/>
                <a:tailEnd/>
              </a:ln>
            </p:spPr>
            <p:txBody>
              <a:bodyPr wrap="none"/>
              <a:lstStyle/>
              <a:p>
                <a:endParaRPr lang="en-US"/>
              </a:p>
            </p:txBody>
          </p:sp>
        </p:grpSp>
        <p:pic>
          <p:nvPicPr>
            <p:cNvPr id="14453" name="Picture 603" descr="car_icon_small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6342063" y="1720850"/>
              <a:ext cx="849312" cy="168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14454" name="Group 652"/>
            <p:cNvGrpSpPr>
              <a:grpSpLocks/>
            </p:cNvGrpSpPr>
            <p:nvPr/>
          </p:nvGrpSpPr>
          <p:grpSpPr bwMode="auto">
            <a:xfrm>
              <a:off x="5613400" y="1546225"/>
              <a:ext cx="415925" cy="385763"/>
              <a:chOff x="2751" y="1851"/>
              <a:chExt cx="462" cy="478"/>
            </a:xfrm>
          </p:grpSpPr>
          <p:pic>
            <p:nvPicPr>
              <p:cNvPr id="14759" name="Picture 653" descr="iphone_stylized_small"/>
              <p:cNvPicPr>
                <a:picLocks noChangeAspect="1" noChangeArrowheads="1"/>
              </p:cNvPicPr>
              <p:nvPr/>
            </p:nvPicPr>
            <p:blipFill>
              <a:blip r:embed="rId11" cstate="print"/>
              <a:srcRect/>
              <a:stretch>
                <a:fillRect/>
              </a:stretch>
            </p:blipFill>
            <p:spPr bwMode="auto">
              <a:xfrm>
                <a:off x="2928" y="1922"/>
                <a:ext cx="152" cy="40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4760" name="Picture 654" descr="antenna_radiation_stylized"/>
              <p:cNvPicPr>
                <a:picLocks noChangeAspect="1" noChangeArrowheads="1"/>
              </p:cNvPicPr>
              <p:nvPr/>
            </p:nvPicPr>
            <p:blipFill>
              <a:blip r:embed="rId12" cstate="print"/>
              <a:srcRect/>
              <a:stretch>
                <a:fillRect/>
              </a:stretch>
            </p:blipFill>
            <p:spPr bwMode="auto">
              <a:xfrm>
                <a:off x="2751" y="1851"/>
                <a:ext cx="462" cy="1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grpSp>
          <p:nvGrpSpPr>
            <p:cNvPr id="14455" name="Group 665"/>
            <p:cNvGrpSpPr>
              <a:grpSpLocks/>
            </p:cNvGrpSpPr>
            <p:nvPr/>
          </p:nvGrpSpPr>
          <p:grpSpPr bwMode="auto">
            <a:xfrm>
              <a:off x="7689850" y="2395538"/>
              <a:ext cx="390525" cy="169863"/>
              <a:chOff x="4650" y="1129"/>
              <a:chExt cx="246" cy="95"/>
            </a:xfrm>
          </p:grpSpPr>
          <p:sp>
            <p:nvSpPr>
              <p:cNvPr id="14751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14752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14753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14754" name="Group 659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14757" name="Freeform 660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758" name="Freeform 661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4755" name="Line 662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756" name="Line 663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4456" name="Group 666"/>
            <p:cNvGrpSpPr>
              <a:grpSpLocks/>
            </p:cNvGrpSpPr>
            <p:nvPr/>
          </p:nvGrpSpPr>
          <p:grpSpPr bwMode="auto">
            <a:xfrm>
              <a:off x="7762875" y="2757488"/>
              <a:ext cx="390525" cy="176213"/>
              <a:chOff x="4650" y="1129"/>
              <a:chExt cx="246" cy="95"/>
            </a:xfrm>
          </p:grpSpPr>
          <p:sp>
            <p:nvSpPr>
              <p:cNvPr id="14743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14744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14745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14746" name="Group 670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14749" name="Freeform 671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750" name="Freeform 672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4747" name="Line 673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748" name="Line 674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4457" name="Group 675"/>
            <p:cNvGrpSpPr>
              <a:grpSpLocks/>
            </p:cNvGrpSpPr>
            <p:nvPr/>
          </p:nvGrpSpPr>
          <p:grpSpPr bwMode="auto">
            <a:xfrm>
              <a:off x="7204075" y="2493963"/>
              <a:ext cx="390525" cy="169863"/>
              <a:chOff x="4650" y="1129"/>
              <a:chExt cx="246" cy="95"/>
            </a:xfrm>
          </p:grpSpPr>
          <p:sp>
            <p:nvSpPr>
              <p:cNvPr id="14735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14736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14737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14738" name="Group 679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14741" name="Freeform 680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742" name="Freeform 681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4739" name="Line 682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740" name="Line 683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4458" name="Group 684"/>
            <p:cNvGrpSpPr>
              <a:grpSpLocks/>
            </p:cNvGrpSpPr>
            <p:nvPr/>
          </p:nvGrpSpPr>
          <p:grpSpPr bwMode="auto">
            <a:xfrm>
              <a:off x="7215188" y="2757488"/>
              <a:ext cx="390525" cy="169863"/>
              <a:chOff x="4650" y="1129"/>
              <a:chExt cx="246" cy="95"/>
            </a:xfrm>
          </p:grpSpPr>
          <p:sp>
            <p:nvSpPr>
              <p:cNvPr id="14727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14728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14729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14730" name="Group 688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14733" name="Freeform 689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734" name="Freeform 690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4731" name="Line 691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732" name="Line 692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4459" name="Line 693"/>
            <p:cNvSpPr>
              <a:spLocks noChangeShapeType="1"/>
            </p:cNvSpPr>
            <p:nvPr/>
          </p:nvSpPr>
          <p:spPr bwMode="auto">
            <a:xfrm>
              <a:off x="8345488" y="2855913"/>
              <a:ext cx="177800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14460" name="Group 694"/>
            <p:cNvGrpSpPr>
              <a:grpSpLocks/>
            </p:cNvGrpSpPr>
            <p:nvPr/>
          </p:nvGrpSpPr>
          <p:grpSpPr bwMode="auto">
            <a:xfrm>
              <a:off x="7400925" y="3911600"/>
              <a:ext cx="485775" cy="203200"/>
              <a:chOff x="4650" y="1129"/>
              <a:chExt cx="246" cy="95"/>
            </a:xfrm>
          </p:grpSpPr>
          <p:sp>
            <p:nvSpPr>
              <p:cNvPr id="14719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14720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14721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14722" name="Group 698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14725" name="Freeform 699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726" name="Freeform 700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4723" name="Line 701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724" name="Line 702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4461" name="Group 712"/>
            <p:cNvGrpSpPr>
              <a:grpSpLocks/>
            </p:cNvGrpSpPr>
            <p:nvPr/>
          </p:nvGrpSpPr>
          <p:grpSpPr bwMode="auto">
            <a:xfrm>
              <a:off x="7081838" y="3630613"/>
              <a:ext cx="485775" cy="203200"/>
              <a:chOff x="4650" y="1129"/>
              <a:chExt cx="246" cy="95"/>
            </a:xfrm>
          </p:grpSpPr>
          <p:sp>
            <p:nvSpPr>
              <p:cNvPr id="14711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14712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14713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14714" name="Group 716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14717" name="Freeform 717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718" name="Freeform 718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4715" name="Line 719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716" name="Line 720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4462" name="Group 721"/>
            <p:cNvGrpSpPr>
              <a:grpSpLocks/>
            </p:cNvGrpSpPr>
            <p:nvPr/>
          </p:nvGrpSpPr>
          <p:grpSpPr bwMode="auto">
            <a:xfrm>
              <a:off x="7743825" y="3643313"/>
              <a:ext cx="485775" cy="203200"/>
              <a:chOff x="4650" y="1129"/>
              <a:chExt cx="246" cy="95"/>
            </a:xfrm>
          </p:grpSpPr>
          <p:sp>
            <p:nvSpPr>
              <p:cNvPr id="14703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14704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14705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14706" name="Group 725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14709" name="Freeform 726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710" name="Freeform 727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4707" name="Line 728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708" name="Line 729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4463" name="Group 730"/>
            <p:cNvGrpSpPr>
              <a:grpSpLocks/>
            </p:cNvGrpSpPr>
            <p:nvPr/>
          </p:nvGrpSpPr>
          <p:grpSpPr bwMode="auto">
            <a:xfrm>
              <a:off x="6962775" y="4505325"/>
              <a:ext cx="619125" cy="242888"/>
              <a:chOff x="4650" y="1129"/>
              <a:chExt cx="246" cy="95"/>
            </a:xfrm>
          </p:grpSpPr>
          <p:sp>
            <p:nvSpPr>
              <p:cNvPr id="14695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14696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14697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14698" name="Group 734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14701" name="Freeform 735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702" name="Freeform 736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4699" name="Line 737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700" name="Line 738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4464" name="Group 739"/>
            <p:cNvGrpSpPr>
              <a:grpSpLocks/>
            </p:cNvGrpSpPr>
            <p:nvPr/>
          </p:nvGrpSpPr>
          <p:grpSpPr bwMode="auto">
            <a:xfrm>
              <a:off x="7596188" y="4803775"/>
              <a:ext cx="619125" cy="242888"/>
              <a:chOff x="4650" y="1129"/>
              <a:chExt cx="246" cy="95"/>
            </a:xfrm>
          </p:grpSpPr>
          <p:sp>
            <p:nvSpPr>
              <p:cNvPr id="14687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14688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14689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14690" name="Group 743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14693" name="Freeform 744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694" name="Freeform 745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4691" name="Line 746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692" name="Line 747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4465" name="Group 748"/>
            <p:cNvGrpSpPr>
              <a:grpSpLocks/>
            </p:cNvGrpSpPr>
            <p:nvPr/>
          </p:nvGrpSpPr>
          <p:grpSpPr bwMode="auto">
            <a:xfrm>
              <a:off x="6246813" y="4848225"/>
              <a:ext cx="619125" cy="242888"/>
              <a:chOff x="4650" y="1129"/>
              <a:chExt cx="246" cy="95"/>
            </a:xfrm>
          </p:grpSpPr>
          <p:sp>
            <p:nvSpPr>
              <p:cNvPr id="14679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14680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14681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14682" name="Group 752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14685" name="Freeform 753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686" name="Freeform 754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4683" name="Line 755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684" name="Line 756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4466" name="Group 757"/>
            <p:cNvGrpSpPr>
              <a:grpSpLocks/>
            </p:cNvGrpSpPr>
            <p:nvPr/>
          </p:nvGrpSpPr>
          <p:grpSpPr bwMode="auto">
            <a:xfrm>
              <a:off x="6053138" y="3640138"/>
              <a:ext cx="390525" cy="169863"/>
              <a:chOff x="4650" y="1129"/>
              <a:chExt cx="246" cy="95"/>
            </a:xfrm>
          </p:grpSpPr>
          <p:sp>
            <p:nvSpPr>
              <p:cNvPr id="14671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14672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14673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14674" name="Group 761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14677" name="Freeform 762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678" name="Freeform 763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4675" name="Line 764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676" name="Line 765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4467" name="Group 767"/>
            <p:cNvGrpSpPr>
              <a:grpSpLocks/>
            </p:cNvGrpSpPr>
            <p:nvPr/>
          </p:nvGrpSpPr>
          <p:grpSpPr bwMode="auto">
            <a:xfrm>
              <a:off x="6353175" y="2487613"/>
              <a:ext cx="390525" cy="169863"/>
              <a:chOff x="4650" y="1129"/>
              <a:chExt cx="246" cy="95"/>
            </a:xfrm>
          </p:grpSpPr>
          <p:sp>
            <p:nvSpPr>
              <p:cNvPr id="14663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14664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14665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14666" name="Group 771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14669" name="Freeform 772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670" name="Freeform 773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4667" name="Line 774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668" name="Line 775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4468" name="Group 776"/>
            <p:cNvGrpSpPr>
              <a:grpSpLocks/>
            </p:cNvGrpSpPr>
            <p:nvPr/>
          </p:nvGrpSpPr>
          <p:grpSpPr bwMode="auto">
            <a:xfrm>
              <a:off x="5611813" y="3500438"/>
              <a:ext cx="506412" cy="352425"/>
              <a:chOff x="2967" y="478"/>
              <a:chExt cx="788" cy="625"/>
            </a:xfrm>
          </p:grpSpPr>
          <p:pic>
            <p:nvPicPr>
              <p:cNvPr id="14661" name="Picture 777" descr="access_point_stylized_small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3012" y="559"/>
                <a:ext cx="576" cy="5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4662" name="Picture 778" descr="antenna_radiation_stylized"/>
              <p:cNvPicPr>
                <a:picLocks noChangeAspect="1" noChangeArrowheads="1"/>
              </p:cNvPicPr>
              <p:nvPr/>
            </p:nvPicPr>
            <p:blipFill>
              <a:blip r:embed="rId13" cstate="print"/>
              <a:srcRect/>
              <a:stretch>
                <a:fillRect/>
              </a:stretch>
            </p:blipFill>
            <p:spPr bwMode="auto">
              <a:xfrm>
                <a:off x="2967" y="478"/>
                <a:ext cx="788" cy="1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grpSp>
          <p:nvGrpSpPr>
            <p:cNvPr id="14469" name="Group 779"/>
            <p:cNvGrpSpPr>
              <a:grpSpLocks/>
            </p:cNvGrpSpPr>
            <p:nvPr/>
          </p:nvGrpSpPr>
          <p:grpSpPr bwMode="auto">
            <a:xfrm>
              <a:off x="7132638" y="5003800"/>
              <a:ext cx="563562" cy="420688"/>
              <a:chOff x="2967" y="478"/>
              <a:chExt cx="788" cy="625"/>
            </a:xfrm>
          </p:grpSpPr>
          <p:pic>
            <p:nvPicPr>
              <p:cNvPr id="14659" name="Picture 780" descr="access_point_stylized_small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3012" y="559"/>
                <a:ext cx="576" cy="5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4660" name="Picture 781" descr="antenna_radiation_stylized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2967" y="478"/>
                <a:ext cx="788" cy="1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grpSp>
          <p:nvGrpSpPr>
            <p:cNvPr id="14470" name="Group 782"/>
            <p:cNvGrpSpPr>
              <a:grpSpLocks/>
            </p:cNvGrpSpPr>
            <p:nvPr/>
          </p:nvGrpSpPr>
          <p:grpSpPr bwMode="auto">
            <a:xfrm>
              <a:off x="6061075" y="1844675"/>
              <a:ext cx="457200" cy="631825"/>
              <a:chOff x="742" y="2409"/>
              <a:chExt cx="576" cy="881"/>
            </a:xfrm>
          </p:grpSpPr>
          <p:grpSp>
            <p:nvGrpSpPr>
              <p:cNvPr id="14641" name="Group 783"/>
              <p:cNvGrpSpPr>
                <a:grpSpLocks/>
              </p:cNvGrpSpPr>
              <p:nvPr/>
            </p:nvGrpSpPr>
            <p:grpSpPr bwMode="auto">
              <a:xfrm>
                <a:off x="832" y="2643"/>
                <a:ext cx="376" cy="647"/>
                <a:chOff x="3130" y="3288"/>
                <a:chExt cx="410" cy="742"/>
              </a:xfrm>
            </p:grpSpPr>
            <p:sp>
              <p:nvSpPr>
                <p:cNvPr id="14644" name="Line 270"/>
                <p:cNvSpPr>
                  <a:spLocks noChangeShapeType="1"/>
                </p:cNvSpPr>
                <p:nvPr/>
              </p:nvSpPr>
              <p:spPr bwMode="auto">
                <a:xfrm flipH="1">
                  <a:off x="3130" y="3288"/>
                  <a:ext cx="205" cy="672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4645" name="Line 271"/>
                <p:cNvSpPr>
                  <a:spLocks noChangeShapeType="1"/>
                </p:cNvSpPr>
                <p:nvPr/>
              </p:nvSpPr>
              <p:spPr bwMode="auto">
                <a:xfrm>
                  <a:off x="3335" y="3288"/>
                  <a:ext cx="205" cy="669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4646" name="Line 272"/>
                <p:cNvSpPr>
                  <a:spLocks noChangeShapeType="1"/>
                </p:cNvSpPr>
                <p:nvPr/>
              </p:nvSpPr>
              <p:spPr bwMode="auto">
                <a:xfrm>
                  <a:off x="3130" y="3957"/>
                  <a:ext cx="205" cy="73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4647" name="Line 273"/>
                <p:cNvSpPr>
                  <a:spLocks noChangeShapeType="1"/>
                </p:cNvSpPr>
                <p:nvPr/>
              </p:nvSpPr>
              <p:spPr bwMode="auto">
                <a:xfrm flipH="1">
                  <a:off x="3335" y="3957"/>
                  <a:ext cx="205" cy="73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4648" name="Line 274"/>
                <p:cNvSpPr>
                  <a:spLocks noChangeShapeType="1"/>
                </p:cNvSpPr>
                <p:nvPr/>
              </p:nvSpPr>
              <p:spPr bwMode="auto">
                <a:xfrm>
                  <a:off x="3335" y="3303"/>
                  <a:ext cx="0" cy="727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4649" name="Line 275"/>
                <p:cNvSpPr>
                  <a:spLocks noChangeShapeType="1"/>
                </p:cNvSpPr>
                <p:nvPr/>
              </p:nvSpPr>
              <p:spPr bwMode="auto">
                <a:xfrm flipV="1">
                  <a:off x="3130" y="3888"/>
                  <a:ext cx="205" cy="72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4650" name="Line 276"/>
                <p:cNvSpPr>
                  <a:spLocks noChangeShapeType="1"/>
                </p:cNvSpPr>
                <p:nvPr/>
              </p:nvSpPr>
              <p:spPr bwMode="auto">
                <a:xfrm flipH="1" flipV="1">
                  <a:off x="3335" y="3888"/>
                  <a:ext cx="205" cy="69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4651" name="Line 277"/>
                <p:cNvSpPr>
                  <a:spLocks noChangeShapeType="1"/>
                </p:cNvSpPr>
                <p:nvPr/>
              </p:nvSpPr>
              <p:spPr bwMode="auto">
                <a:xfrm>
                  <a:off x="3217" y="3668"/>
                  <a:ext cx="118" cy="5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4652" name="Line 278"/>
                <p:cNvSpPr>
                  <a:spLocks noChangeShapeType="1"/>
                </p:cNvSpPr>
                <p:nvPr/>
              </p:nvSpPr>
              <p:spPr bwMode="auto">
                <a:xfrm flipV="1">
                  <a:off x="3335" y="3668"/>
                  <a:ext cx="124" cy="5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4653" name="Line 279"/>
                <p:cNvSpPr>
                  <a:spLocks noChangeShapeType="1"/>
                </p:cNvSpPr>
                <p:nvPr/>
              </p:nvSpPr>
              <p:spPr bwMode="auto">
                <a:xfrm>
                  <a:off x="3178" y="3766"/>
                  <a:ext cx="152" cy="7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4654" name="Line 280"/>
                <p:cNvSpPr>
                  <a:spLocks noChangeShapeType="1"/>
                </p:cNvSpPr>
                <p:nvPr/>
              </p:nvSpPr>
              <p:spPr bwMode="auto">
                <a:xfrm flipV="1">
                  <a:off x="3335" y="3781"/>
                  <a:ext cx="153" cy="6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4655" name="Line 281"/>
                <p:cNvSpPr>
                  <a:spLocks noChangeShapeType="1"/>
                </p:cNvSpPr>
                <p:nvPr/>
              </p:nvSpPr>
              <p:spPr bwMode="auto">
                <a:xfrm flipV="1">
                  <a:off x="3335" y="3567"/>
                  <a:ext cx="78" cy="27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4656" name="Line 282"/>
                <p:cNvSpPr>
                  <a:spLocks noChangeShapeType="1"/>
                </p:cNvSpPr>
                <p:nvPr/>
              </p:nvSpPr>
              <p:spPr bwMode="auto">
                <a:xfrm flipV="1">
                  <a:off x="3335" y="3428"/>
                  <a:ext cx="49" cy="21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4657" name="Line 283"/>
                <p:cNvSpPr>
                  <a:spLocks noChangeShapeType="1"/>
                </p:cNvSpPr>
                <p:nvPr/>
              </p:nvSpPr>
              <p:spPr bwMode="auto">
                <a:xfrm>
                  <a:off x="3247" y="3558"/>
                  <a:ext cx="95" cy="3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4658" name="Line 284"/>
                <p:cNvSpPr>
                  <a:spLocks noChangeShapeType="1"/>
                </p:cNvSpPr>
                <p:nvPr/>
              </p:nvSpPr>
              <p:spPr bwMode="auto">
                <a:xfrm>
                  <a:off x="3289" y="3422"/>
                  <a:ext cx="55" cy="3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pic>
            <p:nvPicPr>
              <p:cNvPr id="14642" name="Picture 799" descr="cell_tower_radiation copy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742" y="2409"/>
                <a:ext cx="576" cy="46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4643" name="Oval 800"/>
              <p:cNvSpPr>
                <a:spLocks noChangeArrowheads="1"/>
              </p:cNvSpPr>
              <p:nvPr/>
            </p:nvSpPr>
            <p:spPr bwMode="auto">
              <a:xfrm>
                <a:off x="986" y="2597"/>
                <a:ext cx="66" cy="69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4471" name="Text Box 580"/>
            <p:cNvSpPr txBox="1">
              <a:spLocks noChangeArrowheads="1"/>
            </p:cNvSpPr>
            <p:nvPr/>
          </p:nvSpPr>
          <p:spPr bwMode="auto">
            <a:xfrm>
              <a:off x="5957888" y="1384300"/>
              <a:ext cx="1549400" cy="336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600"/>
                <a:t>mobile network</a:t>
              </a:r>
            </a:p>
          </p:txBody>
        </p:sp>
        <p:sp>
          <p:nvSpPr>
            <p:cNvPr id="14472" name="Text Box 580"/>
            <p:cNvSpPr txBox="1">
              <a:spLocks noChangeArrowheads="1"/>
            </p:cNvSpPr>
            <p:nvPr/>
          </p:nvSpPr>
          <p:spPr bwMode="auto">
            <a:xfrm>
              <a:off x="7561263" y="2071688"/>
              <a:ext cx="1108075" cy="336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600"/>
                <a:t>global ISP</a:t>
              </a:r>
            </a:p>
          </p:txBody>
        </p:sp>
        <p:sp>
          <p:nvSpPr>
            <p:cNvPr id="14473" name="Text Box 580"/>
            <p:cNvSpPr txBox="1">
              <a:spLocks noChangeArrowheads="1"/>
            </p:cNvSpPr>
            <p:nvPr/>
          </p:nvSpPr>
          <p:spPr bwMode="auto">
            <a:xfrm>
              <a:off x="7337425" y="3298825"/>
              <a:ext cx="1289050" cy="336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600"/>
                <a:t>regional ISP</a:t>
              </a:r>
            </a:p>
          </p:txBody>
        </p:sp>
        <p:sp>
          <p:nvSpPr>
            <p:cNvPr id="14474" name="Text Box 580"/>
            <p:cNvSpPr txBox="1">
              <a:spLocks noChangeArrowheads="1"/>
            </p:cNvSpPr>
            <p:nvPr/>
          </p:nvSpPr>
          <p:spPr bwMode="auto">
            <a:xfrm>
              <a:off x="6324600" y="2963863"/>
              <a:ext cx="895350" cy="482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1600"/>
                <a:t>home </a:t>
              </a:r>
            </a:p>
            <a:p>
              <a:pPr>
                <a:lnSpc>
                  <a:spcPct val="80000"/>
                </a:lnSpc>
              </a:pPr>
              <a:r>
                <a:rPr lang="en-US" sz="1600"/>
                <a:t>network</a:t>
              </a:r>
            </a:p>
          </p:txBody>
        </p:sp>
        <p:sp>
          <p:nvSpPr>
            <p:cNvPr id="14475" name="Text Box 580"/>
            <p:cNvSpPr txBox="1">
              <a:spLocks noChangeArrowheads="1"/>
            </p:cNvSpPr>
            <p:nvPr/>
          </p:nvSpPr>
          <p:spPr bwMode="auto">
            <a:xfrm>
              <a:off x="5584825" y="5645150"/>
              <a:ext cx="1295400" cy="482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1600"/>
                <a:t>institutional</a:t>
              </a:r>
            </a:p>
            <a:p>
              <a:pPr>
                <a:lnSpc>
                  <a:spcPct val="80000"/>
                </a:lnSpc>
              </a:pPr>
              <a:r>
                <a:rPr lang="en-US" sz="1600"/>
                <a:t>       network</a:t>
              </a:r>
            </a:p>
          </p:txBody>
        </p:sp>
        <p:grpSp>
          <p:nvGrpSpPr>
            <p:cNvPr id="14476" name="Group 950"/>
            <p:cNvGrpSpPr>
              <a:grpSpLocks/>
            </p:cNvGrpSpPr>
            <p:nvPr/>
          </p:nvGrpSpPr>
          <p:grpSpPr bwMode="auto">
            <a:xfrm>
              <a:off x="8240713" y="5002213"/>
              <a:ext cx="227012" cy="481013"/>
              <a:chOff x="4140" y="429"/>
              <a:chExt cx="1425" cy="2396"/>
            </a:xfrm>
          </p:grpSpPr>
          <p:sp>
            <p:nvSpPr>
              <p:cNvPr id="14609" name="Freeform 951"/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2 w 354"/>
                  <a:gd name="T1" fmla="*/ 0 h 2742"/>
                  <a:gd name="T2" fmla="*/ 2 w 354"/>
                  <a:gd name="T3" fmla="*/ 7 h 2742"/>
                  <a:gd name="T4" fmla="*/ 2 w 354"/>
                  <a:gd name="T5" fmla="*/ 48 h 2742"/>
                  <a:gd name="T6" fmla="*/ 0 w 354"/>
                  <a:gd name="T7" fmla="*/ 50 h 2742"/>
                  <a:gd name="T8" fmla="*/ 2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610" name="Rectangle 952"/>
              <p:cNvSpPr>
                <a:spLocks noChangeArrowheads="1"/>
              </p:cNvSpPr>
              <p:nvPr/>
            </p:nvSpPr>
            <p:spPr bwMode="auto">
              <a:xfrm>
                <a:off x="4210" y="429"/>
                <a:ext cx="1046" cy="2285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611" name="Freeform 953"/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2 w 211"/>
                  <a:gd name="T3" fmla="*/ 5 h 2537"/>
                  <a:gd name="T4" fmla="*/ 2 w 211"/>
                  <a:gd name="T5" fmla="*/ 45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612" name="Freeform 954"/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2 w 328"/>
                  <a:gd name="T3" fmla="*/ 3 h 226"/>
                  <a:gd name="T4" fmla="*/ 2 w 328"/>
                  <a:gd name="T5" fmla="*/ 5 h 226"/>
                  <a:gd name="T6" fmla="*/ 0 w 328"/>
                  <a:gd name="T7" fmla="*/ 3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613" name="Rectangle 955"/>
              <p:cNvSpPr>
                <a:spLocks noChangeArrowheads="1"/>
              </p:cNvSpPr>
              <p:nvPr/>
            </p:nvSpPr>
            <p:spPr bwMode="auto">
              <a:xfrm>
                <a:off x="4210" y="690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14614" name="Group 956"/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14639" name="AutoShape 957"/>
                <p:cNvSpPr>
                  <a:spLocks noChangeArrowheads="1"/>
                </p:cNvSpPr>
                <p:nvPr/>
              </p:nvSpPr>
              <p:spPr bwMode="auto">
                <a:xfrm>
                  <a:off x="613" y="2566"/>
                  <a:ext cx="721" cy="14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4640" name="AutoShape 958"/>
                <p:cNvSpPr>
                  <a:spLocks noChangeArrowheads="1"/>
                </p:cNvSpPr>
                <p:nvPr/>
              </p:nvSpPr>
              <p:spPr bwMode="auto">
                <a:xfrm>
                  <a:off x="625" y="2581"/>
                  <a:ext cx="696" cy="11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14615" name="Rectangle 959"/>
              <p:cNvSpPr>
                <a:spLocks noChangeArrowheads="1"/>
              </p:cNvSpPr>
              <p:nvPr/>
            </p:nvSpPr>
            <p:spPr bwMode="auto">
              <a:xfrm>
                <a:off x="4220" y="1022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14616" name="Group 960"/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14637" name="AutoShape 961"/>
                <p:cNvSpPr>
                  <a:spLocks noChangeArrowheads="1"/>
                </p:cNvSpPr>
                <p:nvPr/>
              </p:nvSpPr>
              <p:spPr bwMode="auto">
                <a:xfrm>
                  <a:off x="615" y="2564"/>
                  <a:ext cx="721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4638" name="AutoShape 962"/>
                <p:cNvSpPr>
                  <a:spLocks noChangeArrowheads="1"/>
                </p:cNvSpPr>
                <p:nvPr/>
              </p:nvSpPr>
              <p:spPr bwMode="auto">
                <a:xfrm>
                  <a:off x="628" y="2581"/>
                  <a:ext cx="696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14617" name="Rectangle 963"/>
              <p:cNvSpPr>
                <a:spLocks noChangeArrowheads="1"/>
              </p:cNvSpPr>
              <p:nvPr/>
            </p:nvSpPr>
            <p:spPr bwMode="auto">
              <a:xfrm>
                <a:off x="4220" y="1354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618" name="Rectangle 964"/>
              <p:cNvSpPr>
                <a:spLocks noChangeArrowheads="1"/>
              </p:cNvSpPr>
              <p:nvPr/>
            </p:nvSpPr>
            <p:spPr bwMode="auto">
              <a:xfrm>
                <a:off x="4230" y="1655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14619" name="Group 965"/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14635" name="AutoShape 966"/>
                <p:cNvSpPr>
                  <a:spLocks noChangeArrowheads="1"/>
                </p:cNvSpPr>
                <p:nvPr/>
              </p:nvSpPr>
              <p:spPr bwMode="auto">
                <a:xfrm>
                  <a:off x="618" y="2586"/>
                  <a:ext cx="720" cy="12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4636" name="AutoShape 967"/>
                <p:cNvSpPr>
                  <a:spLocks noChangeArrowheads="1"/>
                </p:cNvSpPr>
                <p:nvPr/>
              </p:nvSpPr>
              <p:spPr bwMode="auto">
                <a:xfrm>
                  <a:off x="630" y="2586"/>
                  <a:ext cx="695" cy="10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14620" name="Freeform 968"/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2 w 328"/>
                  <a:gd name="T3" fmla="*/ 2 h 226"/>
                  <a:gd name="T4" fmla="*/ 2 w 328"/>
                  <a:gd name="T5" fmla="*/ 4 h 226"/>
                  <a:gd name="T6" fmla="*/ 0 w 328"/>
                  <a:gd name="T7" fmla="*/ 2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14621" name="Group 969"/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14633" name="AutoShape 970"/>
                <p:cNvSpPr>
                  <a:spLocks noChangeArrowheads="1"/>
                </p:cNvSpPr>
                <p:nvPr/>
              </p:nvSpPr>
              <p:spPr bwMode="auto">
                <a:xfrm>
                  <a:off x="613" y="2571"/>
                  <a:ext cx="732" cy="13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4634" name="AutoShape 971"/>
                <p:cNvSpPr>
                  <a:spLocks noChangeArrowheads="1"/>
                </p:cNvSpPr>
                <p:nvPr/>
              </p:nvSpPr>
              <p:spPr bwMode="auto">
                <a:xfrm>
                  <a:off x="625" y="2587"/>
                  <a:ext cx="720" cy="103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14622" name="Rectangle 972"/>
              <p:cNvSpPr>
                <a:spLocks noChangeArrowheads="1"/>
              </p:cNvSpPr>
              <p:nvPr/>
            </p:nvSpPr>
            <p:spPr bwMode="auto">
              <a:xfrm>
                <a:off x="5246" y="429"/>
                <a:ext cx="70" cy="2285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623" name="Freeform 973"/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2 w 296"/>
                  <a:gd name="T3" fmla="*/ 2 h 256"/>
                  <a:gd name="T4" fmla="*/ 2 w 296"/>
                  <a:gd name="T5" fmla="*/ 4 h 256"/>
                  <a:gd name="T6" fmla="*/ 0 w 296"/>
                  <a:gd name="T7" fmla="*/ 2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624" name="Freeform 974"/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2 w 304"/>
                  <a:gd name="T3" fmla="*/ 2 h 288"/>
                  <a:gd name="T4" fmla="*/ 2 w 304"/>
                  <a:gd name="T5" fmla="*/ 5 h 288"/>
                  <a:gd name="T6" fmla="*/ 2 w 304"/>
                  <a:gd name="T7" fmla="*/ 2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625" name="Oval 975"/>
              <p:cNvSpPr>
                <a:spLocks noChangeArrowheads="1"/>
              </p:cNvSpPr>
              <p:nvPr/>
            </p:nvSpPr>
            <p:spPr bwMode="auto">
              <a:xfrm>
                <a:off x="5515" y="2611"/>
                <a:ext cx="50" cy="95"/>
              </a:xfrm>
              <a:prstGeom prst="ellipse">
                <a:avLst/>
              </a:pr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626" name="Freeform 976"/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3 h 240"/>
                  <a:gd name="T2" fmla="*/ 2 w 306"/>
                  <a:gd name="T3" fmla="*/ 5 h 240"/>
                  <a:gd name="T4" fmla="*/ 2 w 306"/>
                  <a:gd name="T5" fmla="*/ 3 h 240"/>
                  <a:gd name="T6" fmla="*/ 2 w 306"/>
                  <a:gd name="T7" fmla="*/ 0 h 240"/>
                  <a:gd name="T8" fmla="*/ 0 w 306"/>
                  <a:gd name="T9" fmla="*/ 3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627" name="AutoShape 977"/>
              <p:cNvSpPr>
                <a:spLocks noChangeArrowheads="1"/>
              </p:cNvSpPr>
              <p:nvPr/>
            </p:nvSpPr>
            <p:spPr bwMode="auto">
              <a:xfrm>
                <a:off x="4140" y="2675"/>
                <a:ext cx="1196" cy="15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628" name="AutoShape 978"/>
              <p:cNvSpPr>
                <a:spLocks noChangeArrowheads="1"/>
              </p:cNvSpPr>
              <p:nvPr/>
            </p:nvSpPr>
            <p:spPr bwMode="auto">
              <a:xfrm>
                <a:off x="4210" y="2714"/>
                <a:ext cx="1066" cy="7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629" name="Oval 979"/>
              <p:cNvSpPr>
                <a:spLocks noChangeArrowheads="1"/>
              </p:cNvSpPr>
              <p:nvPr/>
            </p:nvSpPr>
            <p:spPr bwMode="auto">
              <a:xfrm>
                <a:off x="4309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630" name="Oval 980"/>
              <p:cNvSpPr>
                <a:spLocks noChangeArrowheads="1"/>
              </p:cNvSpPr>
              <p:nvPr/>
            </p:nvSpPr>
            <p:spPr bwMode="auto">
              <a:xfrm>
                <a:off x="4489" y="2382"/>
                <a:ext cx="159" cy="142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eaLnBrk="1" hangingPunct="1"/>
                <a:endParaRPr lang="en-US" sz="1800">
                  <a:solidFill>
                    <a:srgbClr val="FF0000"/>
                  </a:solidFill>
                </a:endParaRPr>
              </a:p>
            </p:txBody>
          </p:sp>
          <p:sp>
            <p:nvSpPr>
              <p:cNvPr id="14631" name="Oval 981"/>
              <p:cNvSpPr>
                <a:spLocks noChangeArrowheads="1"/>
              </p:cNvSpPr>
              <p:nvPr/>
            </p:nvSpPr>
            <p:spPr bwMode="auto">
              <a:xfrm>
                <a:off x="4658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632" name="Rectangle 982"/>
              <p:cNvSpPr>
                <a:spLocks noChangeArrowheads="1"/>
              </p:cNvSpPr>
              <p:nvPr/>
            </p:nvSpPr>
            <p:spPr bwMode="auto">
              <a:xfrm>
                <a:off x="5067" y="1837"/>
                <a:ext cx="80" cy="759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4477" name="Group 983"/>
            <p:cNvGrpSpPr>
              <a:grpSpLocks/>
            </p:cNvGrpSpPr>
            <p:nvPr/>
          </p:nvGrpSpPr>
          <p:grpSpPr bwMode="auto">
            <a:xfrm>
              <a:off x="7924800" y="5303838"/>
              <a:ext cx="227012" cy="481013"/>
              <a:chOff x="4140" y="429"/>
              <a:chExt cx="1425" cy="2396"/>
            </a:xfrm>
          </p:grpSpPr>
          <p:sp>
            <p:nvSpPr>
              <p:cNvPr id="14577" name="Freeform 984"/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2 w 354"/>
                  <a:gd name="T1" fmla="*/ 0 h 2742"/>
                  <a:gd name="T2" fmla="*/ 2 w 354"/>
                  <a:gd name="T3" fmla="*/ 7 h 2742"/>
                  <a:gd name="T4" fmla="*/ 2 w 354"/>
                  <a:gd name="T5" fmla="*/ 48 h 2742"/>
                  <a:gd name="T6" fmla="*/ 0 w 354"/>
                  <a:gd name="T7" fmla="*/ 50 h 2742"/>
                  <a:gd name="T8" fmla="*/ 2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578" name="Rectangle 985"/>
              <p:cNvSpPr>
                <a:spLocks noChangeArrowheads="1"/>
              </p:cNvSpPr>
              <p:nvPr/>
            </p:nvSpPr>
            <p:spPr bwMode="auto">
              <a:xfrm>
                <a:off x="4210" y="429"/>
                <a:ext cx="1046" cy="2285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579" name="Freeform 986"/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2 w 211"/>
                  <a:gd name="T3" fmla="*/ 5 h 2537"/>
                  <a:gd name="T4" fmla="*/ 2 w 211"/>
                  <a:gd name="T5" fmla="*/ 45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580" name="Freeform 987"/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2 w 328"/>
                  <a:gd name="T3" fmla="*/ 3 h 226"/>
                  <a:gd name="T4" fmla="*/ 2 w 328"/>
                  <a:gd name="T5" fmla="*/ 5 h 226"/>
                  <a:gd name="T6" fmla="*/ 0 w 328"/>
                  <a:gd name="T7" fmla="*/ 3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581" name="Rectangle 988"/>
              <p:cNvSpPr>
                <a:spLocks noChangeArrowheads="1"/>
              </p:cNvSpPr>
              <p:nvPr/>
            </p:nvSpPr>
            <p:spPr bwMode="auto">
              <a:xfrm>
                <a:off x="4210" y="690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14582" name="Group 989"/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14607" name="AutoShape 990"/>
                <p:cNvSpPr>
                  <a:spLocks noChangeArrowheads="1"/>
                </p:cNvSpPr>
                <p:nvPr/>
              </p:nvSpPr>
              <p:spPr bwMode="auto">
                <a:xfrm>
                  <a:off x="613" y="2566"/>
                  <a:ext cx="721" cy="14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4608" name="AutoShape 991"/>
                <p:cNvSpPr>
                  <a:spLocks noChangeArrowheads="1"/>
                </p:cNvSpPr>
                <p:nvPr/>
              </p:nvSpPr>
              <p:spPr bwMode="auto">
                <a:xfrm>
                  <a:off x="625" y="2581"/>
                  <a:ext cx="696" cy="11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14583" name="Rectangle 992"/>
              <p:cNvSpPr>
                <a:spLocks noChangeArrowheads="1"/>
              </p:cNvSpPr>
              <p:nvPr/>
            </p:nvSpPr>
            <p:spPr bwMode="auto">
              <a:xfrm>
                <a:off x="4220" y="1022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14584" name="Group 993"/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14605" name="AutoShape 994"/>
                <p:cNvSpPr>
                  <a:spLocks noChangeArrowheads="1"/>
                </p:cNvSpPr>
                <p:nvPr/>
              </p:nvSpPr>
              <p:spPr bwMode="auto">
                <a:xfrm>
                  <a:off x="615" y="2564"/>
                  <a:ext cx="721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4606" name="AutoShape 995"/>
                <p:cNvSpPr>
                  <a:spLocks noChangeArrowheads="1"/>
                </p:cNvSpPr>
                <p:nvPr/>
              </p:nvSpPr>
              <p:spPr bwMode="auto">
                <a:xfrm>
                  <a:off x="628" y="2581"/>
                  <a:ext cx="696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14585" name="Rectangle 996"/>
              <p:cNvSpPr>
                <a:spLocks noChangeArrowheads="1"/>
              </p:cNvSpPr>
              <p:nvPr/>
            </p:nvSpPr>
            <p:spPr bwMode="auto">
              <a:xfrm>
                <a:off x="4220" y="1354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586" name="Rectangle 997"/>
              <p:cNvSpPr>
                <a:spLocks noChangeArrowheads="1"/>
              </p:cNvSpPr>
              <p:nvPr/>
            </p:nvSpPr>
            <p:spPr bwMode="auto">
              <a:xfrm>
                <a:off x="4230" y="1655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14587" name="Group 998"/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14603" name="AutoShape 999"/>
                <p:cNvSpPr>
                  <a:spLocks noChangeArrowheads="1"/>
                </p:cNvSpPr>
                <p:nvPr/>
              </p:nvSpPr>
              <p:spPr bwMode="auto">
                <a:xfrm>
                  <a:off x="618" y="2586"/>
                  <a:ext cx="720" cy="12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4604" name="AutoShape 1000"/>
                <p:cNvSpPr>
                  <a:spLocks noChangeArrowheads="1"/>
                </p:cNvSpPr>
                <p:nvPr/>
              </p:nvSpPr>
              <p:spPr bwMode="auto">
                <a:xfrm>
                  <a:off x="630" y="2586"/>
                  <a:ext cx="695" cy="10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14588" name="Freeform 1001"/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2 w 328"/>
                  <a:gd name="T3" fmla="*/ 2 h 226"/>
                  <a:gd name="T4" fmla="*/ 2 w 328"/>
                  <a:gd name="T5" fmla="*/ 4 h 226"/>
                  <a:gd name="T6" fmla="*/ 0 w 328"/>
                  <a:gd name="T7" fmla="*/ 2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14589" name="Group 1002"/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14601" name="AutoShape 1003"/>
                <p:cNvSpPr>
                  <a:spLocks noChangeArrowheads="1"/>
                </p:cNvSpPr>
                <p:nvPr/>
              </p:nvSpPr>
              <p:spPr bwMode="auto">
                <a:xfrm>
                  <a:off x="613" y="2571"/>
                  <a:ext cx="732" cy="13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4602" name="AutoShape 1004"/>
                <p:cNvSpPr>
                  <a:spLocks noChangeArrowheads="1"/>
                </p:cNvSpPr>
                <p:nvPr/>
              </p:nvSpPr>
              <p:spPr bwMode="auto">
                <a:xfrm>
                  <a:off x="625" y="2587"/>
                  <a:ext cx="720" cy="103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14590" name="Rectangle 1005"/>
              <p:cNvSpPr>
                <a:spLocks noChangeArrowheads="1"/>
              </p:cNvSpPr>
              <p:nvPr/>
            </p:nvSpPr>
            <p:spPr bwMode="auto">
              <a:xfrm>
                <a:off x="5246" y="429"/>
                <a:ext cx="70" cy="2285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591" name="Freeform 1006"/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2 w 296"/>
                  <a:gd name="T3" fmla="*/ 2 h 256"/>
                  <a:gd name="T4" fmla="*/ 2 w 296"/>
                  <a:gd name="T5" fmla="*/ 4 h 256"/>
                  <a:gd name="T6" fmla="*/ 0 w 296"/>
                  <a:gd name="T7" fmla="*/ 2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592" name="Freeform 1007"/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2 w 304"/>
                  <a:gd name="T3" fmla="*/ 2 h 288"/>
                  <a:gd name="T4" fmla="*/ 2 w 304"/>
                  <a:gd name="T5" fmla="*/ 5 h 288"/>
                  <a:gd name="T6" fmla="*/ 2 w 304"/>
                  <a:gd name="T7" fmla="*/ 2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593" name="Oval 1008"/>
              <p:cNvSpPr>
                <a:spLocks noChangeArrowheads="1"/>
              </p:cNvSpPr>
              <p:nvPr/>
            </p:nvSpPr>
            <p:spPr bwMode="auto">
              <a:xfrm>
                <a:off x="5515" y="2611"/>
                <a:ext cx="50" cy="95"/>
              </a:xfrm>
              <a:prstGeom prst="ellipse">
                <a:avLst/>
              </a:pr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594" name="Freeform 1009"/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3 h 240"/>
                  <a:gd name="T2" fmla="*/ 2 w 306"/>
                  <a:gd name="T3" fmla="*/ 5 h 240"/>
                  <a:gd name="T4" fmla="*/ 2 w 306"/>
                  <a:gd name="T5" fmla="*/ 3 h 240"/>
                  <a:gd name="T6" fmla="*/ 2 w 306"/>
                  <a:gd name="T7" fmla="*/ 0 h 240"/>
                  <a:gd name="T8" fmla="*/ 0 w 306"/>
                  <a:gd name="T9" fmla="*/ 3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595" name="AutoShape 1010"/>
              <p:cNvSpPr>
                <a:spLocks noChangeArrowheads="1"/>
              </p:cNvSpPr>
              <p:nvPr/>
            </p:nvSpPr>
            <p:spPr bwMode="auto">
              <a:xfrm>
                <a:off x="4140" y="2675"/>
                <a:ext cx="1196" cy="15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596" name="AutoShape 1011"/>
              <p:cNvSpPr>
                <a:spLocks noChangeArrowheads="1"/>
              </p:cNvSpPr>
              <p:nvPr/>
            </p:nvSpPr>
            <p:spPr bwMode="auto">
              <a:xfrm>
                <a:off x="4210" y="2714"/>
                <a:ext cx="1066" cy="7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597" name="Oval 1012"/>
              <p:cNvSpPr>
                <a:spLocks noChangeArrowheads="1"/>
              </p:cNvSpPr>
              <p:nvPr/>
            </p:nvSpPr>
            <p:spPr bwMode="auto">
              <a:xfrm>
                <a:off x="4309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598" name="Oval 1013"/>
              <p:cNvSpPr>
                <a:spLocks noChangeArrowheads="1"/>
              </p:cNvSpPr>
              <p:nvPr/>
            </p:nvSpPr>
            <p:spPr bwMode="auto">
              <a:xfrm>
                <a:off x="4489" y="2382"/>
                <a:ext cx="159" cy="142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eaLnBrk="1" hangingPunct="1"/>
                <a:endParaRPr lang="en-US" sz="1800">
                  <a:solidFill>
                    <a:srgbClr val="FF0000"/>
                  </a:solidFill>
                </a:endParaRPr>
              </a:p>
            </p:txBody>
          </p:sp>
          <p:sp>
            <p:nvSpPr>
              <p:cNvPr id="14599" name="Oval 1014"/>
              <p:cNvSpPr>
                <a:spLocks noChangeArrowheads="1"/>
              </p:cNvSpPr>
              <p:nvPr/>
            </p:nvSpPr>
            <p:spPr bwMode="auto">
              <a:xfrm>
                <a:off x="4658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600" name="Rectangle 1015"/>
              <p:cNvSpPr>
                <a:spLocks noChangeArrowheads="1"/>
              </p:cNvSpPr>
              <p:nvPr/>
            </p:nvSpPr>
            <p:spPr bwMode="auto">
              <a:xfrm>
                <a:off x="5067" y="1837"/>
                <a:ext cx="80" cy="759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4478" name="Group 1016"/>
            <p:cNvGrpSpPr>
              <a:grpSpLocks/>
            </p:cNvGrpSpPr>
            <p:nvPr/>
          </p:nvGrpSpPr>
          <p:grpSpPr bwMode="auto">
            <a:xfrm>
              <a:off x="5302250" y="2043113"/>
              <a:ext cx="534987" cy="407988"/>
              <a:chOff x="877" y="1008"/>
              <a:chExt cx="2747" cy="2591"/>
            </a:xfrm>
          </p:grpSpPr>
          <p:pic>
            <p:nvPicPr>
              <p:cNvPr id="14554" name="Picture 1017" descr="antenna_stylized"/>
              <p:cNvPicPr>
                <a:picLocks noChangeAspect="1" noChangeArrowheads="1"/>
              </p:cNvPicPr>
              <p:nvPr/>
            </p:nvPicPr>
            <p:blipFill>
              <a:blip r:embed="rId14" cstate="print"/>
              <a:srcRect/>
              <a:stretch>
                <a:fillRect/>
              </a:stretch>
            </p:blipFill>
            <p:spPr bwMode="auto">
              <a:xfrm>
                <a:off x="877" y="1008"/>
                <a:ext cx="2725" cy="14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4555" name="Picture 1018" descr="laptop_keyboard"/>
              <p:cNvPicPr>
                <a:picLocks noChangeAspect="1" noChangeArrowheads="1"/>
              </p:cNvPicPr>
              <p:nvPr/>
            </p:nvPicPr>
            <p:blipFill>
              <a:blip r:embed="rId15" cstate="print"/>
              <a:srcRect/>
              <a:stretch>
                <a:fillRect/>
              </a:stretch>
            </p:blipFill>
            <p:spPr bwMode="auto">
              <a:xfrm rot="109064" flipH="1">
                <a:off x="1009" y="2586"/>
                <a:ext cx="2245" cy="101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4556" name="Freeform 1019"/>
              <p:cNvSpPr>
                <a:spLocks/>
              </p:cNvSpPr>
              <p:nvPr/>
            </p:nvSpPr>
            <p:spPr bwMode="auto">
              <a:xfrm>
                <a:off x="1753" y="1603"/>
                <a:ext cx="1807" cy="1322"/>
              </a:xfrm>
              <a:custGeom>
                <a:avLst/>
                <a:gdLst>
                  <a:gd name="T0" fmla="*/ 1 w 2982"/>
                  <a:gd name="T1" fmla="*/ 0 h 2442"/>
                  <a:gd name="T2" fmla="*/ 0 w 2982"/>
                  <a:gd name="T3" fmla="*/ 1 h 2442"/>
                  <a:gd name="T4" fmla="*/ 1 w 2982"/>
                  <a:gd name="T5" fmla="*/ 1 h 2442"/>
                  <a:gd name="T6" fmla="*/ 1 w 2982"/>
                  <a:gd name="T7" fmla="*/ 1 h 2442"/>
                  <a:gd name="T8" fmla="*/ 1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pic>
            <p:nvPicPr>
              <p:cNvPr id="14557" name="Picture 1020" descr="screen"/>
              <p:cNvPicPr>
                <a:picLocks noChangeAspect="1" noChangeArrowheads="1"/>
              </p:cNvPicPr>
              <p:nvPr/>
            </p:nvPicPr>
            <p:blipFill>
              <a:blip r:embed="rId16" cstate="print"/>
              <a:srcRect/>
              <a:stretch>
                <a:fillRect/>
              </a:stretch>
            </p:blipFill>
            <p:spPr bwMode="auto">
              <a:xfrm>
                <a:off x="1842" y="1637"/>
                <a:ext cx="1642" cy="12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4558" name="Freeform 1021"/>
              <p:cNvSpPr>
                <a:spLocks/>
              </p:cNvSpPr>
              <p:nvPr/>
            </p:nvSpPr>
            <p:spPr bwMode="auto">
              <a:xfrm>
                <a:off x="2082" y="1564"/>
                <a:ext cx="1531" cy="246"/>
              </a:xfrm>
              <a:custGeom>
                <a:avLst/>
                <a:gdLst>
                  <a:gd name="T0" fmla="*/ 1 w 2528"/>
                  <a:gd name="T1" fmla="*/ 0 h 455"/>
                  <a:gd name="T2" fmla="*/ 1 w 2528"/>
                  <a:gd name="T3" fmla="*/ 1 h 455"/>
                  <a:gd name="T4" fmla="*/ 1 w 2528"/>
                  <a:gd name="T5" fmla="*/ 1 h 455"/>
                  <a:gd name="T6" fmla="*/ 0 w 2528"/>
                  <a:gd name="T7" fmla="*/ 1 h 455"/>
                  <a:gd name="T8" fmla="*/ 1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559" name="Freeform 1022"/>
              <p:cNvSpPr>
                <a:spLocks/>
              </p:cNvSpPr>
              <p:nvPr/>
            </p:nvSpPr>
            <p:spPr bwMode="auto">
              <a:xfrm>
                <a:off x="1737" y="1562"/>
                <a:ext cx="425" cy="1024"/>
              </a:xfrm>
              <a:custGeom>
                <a:avLst/>
                <a:gdLst>
                  <a:gd name="T0" fmla="*/ 1 w 702"/>
                  <a:gd name="T1" fmla="*/ 0 h 1893"/>
                  <a:gd name="T2" fmla="*/ 0 w 702"/>
                  <a:gd name="T3" fmla="*/ 1 h 1893"/>
                  <a:gd name="T4" fmla="*/ 1 w 702"/>
                  <a:gd name="T5" fmla="*/ 1 h 1893"/>
                  <a:gd name="T6" fmla="*/ 1 w 702"/>
                  <a:gd name="T7" fmla="*/ 1 h 1893"/>
                  <a:gd name="T8" fmla="*/ 1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560" name="Freeform 1023"/>
              <p:cNvSpPr>
                <a:spLocks/>
              </p:cNvSpPr>
              <p:nvPr/>
            </p:nvSpPr>
            <p:spPr bwMode="auto">
              <a:xfrm>
                <a:off x="3144" y="1745"/>
                <a:ext cx="458" cy="1182"/>
              </a:xfrm>
              <a:custGeom>
                <a:avLst/>
                <a:gdLst>
                  <a:gd name="T0" fmla="*/ 1 w 756"/>
                  <a:gd name="T1" fmla="*/ 0 h 2184"/>
                  <a:gd name="T2" fmla="*/ 1 w 756"/>
                  <a:gd name="T3" fmla="*/ 1 h 2184"/>
                  <a:gd name="T4" fmla="*/ 0 w 756"/>
                  <a:gd name="T5" fmla="*/ 1 h 2184"/>
                  <a:gd name="T6" fmla="*/ 1 w 756"/>
                  <a:gd name="T7" fmla="*/ 1 h 2184"/>
                  <a:gd name="T8" fmla="*/ 1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561" name="Freeform 1024"/>
              <p:cNvSpPr>
                <a:spLocks/>
              </p:cNvSpPr>
              <p:nvPr/>
            </p:nvSpPr>
            <p:spPr bwMode="auto">
              <a:xfrm>
                <a:off x="1732" y="2534"/>
                <a:ext cx="1680" cy="399"/>
              </a:xfrm>
              <a:custGeom>
                <a:avLst/>
                <a:gdLst>
                  <a:gd name="T0" fmla="*/ 1 w 2773"/>
                  <a:gd name="T1" fmla="*/ 0 h 738"/>
                  <a:gd name="T2" fmla="*/ 0 w 2773"/>
                  <a:gd name="T3" fmla="*/ 1 h 738"/>
                  <a:gd name="T4" fmla="*/ 1 w 2773"/>
                  <a:gd name="T5" fmla="*/ 1 h 738"/>
                  <a:gd name="T6" fmla="*/ 1 w 2773"/>
                  <a:gd name="T7" fmla="*/ 1 h 738"/>
                  <a:gd name="T8" fmla="*/ 1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562" name="Freeform 1025"/>
              <p:cNvSpPr>
                <a:spLocks/>
              </p:cNvSpPr>
              <p:nvPr/>
            </p:nvSpPr>
            <p:spPr bwMode="auto">
              <a:xfrm>
                <a:off x="3195" y="1755"/>
                <a:ext cx="429" cy="1187"/>
              </a:xfrm>
              <a:custGeom>
                <a:avLst/>
                <a:gdLst>
                  <a:gd name="T0" fmla="*/ 1 w 637"/>
                  <a:gd name="T1" fmla="*/ 0 h 1659"/>
                  <a:gd name="T2" fmla="*/ 1 w 637"/>
                  <a:gd name="T3" fmla="*/ 0 h 1659"/>
                  <a:gd name="T4" fmla="*/ 1 w 637"/>
                  <a:gd name="T5" fmla="*/ 1 h 1659"/>
                  <a:gd name="T6" fmla="*/ 0 w 637"/>
                  <a:gd name="T7" fmla="*/ 1 h 1659"/>
                  <a:gd name="T8" fmla="*/ 1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563" name="Freeform 1026"/>
              <p:cNvSpPr>
                <a:spLocks/>
              </p:cNvSpPr>
              <p:nvPr/>
            </p:nvSpPr>
            <p:spPr bwMode="auto">
              <a:xfrm>
                <a:off x="1734" y="2587"/>
                <a:ext cx="1494" cy="394"/>
              </a:xfrm>
              <a:custGeom>
                <a:avLst/>
                <a:gdLst>
                  <a:gd name="T0" fmla="*/ 0 w 2216"/>
                  <a:gd name="T1" fmla="*/ 0 h 550"/>
                  <a:gd name="T2" fmla="*/ 1 w 2216"/>
                  <a:gd name="T3" fmla="*/ 1 h 550"/>
                  <a:gd name="T4" fmla="*/ 1 w 2216"/>
                  <a:gd name="T5" fmla="*/ 1 h 550"/>
                  <a:gd name="T6" fmla="*/ 1 w 2216"/>
                  <a:gd name="T7" fmla="*/ 1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14564" name="Group 1027"/>
              <p:cNvGrpSpPr>
                <a:grpSpLocks/>
              </p:cNvGrpSpPr>
              <p:nvPr/>
            </p:nvGrpSpPr>
            <p:grpSpPr bwMode="auto">
              <a:xfrm>
                <a:off x="1709" y="3008"/>
                <a:ext cx="507" cy="234"/>
                <a:chOff x="1740" y="2642"/>
                <a:chExt cx="752" cy="327"/>
              </a:xfrm>
            </p:grpSpPr>
            <p:sp>
              <p:nvSpPr>
                <p:cNvPr id="14571" name="Freeform 1028"/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572" name="Freeform 1029"/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573" name="Freeform 1030"/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574" name="Freeform 1031"/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575" name="Freeform 1032"/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576" name="Freeform 1033"/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4565" name="Freeform 1034"/>
              <p:cNvSpPr>
                <a:spLocks/>
              </p:cNvSpPr>
              <p:nvPr/>
            </p:nvSpPr>
            <p:spPr bwMode="auto">
              <a:xfrm>
                <a:off x="2577" y="3043"/>
                <a:ext cx="614" cy="514"/>
              </a:xfrm>
              <a:custGeom>
                <a:avLst/>
                <a:gdLst>
                  <a:gd name="T0" fmla="*/ 1 w 990"/>
                  <a:gd name="T1" fmla="*/ 1 h 792"/>
                  <a:gd name="T2" fmla="*/ 1 w 990"/>
                  <a:gd name="T3" fmla="*/ 0 h 792"/>
                  <a:gd name="T4" fmla="*/ 1 w 990"/>
                  <a:gd name="T5" fmla="*/ 1 h 792"/>
                  <a:gd name="T6" fmla="*/ 0 w 990"/>
                  <a:gd name="T7" fmla="*/ 1 h 792"/>
                  <a:gd name="T8" fmla="*/ 1 w 990"/>
                  <a:gd name="T9" fmla="*/ 1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566" name="Freeform 1035"/>
              <p:cNvSpPr>
                <a:spLocks/>
              </p:cNvSpPr>
              <p:nvPr/>
            </p:nvSpPr>
            <p:spPr bwMode="auto">
              <a:xfrm>
                <a:off x="1010" y="3084"/>
                <a:ext cx="1571" cy="469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1 w 2532"/>
                  <a:gd name="T5" fmla="*/ 1 h 723"/>
                  <a:gd name="T6" fmla="*/ 1 w 2532"/>
                  <a:gd name="T7" fmla="*/ 1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567" name="Freeform 1036"/>
              <p:cNvSpPr>
                <a:spLocks/>
              </p:cNvSpPr>
              <p:nvPr/>
            </p:nvSpPr>
            <p:spPr bwMode="auto">
              <a:xfrm>
                <a:off x="1011" y="2998"/>
                <a:ext cx="17" cy="95"/>
              </a:xfrm>
              <a:custGeom>
                <a:avLst/>
                <a:gdLst>
                  <a:gd name="T0" fmla="*/ 1 w 26"/>
                  <a:gd name="T1" fmla="*/ 1 h 147"/>
                  <a:gd name="T2" fmla="*/ 1 w 26"/>
                  <a:gd name="T3" fmla="*/ 1 h 147"/>
                  <a:gd name="T4" fmla="*/ 0 w 26"/>
                  <a:gd name="T5" fmla="*/ 1 h 147"/>
                  <a:gd name="T6" fmla="*/ 1 w 26"/>
                  <a:gd name="T7" fmla="*/ 0 h 147"/>
                  <a:gd name="T8" fmla="*/ 1 w 26"/>
                  <a:gd name="T9" fmla="*/ 1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568" name="Freeform 1037"/>
              <p:cNvSpPr>
                <a:spLocks/>
              </p:cNvSpPr>
              <p:nvPr/>
            </p:nvSpPr>
            <p:spPr bwMode="auto">
              <a:xfrm>
                <a:off x="1012" y="2611"/>
                <a:ext cx="730" cy="393"/>
              </a:xfrm>
              <a:custGeom>
                <a:avLst/>
                <a:gdLst>
                  <a:gd name="T0" fmla="*/ 1 w 1176"/>
                  <a:gd name="T1" fmla="*/ 0 h 606"/>
                  <a:gd name="T2" fmla="*/ 0 w 1176"/>
                  <a:gd name="T3" fmla="*/ 1 h 606"/>
                  <a:gd name="T4" fmla="*/ 1 w 1176"/>
                  <a:gd name="T5" fmla="*/ 1 h 606"/>
                  <a:gd name="T6" fmla="*/ 1 w 1176"/>
                  <a:gd name="T7" fmla="*/ 1 h 606"/>
                  <a:gd name="T8" fmla="*/ 1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569" name="Freeform 1038"/>
              <p:cNvSpPr>
                <a:spLocks/>
              </p:cNvSpPr>
              <p:nvPr/>
            </p:nvSpPr>
            <p:spPr bwMode="auto">
              <a:xfrm>
                <a:off x="1061" y="3018"/>
                <a:ext cx="1490" cy="451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1 w 2532"/>
                  <a:gd name="T5" fmla="*/ 1 h 723"/>
                  <a:gd name="T6" fmla="*/ 1 w 2532"/>
                  <a:gd name="T7" fmla="*/ 1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570" name="Freeform 1039"/>
              <p:cNvSpPr>
                <a:spLocks/>
              </p:cNvSpPr>
              <p:nvPr/>
            </p:nvSpPr>
            <p:spPr bwMode="auto">
              <a:xfrm flipV="1">
                <a:off x="2549" y="2986"/>
                <a:ext cx="608" cy="467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1 h 723"/>
                  <a:gd name="T6" fmla="*/ 0 w 2532"/>
                  <a:gd name="T7" fmla="*/ 1 h 723"/>
                  <a:gd name="T8" fmla="*/ 0 w 2532"/>
                  <a:gd name="T9" fmla="*/ 1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4479" name="Group 1064"/>
            <p:cNvGrpSpPr>
              <a:grpSpLocks/>
            </p:cNvGrpSpPr>
            <p:nvPr/>
          </p:nvGrpSpPr>
          <p:grpSpPr bwMode="auto">
            <a:xfrm>
              <a:off x="6872288" y="5486400"/>
              <a:ext cx="474662" cy="407988"/>
              <a:chOff x="877" y="1008"/>
              <a:chExt cx="2747" cy="2591"/>
            </a:xfrm>
          </p:grpSpPr>
          <p:pic>
            <p:nvPicPr>
              <p:cNvPr id="14531" name="Picture 1065" descr="antenna_stylized"/>
              <p:cNvPicPr>
                <a:picLocks noChangeAspect="1" noChangeArrowheads="1"/>
              </p:cNvPicPr>
              <p:nvPr/>
            </p:nvPicPr>
            <p:blipFill>
              <a:blip r:embed="rId17" cstate="print"/>
              <a:srcRect/>
              <a:stretch>
                <a:fillRect/>
              </a:stretch>
            </p:blipFill>
            <p:spPr bwMode="auto">
              <a:xfrm>
                <a:off x="877" y="1008"/>
                <a:ext cx="2725" cy="14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4532" name="Picture 1066" descr="laptop_keyboard"/>
              <p:cNvPicPr>
                <a:picLocks noChangeAspect="1" noChangeArrowheads="1"/>
              </p:cNvPicPr>
              <p:nvPr/>
            </p:nvPicPr>
            <p:blipFill>
              <a:blip r:embed="rId18" cstate="print"/>
              <a:srcRect/>
              <a:stretch>
                <a:fillRect/>
              </a:stretch>
            </p:blipFill>
            <p:spPr bwMode="auto">
              <a:xfrm rot="109064" flipH="1">
                <a:off x="1009" y="2586"/>
                <a:ext cx="2245" cy="101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4533" name="Freeform 1067"/>
              <p:cNvSpPr>
                <a:spLocks/>
              </p:cNvSpPr>
              <p:nvPr/>
            </p:nvSpPr>
            <p:spPr bwMode="auto">
              <a:xfrm>
                <a:off x="1753" y="1603"/>
                <a:ext cx="1807" cy="1322"/>
              </a:xfrm>
              <a:custGeom>
                <a:avLst/>
                <a:gdLst>
                  <a:gd name="T0" fmla="*/ 1 w 2982"/>
                  <a:gd name="T1" fmla="*/ 0 h 2442"/>
                  <a:gd name="T2" fmla="*/ 0 w 2982"/>
                  <a:gd name="T3" fmla="*/ 1 h 2442"/>
                  <a:gd name="T4" fmla="*/ 1 w 2982"/>
                  <a:gd name="T5" fmla="*/ 1 h 2442"/>
                  <a:gd name="T6" fmla="*/ 1 w 2982"/>
                  <a:gd name="T7" fmla="*/ 1 h 2442"/>
                  <a:gd name="T8" fmla="*/ 1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pic>
            <p:nvPicPr>
              <p:cNvPr id="14534" name="Picture 1068" descr="screen"/>
              <p:cNvPicPr>
                <a:picLocks noChangeAspect="1" noChangeArrowheads="1"/>
              </p:cNvPicPr>
              <p:nvPr/>
            </p:nvPicPr>
            <p:blipFill>
              <a:blip r:embed="rId19" cstate="print"/>
              <a:srcRect/>
              <a:stretch>
                <a:fillRect/>
              </a:stretch>
            </p:blipFill>
            <p:spPr bwMode="auto">
              <a:xfrm>
                <a:off x="1842" y="1637"/>
                <a:ext cx="1642" cy="12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4535" name="Freeform 1069"/>
              <p:cNvSpPr>
                <a:spLocks/>
              </p:cNvSpPr>
              <p:nvPr/>
            </p:nvSpPr>
            <p:spPr bwMode="auto">
              <a:xfrm>
                <a:off x="2082" y="1564"/>
                <a:ext cx="1531" cy="246"/>
              </a:xfrm>
              <a:custGeom>
                <a:avLst/>
                <a:gdLst>
                  <a:gd name="T0" fmla="*/ 1 w 2528"/>
                  <a:gd name="T1" fmla="*/ 0 h 455"/>
                  <a:gd name="T2" fmla="*/ 1 w 2528"/>
                  <a:gd name="T3" fmla="*/ 1 h 455"/>
                  <a:gd name="T4" fmla="*/ 1 w 2528"/>
                  <a:gd name="T5" fmla="*/ 1 h 455"/>
                  <a:gd name="T6" fmla="*/ 0 w 2528"/>
                  <a:gd name="T7" fmla="*/ 1 h 455"/>
                  <a:gd name="T8" fmla="*/ 1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536" name="Freeform 1070"/>
              <p:cNvSpPr>
                <a:spLocks/>
              </p:cNvSpPr>
              <p:nvPr/>
            </p:nvSpPr>
            <p:spPr bwMode="auto">
              <a:xfrm>
                <a:off x="1737" y="1562"/>
                <a:ext cx="425" cy="1024"/>
              </a:xfrm>
              <a:custGeom>
                <a:avLst/>
                <a:gdLst>
                  <a:gd name="T0" fmla="*/ 1 w 702"/>
                  <a:gd name="T1" fmla="*/ 0 h 1893"/>
                  <a:gd name="T2" fmla="*/ 0 w 702"/>
                  <a:gd name="T3" fmla="*/ 1 h 1893"/>
                  <a:gd name="T4" fmla="*/ 1 w 702"/>
                  <a:gd name="T5" fmla="*/ 1 h 1893"/>
                  <a:gd name="T6" fmla="*/ 1 w 702"/>
                  <a:gd name="T7" fmla="*/ 1 h 1893"/>
                  <a:gd name="T8" fmla="*/ 1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537" name="Freeform 1071"/>
              <p:cNvSpPr>
                <a:spLocks/>
              </p:cNvSpPr>
              <p:nvPr/>
            </p:nvSpPr>
            <p:spPr bwMode="auto">
              <a:xfrm>
                <a:off x="3144" y="1745"/>
                <a:ext cx="458" cy="1182"/>
              </a:xfrm>
              <a:custGeom>
                <a:avLst/>
                <a:gdLst>
                  <a:gd name="T0" fmla="*/ 1 w 756"/>
                  <a:gd name="T1" fmla="*/ 0 h 2184"/>
                  <a:gd name="T2" fmla="*/ 1 w 756"/>
                  <a:gd name="T3" fmla="*/ 1 h 2184"/>
                  <a:gd name="T4" fmla="*/ 0 w 756"/>
                  <a:gd name="T5" fmla="*/ 1 h 2184"/>
                  <a:gd name="T6" fmla="*/ 1 w 756"/>
                  <a:gd name="T7" fmla="*/ 1 h 2184"/>
                  <a:gd name="T8" fmla="*/ 1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538" name="Freeform 1072"/>
              <p:cNvSpPr>
                <a:spLocks/>
              </p:cNvSpPr>
              <p:nvPr/>
            </p:nvSpPr>
            <p:spPr bwMode="auto">
              <a:xfrm>
                <a:off x="1732" y="2534"/>
                <a:ext cx="1680" cy="399"/>
              </a:xfrm>
              <a:custGeom>
                <a:avLst/>
                <a:gdLst>
                  <a:gd name="T0" fmla="*/ 1 w 2773"/>
                  <a:gd name="T1" fmla="*/ 0 h 738"/>
                  <a:gd name="T2" fmla="*/ 0 w 2773"/>
                  <a:gd name="T3" fmla="*/ 1 h 738"/>
                  <a:gd name="T4" fmla="*/ 1 w 2773"/>
                  <a:gd name="T5" fmla="*/ 1 h 738"/>
                  <a:gd name="T6" fmla="*/ 1 w 2773"/>
                  <a:gd name="T7" fmla="*/ 1 h 738"/>
                  <a:gd name="T8" fmla="*/ 1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539" name="Freeform 1073"/>
              <p:cNvSpPr>
                <a:spLocks/>
              </p:cNvSpPr>
              <p:nvPr/>
            </p:nvSpPr>
            <p:spPr bwMode="auto">
              <a:xfrm>
                <a:off x="3195" y="1755"/>
                <a:ext cx="429" cy="1187"/>
              </a:xfrm>
              <a:custGeom>
                <a:avLst/>
                <a:gdLst>
                  <a:gd name="T0" fmla="*/ 1 w 637"/>
                  <a:gd name="T1" fmla="*/ 0 h 1659"/>
                  <a:gd name="T2" fmla="*/ 1 w 637"/>
                  <a:gd name="T3" fmla="*/ 0 h 1659"/>
                  <a:gd name="T4" fmla="*/ 1 w 637"/>
                  <a:gd name="T5" fmla="*/ 1 h 1659"/>
                  <a:gd name="T6" fmla="*/ 0 w 637"/>
                  <a:gd name="T7" fmla="*/ 1 h 1659"/>
                  <a:gd name="T8" fmla="*/ 1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540" name="Freeform 1074"/>
              <p:cNvSpPr>
                <a:spLocks/>
              </p:cNvSpPr>
              <p:nvPr/>
            </p:nvSpPr>
            <p:spPr bwMode="auto">
              <a:xfrm>
                <a:off x="1734" y="2587"/>
                <a:ext cx="1494" cy="394"/>
              </a:xfrm>
              <a:custGeom>
                <a:avLst/>
                <a:gdLst>
                  <a:gd name="T0" fmla="*/ 0 w 2216"/>
                  <a:gd name="T1" fmla="*/ 0 h 550"/>
                  <a:gd name="T2" fmla="*/ 1 w 2216"/>
                  <a:gd name="T3" fmla="*/ 1 h 550"/>
                  <a:gd name="T4" fmla="*/ 1 w 2216"/>
                  <a:gd name="T5" fmla="*/ 1 h 550"/>
                  <a:gd name="T6" fmla="*/ 1 w 2216"/>
                  <a:gd name="T7" fmla="*/ 1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14541" name="Group 1075"/>
              <p:cNvGrpSpPr>
                <a:grpSpLocks/>
              </p:cNvGrpSpPr>
              <p:nvPr/>
            </p:nvGrpSpPr>
            <p:grpSpPr bwMode="auto">
              <a:xfrm>
                <a:off x="1709" y="3008"/>
                <a:ext cx="507" cy="234"/>
                <a:chOff x="1740" y="2642"/>
                <a:chExt cx="752" cy="327"/>
              </a:xfrm>
            </p:grpSpPr>
            <p:sp>
              <p:nvSpPr>
                <p:cNvPr id="14548" name="Freeform 1076"/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549" name="Freeform 1077"/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550" name="Freeform 1078"/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551" name="Freeform 1079"/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552" name="Freeform 1080"/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553" name="Freeform 1081"/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4542" name="Freeform 1082"/>
              <p:cNvSpPr>
                <a:spLocks/>
              </p:cNvSpPr>
              <p:nvPr/>
            </p:nvSpPr>
            <p:spPr bwMode="auto">
              <a:xfrm>
                <a:off x="2577" y="3043"/>
                <a:ext cx="614" cy="514"/>
              </a:xfrm>
              <a:custGeom>
                <a:avLst/>
                <a:gdLst>
                  <a:gd name="T0" fmla="*/ 1 w 990"/>
                  <a:gd name="T1" fmla="*/ 1 h 792"/>
                  <a:gd name="T2" fmla="*/ 1 w 990"/>
                  <a:gd name="T3" fmla="*/ 0 h 792"/>
                  <a:gd name="T4" fmla="*/ 1 w 990"/>
                  <a:gd name="T5" fmla="*/ 1 h 792"/>
                  <a:gd name="T6" fmla="*/ 0 w 990"/>
                  <a:gd name="T7" fmla="*/ 1 h 792"/>
                  <a:gd name="T8" fmla="*/ 1 w 990"/>
                  <a:gd name="T9" fmla="*/ 1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543" name="Freeform 1083"/>
              <p:cNvSpPr>
                <a:spLocks/>
              </p:cNvSpPr>
              <p:nvPr/>
            </p:nvSpPr>
            <p:spPr bwMode="auto">
              <a:xfrm>
                <a:off x="1010" y="3084"/>
                <a:ext cx="1571" cy="469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1 w 2532"/>
                  <a:gd name="T5" fmla="*/ 1 h 723"/>
                  <a:gd name="T6" fmla="*/ 1 w 2532"/>
                  <a:gd name="T7" fmla="*/ 1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544" name="Freeform 1084"/>
              <p:cNvSpPr>
                <a:spLocks/>
              </p:cNvSpPr>
              <p:nvPr/>
            </p:nvSpPr>
            <p:spPr bwMode="auto">
              <a:xfrm>
                <a:off x="1011" y="2998"/>
                <a:ext cx="17" cy="95"/>
              </a:xfrm>
              <a:custGeom>
                <a:avLst/>
                <a:gdLst>
                  <a:gd name="T0" fmla="*/ 1 w 26"/>
                  <a:gd name="T1" fmla="*/ 1 h 147"/>
                  <a:gd name="T2" fmla="*/ 1 w 26"/>
                  <a:gd name="T3" fmla="*/ 1 h 147"/>
                  <a:gd name="T4" fmla="*/ 0 w 26"/>
                  <a:gd name="T5" fmla="*/ 1 h 147"/>
                  <a:gd name="T6" fmla="*/ 1 w 26"/>
                  <a:gd name="T7" fmla="*/ 0 h 147"/>
                  <a:gd name="T8" fmla="*/ 1 w 26"/>
                  <a:gd name="T9" fmla="*/ 1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545" name="Freeform 1085"/>
              <p:cNvSpPr>
                <a:spLocks/>
              </p:cNvSpPr>
              <p:nvPr/>
            </p:nvSpPr>
            <p:spPr bwMode="auto">
              <a:xfrm>
                <a:off x="1012" y="2611"/>
                <a:ext cx="730" cy="393"/>
              </a:xfrm>
              <a:custGeom>
                <a:avLst/>
                <a:gdLst>
                  <a:gd name="T0" fmla="*/ 1 w 1176"/>
                  <a:gd name="T1" fmla="*/ 0 h 606"/>
                  <a:gd name="T2" fmla="*/ 0 w 1176"/>
                  <a:gd name="T3" fmla="*/ 1 h 606"/>
                  <a:gd name="T4" fmla="*/ 1 w 1176"/>
                  <a:gd name="T5" fmla="*/ 1 h 606"/>
                  <a:gd name="T6" fmla="*/ 1 w 1176"/>
                  <a:gd name="T7" fmla="*/ 1 h 606"/>
                  <a:gd name="T8" fmla="*/ 1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546" name="Freeform 1086"/>
              <p:cNvSpPr>
                <a:spLocks/>
              </p:cNvSpPr>
              <p:nvPr/>
            </p:nvSpPr>
            <p:spPr bwMode="auto">
              <a:xfrm>
                <a:off x="1061" y="3018"/>
                <a:ext cx="1490" cy="451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1 w 2532"/>
                  <a:gd name="T5" fmla="*/ 1 h 723"/>
                  <a:gd name="T6" fmla="*/ 1 w 2532"/>
                  <a:gd name="T7" fmla="*/ 1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547" name="Freeform 1087"/>
              <p:cNvSpPr>
                <a:spLocks/>
              </p:cNvSpPr>
              <p:nvPr/>
            </p:nvSpPr>
            <p:spPr bwMode="auto">
              <a:xfrm flipV="1">
                <a:off x="2549" y="2986"/>
                <a:ext cx="608" cy="467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1 h 723"/>
                  <a:gd name="T6" fmla="*/ 0 w 2532"/>
                  <a:gd name="T7" fmla="*/ 1 h 723"/>
                  <a:gd name="T8" fmla="*/ 0 w 2532"/>
                  <a:gd name="T9" fmla="*/ 1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4480" name="Group 1114"/>
            <p:cNvGrpSpPr>
              <a:grpSpLocks/>
            </p:cNvGrpSpPr>
            <p:nvPr/>
          </p:nvGrpSpPr>
          <p:grpSpPr bwMode="auto">
            <a:xfrm>
              <a:off x="5561013" y="3041650"/>
              <a:ext cx="444500" cy="407988"/>
              <a:chOff x="877" y="1008"/>
              <a:chExt cx="2747" cy="2591"/>
            </a:xfrm>
          </p:grpSpPr>
          <p:pic>
            <p:nvPicPr>
              <p:cNvPr id="14508" name="Picture 1115" descr="antenna_stylized"/>
              <p:cNvPicPr>
                <a:picLocks noChangeAspect="1" noChangeArrowheads="1"/>
              </p:cNvPicPr>
              <p:nvPr/>
            </p:nvPicPr>
            <p:blipFill>
              <a:blip r:embed="rId20" cstate="print"/>
              <a:srcRect/>
              <a:stretch>
                <a:fillRect/>
              </a:stretch>
            </p:blipFill>
            <p:spPr bwMode="auto">
              <a:xfrm>
                <a:off x="877" y="1008"/>
                <a:ext cx="2725" cy="14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4509" name="Picture 1116" descr="laptop_keyboard"/>
              <p:cNvPicPr>
                <a:picLocks noChangeAspect="1" noChangeArrowheads="1"/>
              </p:cNvPicPr>
              <p:nvPr/>
            </p:nvPicPr>
            <p:blipFill>
              <a:blip r:embed="rId21" cstate="print"/>
              <a:srcRect/>
              <a:stretch>
                <a:fillRect/>
              </a:stretch>
            </p:blipFill>
            <p:spPr bwMode="auto">
              <a:xfrm rot="109064" flipH="1">
                <a:off x="1009" y="2586"/>
                <a:ext cx="2245" cy="101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4510" name="Freeform 1117"/>
              <p:cNvSpPr>
                <a:spLocks/>
              </p:cNvSpPr>
              <p:nvPr/>
            </p:nvSpPr>
            <p:spPr bwMode="auto">
              <a:xfrm>
                <a:off x="1753" y="1603"/>
                <a:ext cx="1807" cy="1322"/>
              </a:xfrm>
              <a:custGeom>
                <a:avLst/>
                <a:gdLst>
                  <a:gd name="T0" fmla="*/ 1 w 2982"/>
                  <a:gd name="T1" fmla="*/ 0 h 2442"/>
                  <a:gd name="T2" fmla="*/ 0 w 2982"/>
                  <a:gd name="T3" fmla="*/ 1 h 2442"/>
                  <a:gd name="T4" fmla="*/ 1 w 2982"/>
                  <a:gd name="T5" fmla="*/ 1 h 2442"/>
                  <a:gd name="T6" fmla="*/ 1 w 2982"/>
                  <a:gd name="T7" fmla="*/ 1 h 2442"/>
                  <a:gd name="T8" fmla="*/ 1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pic>
            <p:nvPicPr>
              <p:cNvPr id="14511" name="Picture 1118" descr="screen"/>
              <p:cNvPicPr>
                <a:picLocks noChangeAspect="1" noChangeArrowheads="1"/>
              </p:cNvPicPr>
              <p:nvPr/>
            </p:nvPicPr>
            <p:blipFill>
              <a:blip r:embed="rId22" cstate="print"/>
              <a:srcRect/>
              <a:stretch>
                <a:fillRect/>
              </a:stretch>
            </p:blipFill>
            <p:spPr bwMode="auto">
              <a:xfrm>
                <a:off x="1842" y="1637"/>
                <a:ext cx="1642" cy="12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4512" name="Freeform 1119"/>
              <p:cNvSpPr>
                <a:spLocks/>
              </p:cNvSpPr>
              <p:nvPr/>
            </p:nvSpPr>
            <p:spPr bwMode="auto">
              <a:xfrm>
                <a:off x="2082" y="1564"/>
                <a:ext cx="1531" cy="246"/>
              </a:xfrm>
              <a:custGeom>
                <a:avLst/>
                <a:gdLst>
                  <a:gd name="T0" fmla="*/ 1 w 2528"/>
                  <a:gd name="T1" fmla="*/ 0 h 455"/>
                  <a:gd name="T2" fmla="*/ 1 w 2528"/>
                  <a:gd name="T3" fmla="*/ 1 h 455"/>
                  <a:gd name="T4" fmla="*/ 1 w 2528"/>
                  <a:gd name="T5" fmla="*/ 1 h 455"/>
                  <a:gd name="T6" fmla="*/ 0 w 2528"/>
                  <a:gd name="T7" fmla="*/ 1 h 455"/>
                  <a:gd name="T8" fmla="*/ 1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513" name="Freeform 1120"/>
              <p:cNvSpPr>
                <a:spLocks/>
              </p:cNvSpPr>
              <p:nvPr/>
            </p:nvSpPr>
            <p:spPr bwMode="auto">
              <a:xfrm>
                <a:off x="1737" y="1562"/>
                <a:ext cx="425" cy="1024"/>
              </a:xfrm>
              <a:custGeom>
                <a:avLst/>
                <a:gdLst>
                  <a:gd name="T0" fmla="*/ 1 w 702"/>
                  <a:gd name="T1" fmla="*/ 0 h 1893"/>
                  <a:gd name="T2" fmla="*/ 0 w 702"/>
                  <a:gd name="T3" fmla="*/ 1 h 1893"/>
                  <a:gd name="T4" fmla="*/ 1 w 702"/>
                  <a:gd name="T5" fmla="*/ 1 h 1893"/>
                  <a:gd name="T6" fmla="*/ 1 w 702"/>
                  <a:gd name="T7" fmla="*/ 1 h 1893"/>
                  <a:gd name="T8" fmla="*/ 1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514" name="Freeform 1121"/>
              <p:cNvSpPr>
                <a:spLocks/>
              </p:cNvSpPr>
              <p:nvPr/>
            </p:nvSpPr>
            <p:spPr bwMode="auto">
              <a:xfrm>
                <a:off x="3144" y="1745"/>
                <a:ext cx="458" cy="1182"/>
              </a:xfrm>
              <a:custGeom>
                <a:avLst/>
                <a:gdLst>
                  <a:gd name="T0" fmla="*/ 1 w 756"/>
                  <a:gd name="T1" fmla="*/ 0 h 2184"/>
                  <a:gd name="T2" fmla="*/ 1 w 756"/>
                  <a:gd name="T3" fmla="*/ 1 h 2184"/>
                  <a:gd name="T4" fmla="*/ 0 w 756"/>
                  <a:gd name="T5" fmla="*/ 1 h 2184"/>
                  <a:gd name="T6" fmla="*/ 1 w 756"/>
                  <a:gd name="T7" fmla="*/ 1 h 2184"/>
                  <a:gd name="T8" fmla="*/ 1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515" name="Freeform 1122"/>
              <p:cNvSpPr>
                <a:spLocks/>
              </p:cNvSpPr>
              <p:nvPr/>
            </p:nvSpPr>
            <p:spPr bwMode="auto">
              <a:xfrm>
                <a:off x="1732" y="2534"/>
                <a:ext cx="1680" cy="399"/>
              </a:xfrm>
              <a:custGeom>
                <a:avLst/>
                <a:gdLst>
                  <a:gd name="T0" fmla="*/ 1 w 2773"/>
                  <a:gd name="T1" fmla="*/ 0 h 738"/>
                  <a:gd name="T2" fmla="*/ 0 w 2773"/>
                  <a:gd name="T3" fmla="*/ 1 h 738"/>
                  <a:gd name="T4" fmla="*/ 1 w 2773"/>
                  <a:gd name="T5" fmla="*/ 1 h 738"/>
                  <a:gd name="T6" fmla="*/ 1 w 2773"/>
                  <a:gd name="T7" fmla="*/ 1 h 738"/>
                  <a:gd name="T8" fmla="*/ 1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516" name="Freeform 1123"/>
              <p:cNvSpPr>
                <a:spLocks/>
              </p:cNvSpPr>
              <p:nvPr/>
            </p:nvSpPr>
            <p:spPr bwMode="auto">
              <a:xfrm>
                <a:off x="3195" y="1755"/>
                <a:ext cx="429" cy="1187"/>
              </a:xfrm>
              <a:custGeom>
                <a:avLst/>
                <a:gdLst>
                  <a:gd name="T0" fmla="*/ 1 w 637"/>
                  <a:gd name="T1" fmla="*/ 0 h 1659"/>
                  <a:gd name="T2" fmla="*/ 1 w 637"/>
                  <a:gd name="T3" fmla="*/ 0 h 1659"/>
                  <a:gd name="T4" fmla="*/ 1 w 637"/>
                  <a:gd name="T5" fmla="*/ 1 h 1659"/>
                  <a:gd name="T6" fmla="*/ 0 w 637"/>
                  <a:gd name="T7" fmla="*/ 1 h 1659"/>
                  <a:gd name="T8" fmla="*/ 1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517" name="Freeform 1124"/>
              <p:cNvSpPr>
                <a:spLocks/>
              </p:cNvSpPr>
              <p:nvPr/>
            </p:nvSpPr>
            <p:spPr bwMode="auto">
              <a:xfrm>
                <a:off x="1734" y="2587"/>
                <a:ext cx="1494" cy="394"/>
              </a:xfrm>
              <a:custGeom>
                <a:avLst/>
                <a:gdLst>
                  <a:gd name="T0" fmla="*/ 0 w 2216"/>
                  <a:gd name="T1" fmla="*/ 0 h 550"/>
                  <a:gd name="T2" fmla="*/ 1 w 2216"/>
                  <a:gd name="T3" fmla="*/ 1 h 550"/>
                  <a:gd name="T4" fmla="*/ 1 w 2216"/>
                  <a:gd name="T5" fmla="*/ 1 h 550"/>
                  <a:gd name="T6" fmla="*/ 1 w 2216"/>
                  <a:gd name="T7" fmla="*/ 1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14518" name="Group 1125"/>
              <p:cNvGrpSpPr>
                <a:grpSpLocks/>
              </p:cNvGrpSpPr>
              <p:nvPr/>
            </p:nvGrpSpPr>
            <p:grpSpPr bwMode="auto">
              <a:xfrm>
                <a:off x="1709" y="3008"/>
                <a:ext cx="507" cy="234"/>
                <a:chOff x="1740" y="2642"/>
                <a:chExt cx="752" cy="327"/>
              </a:xfrm>
            </p:grpSpPr>
            <p:sp>
              <p:nvSpPr>
                <p:cNvPr id="14525" name="Freeform 1126"/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526" name="Freeform 1127"/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527" name="Freeform 1128"/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528" name="Freeform 1129"/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529" name="Freeform 1130"/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530" name="Freeform 1131"/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4519" name="Freeform 1132"/>
              <p:cNvSpPr>
                <a:spLocks/>
              </p:cNvSpPr>
              <p:nvPr/>
            </p:nvSpPr>
            <p:spPr bwMode="auto">
              <a:xfrm>
                <a:off x="2577" y="3043"/>
                <a:ext cx="614" cy="514"/>
              </a:xfrm>
              <a:custGeom>
                <a:avLst/>
                <a:gdLst>
                  <a:gd name="T0" fmla="*/ 1 w 990"/>
                  <a:gd name="T1" fmla="*/ 1 h 792"/>
                  <a:gd name="T2" fmla="*/ 1 w 990"/>
                  <a:gd name="T3" fmla="*/ 0 h 792"/>
                  <a:gd name="T4" fmla="*/ 1 w 990"/>
                  <a:gd name="T5" fmla="*/ 1 h 792"/>
                  <a:gd name="T6" fmla="*/ 0 w 990"/>
                  <a:gd name="T7" fmla="*/ 1 h 792"/>
                  <a:gd name="T8" fmla="*/ 1 w 990"/>
                  <a:gd name="T9" fmla="*/ 1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520" name="Freeform 1133"/>
              <p:cNvSpPr>
                <a:spLocks/>
              </p:cNvSpPr>
              <p:nvPr/>
            </p:nvSpPr>
            <p:spPr bwMode="auto">
              <a:xfrm>
                <a:off x="1010" y="3084"/>
                <a:ext cx="1571" cy="469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1 w 2532"/>
                  <a:gd name="T5" fmla="*/ 1 h 723"/>
                  <a:gd name="T6" fmla="*/ 1 w 2532"/>
                  <a:gd name="T7" fmla="*/ 1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521" name="Freeform 1134"/>
              <p:cNvSpPr>
                <a:spLocks/>
              </p:cNvSpPr>
              <p:nvPr/>
            </p:nvSpPr>
            <p:spPr bwMode="auto">
              <a:xfrm>
                <a:off x="1011" y="2998"/>
                <a:ext cx="17" cy="95"/>
              </a:xfrm>
              <a:custGeom>
                <a:avLst/>
                <a:gdLst>
                  <a:gd name="T0" fmla="*/ 1 w 26"/>
                  <a:gd name="T1" fmla="*/ 1 h 147"/>
                  <a:gd name="T2" fmla="*/ 1 w 26"/>
                  <a:gd name="T3" fmla="*/ 1 h 147"/>
                  <a:gd name="T4" fmla="*/ 0 w 26"/>
                  <a:gd name="T5" fmla="*/ 1 h 147"/>
                  <a:gd name="T6" fmla="*/ 1 w 26"/>
                  <a:gd name="T7" fmla="*/ 0 h 147"/>
                  <a:gd name="T8" fmla="*/ 1 w 26"/>
                  <a:gd name="T9" fmla="*/ 1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522" name="Freeform 1135"/>
              <p:cNvSpPr>
                <a:spLocks/>
              </p:cNvSpPr>
              <p:nvPr/>
            </p:nvSpPr>
            <p:spPr bwMode="auto">
              <a:xfrm>
                <a:off x="1012" y="2611"/>
                <a:ext cx="730" cy="393"/>
              </a:xfrm>
              <a:custGeom>
                <a:avLst/>
                <a:gdLst>
                  <a:gd name="T0" fmla="*/ 1 w 1176"/>
                  <a:gd name="T1" fmla="*/ 0 h 606"/>
                  <a:gd name="T2" fmla="*/ 0 w 1176"/>
                  <a:gd name="T3" fmla="*/ 1 h 606"/>
                  <a:gd name="T4" fmla="*/ 1 w 1176"/>
                  <a:gd name="T5" fmla="*/ 1 h 606"/>
                  <a:gd name="T6" fmla="*/ 1 w 1176"/>
                  <a:gd name="T7" fmla="*/ 1 h 606"/>
                  <a:gd name="T8" fmla="*/ 1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523" name="Freeform 1136"/>
              <p:cNvSpPr>
                <a:spLocks/>
              </p:cNvSpPr>
              <p:nvPr/>
            </p:nvSpPr>
            <p:spPr bwMode="auto">
              <a:xfrm>
                <a:off x="1061" y="3018"/>
                <a:ext cx="1490" cy="451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1 w 2532"/>
                  <a:gd name="T5" fmla="*/ 1 h 723"/>
                  <a:gd name="T6" fmla="*/ 1 w 2532"/>
                  <a:gd name="T7" fmla="*/ 1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524" name="Freeform 1137"/>
              <p:cNvSpPr>
                <a:spLocks/>
              </p:cNvSpPr>
              <p:nvPr/>
            </p:nvSpPr>
            <p:spPr bwMode="auto">
              <a:xfrm flipV="1">
                <a:off x="2549" y="2986"/>
                <a:ext cx="608" cy="467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1 h 723"/>
                  <a:gd name="T6" fmla="*/ 0 w 2532"/>
                  <a:gd name="T7" fmla="*/ 1 h 723"/>
                  <a:gd name="T8" fmla="*/ 0 w 2532"/>
                  <a:gd name="T9" fmla="*/ 1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4481" name="Group 1139"/>
            <p:cNvGrpSpPr>
              <a:grpSpLocks/>
            </p:cNvGrpSpPr>
            <p:nvPr/>
          </p:nvGrpSpPr>
          <p:grpSpPr bwMode="auto">
            <a:xfrm flipH="1">
              <a:off x="5940425" y="3222625"/>
              <a:ext cx="414337" cy="373063"/>
              <a:chOff x="2839" y="3501"/>
              <a:chExt cx="755" cy="803"/>
            </a:xfrm>
          </p:grpSpPr>
          <p:pic>
            <p:nvPicPr>
              <p:cNvPr id="14506" name="Picture 1140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7" cstate="print"/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4507" name="Freeform 1141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 w="9525" cap="flat" cmpd="sng">
                <a:noFill/>
                <a:prstDash val="solid"/>
                <a:round/>
                <a:headEnd/>
                <a:tailEnd/>
              </a:ln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14482" name="Group 1142"/>
            <p:cNvGrpSpPr>
              <a:grpSpLocks/>
            </p:cNvGrpSpPr>
            <p:nvPr/>
          </p:nvGrpSpPr>
          <p:grpSpPr bwMode="auto">
            <a:xfrm>
              <a:off x="7307263" y="5422900"/>
              <a:ext cx="474662" cy="407988"/>
              <a:chOff x="877" y="1008"/>
              <a:chExt cx="2747" cy="2591"/>
            </a:xfrm>
          </p:grpSpPr>
          <p:pic>
            <p:nvPicPr>
              <p:cNvPr id="14483" name="Picture 1143" descr="antenna_stylized"/>
              <p:cNvPicPr>
                <a:picLocks noChangeAspect="1" noChangeArrowheads="1"/>
              </p:cNvPicPr>
              <p:nvPr/>
            </p:nvPicPr>
            <p:blipFill>
              <a:blip r:embed="rId17" cstate="print"/>
              <a:srcRect/>
              <a:stretch>
                <a:fillRect/>
              </a:stretch>
            </p:blipFill>
            <p:spPr bwMode="auto">
              <a:xfrm>
                <a:off x="877" y="1008"/>
                <a:ext cx="2725" cy="14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4484" name="Picture 1144" descr="laptop_keyboard"/>
              <p:cNvPicPr>
                <a:picLocks noChangeAspect="1" noChangeArrowheads="1"/>
              </p:cNvPicPr>
              <p:nvPr/>
            </p:nvPicPr>
            <p:blipFill>
              <a:blip r:embed="rId18" cstate="print"/>
              <a:srcRect/>
              <a:stretch>
                <a:fillRect/>
              </a:stretch>
            </p:blipFill>
            <p:spPr bwMode="auto">
              <a:xfrm rot="109064" flipH="1">
                <a:off x="1009" y="2586"/>
                <a:ext cx="2245" cy="101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4485" name="Freeform 1145"/>
              <p:cNvSpPr>
                <a:spLocks/>
              </p:cNvSpPr>
              <p:nvPr/>
            </p:nvSpPr>
            <p:spPr bwMode="auto">
              <a:xfrm>
                <a:off x="1753" y="1603"/>
                <a:ext cx="1807" cy="1322"/>
              </a:xfrm>
              <a:custGeom>
                <a:avLst/>
                <a:gdLst>
                  <a:gd name="T0" fmla="*/ 1 w 2982"/>
                  <a:gd name="T1" fmla="*/ 0 h 2442"/>
                  <a:gd name="T2" fmla="*/ 0 w 2982"/>
                  <a:gd name="T3" fmla="*/ 1 h 2442"/>
                  <a:gd name="T4" fmla="*/ 1 w 2982"/>
                  <a:gd name="T5" fmla="*/ 1 h 2442"/>
                  <a:gd name="T6" fmla="*/ 1 w 2982"/>
                  <a:gd name="T7" fmla="*/ 1 h 2442"/>
                  <a:gd name="T8" fmla="*/ 1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pic>
            <p:nvPicPr>
              <p:cNvPr id="14486" name="Picture 1146" descr="screen"/>
              <p:cNvPicPr>
                <a:picLocks noChangeAspect="1" noChangeArrowheads="1"/>
              </p:cNvPicPr>
              <p:nvPr/>
            </p:nvPicPr>
            <p:blipFill>
              <a:blip r:embed="rId19" cstate="print"/>
              <a:srcRect/>
              <a:stretch>
                <a:fillRect/>
              </a:stretch>
            </p:blipFill>
            <p:spPr bwMode="auto">
              <a:xfrm>
                <a:off x="1842" y="1637"/>
                <a:ext cx="1642" cy="12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4487" name="Freeform 1147"/>
              <p:cNvSpPr>
                <a:spLocks/>
              </p:cNvSpPr>
              <p:nvPr/>
            </p:nvSpPr>
            <p:spPr bwMode="auto">
              <a:xfrm>
                <a:off x="2082" y="1564"/>
                <a:ext cx="1531" cy="246"/>
              </a:xfrm>
              <a:custGeom>
                <a:avLst/>
                <a:gdLst>
                  <a:gd name="T0" fmla="*/ 1 w 2528"/>
                  <a:gd name="T1" fmla="*/ 0 h 455"/>
                  <a:gd name="T2" fmla="*/ 1 w 2528"/>
                  <a:gd name="T3" fmla="*/ 1 h 455"/>
                  <a:gd name="T4" fmla="*/ 1 w 2528"/>
                  <a:gd name="T5" fmla="*/ 1 h 455"/>
                  <a:gd name="T6" fmla="*/ 0 w 2528"/>
                  <a:gd name="T7" fmla="*/ 1 h 455"/>
                  <a:gd name="T8" fmla="*/ 1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488" name="Freeform 1148"/>
              <p:cNvSpPr>
                <a:spLocks/>
              </p:cNvSpPr>
              <p:nvPr/>
            </p:nvSpPr>
            <p:spPr bwMode="auto">
              <a:xfrm>
                <a:off x="1737" y="1562"/>
                <a:ext cx="425" cy="1024"/>
              </a:xfrm>
              <a:custGeom>
                <a:avLst/>
                <a:gdLst>
                  <a:gd name="T0" fmla="*/ 1 w 702"/>
                  <a:gd name="T1" fmla="*/ 0 h 1893"/>
                  <a:gd name="T2" fmla="*/ 0 w 702"/>
                  <a:gd name="T3" fmla="*/ 1 h 1893"/>
                  <a:gd name="T4" fmla="*/ 1 w 702"/>
                  <a:gd name="T5" fmla="*/ 1 h 1893"/>
                  <a:gd name="T6" fmla="*/ 1 w 702"/>
                  <a:gd name="T7" fmla="*/ 1 h 1893"/>
                  <a:gd name="T8" fmla="*/ 1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489" name="Freeform 1149"/>
              <p:cNvSpPr>
                <a:spLocks/>
              </p:cNvSpPr>
              <p:nvPr/>
            </p:nvSpPr>
            <p:spPr bwMode="auto">
              <a:xfrm>
                <a:off x="3144" y="1745"/>
                <a:ext cx="458" cy="1182"/>
              </a:xfrm>
              <a:custGeom>
                <a:avLst/>
                <a:gdLst>
                  <a:gd name="T0" fmla="*/ 1 w 756"/>
                  <a:gd name="T1" fmla="*/ 0 h 2184"/>
                  <a:gd name="T2" fmla="*/ 1 w 756"/>
                  <a:gd name="T3" fmla="*/ 1 h 2184"/>
                  <a:gd name="T4" fmla="*/ 0 w 756"/>
                  <a:gd name="T5" fmla="*/ 1 h 2184"/>
                  <a:gd name="T6" fmla="*/ 1 w 756"/>
                  <a:gd name="T7" fmla="*/ 1 h 2184"/>
                  <a:gd name="T8" fmla="*/ 1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490" name="Freeform 1150"/>
              <p:cNvSpPr>
                <a:spLocks/>
              </p:cNvSpPr>
              <p:nvPr/>
            </p:nvSpPr>
            <p:spPr bwMode="auto">
              <a:xfrm>
                <a:off x="1732" y="2534"/>
                <a:ext cx="1680" cy="399"/>
              </a:xfrm>
              <a:custGeom>
                <a:avLst/>
                <a:gdLst>
                  <a:gd name="T0" fmla="*/ 1 w 2773"/>
                  <a:gd name="T1" fmla="*/ 0 h 738"/>
                  <a:gd name="T2" fmla="*/ 0 w 2773"/>
                  <a:gd name="T3" fmla="*/ 1 h 738"/>
                  <a:gd name="T4" fmla="*/ 1 w 2773"/>
                  <a:gd name="T5" fmla="*/ 1 h 738"/>
                  <a:gd name="T6" fmla="*/ 1 w 2773"/>
                  <a:gd name="T7" fmla="*/ 1 h 738"/>
                  <a:gd name="T8" fmla="*/ 1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491" name="Freeform 1151"/>
              <p:cNvSpPr>
                <a:spLocks/>
              </p:cNvSpPr>
              <p:nvPr/>
            </p:nvSpPr>
            <p:spPr bwMode="auto">
              <a:xfrm>
                <a:off x="3195" y="1755"/>
                <a:ext cx="429" cy="1187"/>
              </a:xfrm>
              <a:custGeom>
                <a:avLst/>
                <a:gdLst>
                  <a:gd name="T0" fmla="*/ 1 w 637"/>
                  <a:gd name="T1" fmla="*/ 0 h 1659"/>
                  <a:gd name="T2" fmla="*/ 1 w 637"/>
                  <a:gd name="T3" fmla="*/ 0 h 1659"/>
                  <a:gd name="T4" fmla="*/ 1 w 637"/>
                  <a:gd name="T5" fmla="*/ 1 h 1659"/>
                  <a:gd name="T6" fmla="*/ 0 w 637"/>
                  <a:gd name="T7" fmla="*/ 1 h 1659"/>
                  <a:gd name="T8" fmla="*/ 1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492" name="Freeform 1152"/>
              <p:cNvSpPr>
                <a:spLocks/>
              </p:cNvSpPr>
              <p:nvPr/>
            </p:nvSpPr>
            <p:spPr bwMode="auto">
              <a:xfrm>
                <a:off x="1734" y="2587"/>
                <a:ext cx="1494" cy="394"/>
              </a:xfrm>
              <a:custGeom>
                <a:avLst/>
                <a:gdLst>
                  <a:gd name="T0" fmla="*/ 0 w 2216"/>
                  <a:gd name="T1" fmla="*/ 0 h 550"/>
                  <a:gd name="T2" fmla="*/ 1 w 2216"/>
                  <a:gd name="T3" fmla="*/ 1 h 550"/>
                  <a:gd name="T4" fmla="*/ 1 w 2216"/>
                  <a:gd name="T5" fmla="*/ 1 h 550"/>
                  <a:gd name="T6" fmla="*/ 1 w 2216"/>
                  <a:gd name="T7" fmla="*/ 1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14493" name="Group 1153"/>
              <p:cNvGrpSpPr>
                <a:grpSpLocks/>
              </p:cNvGrpSpPr>
              <p:nvPr/>
            </p:nvGrpSpPr>
            <p:grpSpPr bwMode="auto">
              <a:xfrm>
                <a:off x="1709" y="3008"/>
                <a:ext cx="507" cy="234"/>
                <a:chOff x="1740" y="2642"/>
                <a:chExt cx="752" cy="327"/>
              </a:xfrm>
            </p:grpSpPr>
            <p:sp>
              <p:nvSpPr>
                <p:cNvPr id="14500" name="Freeform 1154"/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501" name="Freeform 1155"/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502" name="Freeform 1156"/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503" name="Freeform 1157"/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504" name="Freeform 1158"/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505" name="Freeform 1159"/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4494" name="Freeform 1160"/>
              <p:cNvSpPr>
                <a:spLocks/>
              </p:cNvSpPr>
              <p:nvPr/>
            </p:nvSpPr>
            <p:spPr bwMode="auto">
              <a:xfrm>
                <a:off x="2577" y="3043"/>
                <a:ext cx="614" cy="514"/>
              </a:xfrm>
              <a:custGeom>
                <a:avLst/>
                <a:gdLst>
                  <a:gd name="T0" fmla="*/ 1 w 990"/>
                  <a:gd name="T1" fmla="*/ 1 h 792"/>
                  <a:gd name="T2" fmla="*/ 1 w 990"/>
                  <a:gd name="T3" fmla="*/ 0 h 792"/>
                  <a:gd name="T4" fmla="*/ 1 w 990"/>
                  <a:gd name="T5" fmla="*/ 1 h 792"/>
                  <a:gd name="T6" fmla="*/ 0 w 990"/>
                  <a:gd name="T7" fmla="*/ 1 h 792"/>
                  <a:gd name="T8" fmla="*/ 1 w 990"/>
                  <a:gd name="T9" fmla="*/ 1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495" name="Freeform 1161"/>
              <p:cNvSpPr>
                <a:spLocks/>
              </p:cNvSpPr>
              <p:nvPr/>
            </p:nvSpPr>
            <p:spPr bwMode="auto">
              <a:xfrm>
                <a:off x="1010" y="3084"/>
                <a:ext cx="1571" cy="469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1 w 2532"/>
                  <a:gd name="T5" fmla="*/ 1 h 723"/>
                  <a:gd name="T6" fmla="*/ 1 w 2532"/>
                  <a:gd name="T7" fmla="*/ 1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496" name="Freeform 1162"/>
              <p:cNvSpPr>
                <a:spLocks/>
              </p:cNvSpPr>
              <p:nvPr/>
            </p:nvSpPr>
            <p:spPr bwMode="auto">
              <a:xfrm>
                <a:off x="1011" y="2998"/>
                <a:ext cx="17" cy="95"/>
              </a:xfrm>
              <a:custGeom>
                <a:avLst/>
                <a:gdLst>
                  <a:gd name="T0" fmla="*/ 1 w 26"/>
                  <a:gd name="T1" fmla="*/ 1 h 147"/>
                  <a:gd name="T2" fmla="*/ 1 w 26"/>
                  <a:gd name="T3" fmla="*/ 1 h 147"/>
                  <a:gd name="T4" fmla="*/ 0 w 26"/>
                  <a:gd name="T5" fmla="*/ 1 h 147"/>
                  <a:gd name="T6" fmla="*/ 1 w 26"/>
                  <a:gd name="T7" fmla="*/ 0 h 147"/>
                  <a:gd name="T8" fmla="*/ 1 w 26"/>
                  <a:gd name="T9" fmla="*/ 1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497" name="Freeform 1163"/>
              <p:cNvSpPr>
                <a:spLocks/>
              </p:cNvSpPr>
              <p:nvPr/>
            </p:nvSpPr>
            <p:spPr bwMode="auto">
              <a:xfrm>
                <a:off x="1012" y="2611"/>
                <a:ext cx="730" cy="393"/>
              </a:xfrm>
              <a:custGeom>
                <a:avLst/>
                <a:gdLst>
                  <a:gd name="T0" fmla="*/ 1 w 1176"/>
                  <a:gd name="T1" fmla="*/ 0 h 606"/>
                  <a:gd name="T2" fmla="*/ 0 w 1176"/>
                  <a:gd name="T3" fmla="*/ 1 h 606"/>
                  <a:gd name="T4" fmla="*/ 1 w 1176"/>
                  <a:gd name="T5" fmla="*/ 1 h 606"/>
                  <a:gd name="T6" fmla="*/ 1 w 1176"/>
                  <a:gd name="T7" fmla="*/ 1 h 606"/>
                  <a:gd name="T8" fmla="*/ 1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498" name="Freeform 1164"/>
              <p:cNvSpPr>
                <a:spLocks/>
              </p:cNvSpPr>
              <p:nvPr/>
            </p:nvSpPr>
            <p:spPr bwMode="auto">
              <a:xfrm>
                <a:off x="1061" y="3018"/>
                <a:ext cx="1490" cy="451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1 w 2532"/>
                  <a:gd name="T5" fmla="*/ 1 h 723"/>
                  <a:gd name="T6" fmla="*/ 1 w 2532"/>
                  <a:gd name="T7" fmla="*/ 1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499" name="Freeform 1165"/>
              <p:cNvSpPr>
                <a:spLocks/>
              </p:cNvSpPr>
              <p:nvPr/>
            </p:nvSpPr>
            <p:spPr bwMode="auto">
              <a:xfrm flipV="1">
                <a:off x="2549" y="2986"/>
                <a:ext cx="608" cy="467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1 h 723"/>
                  <a:gd name="T6" fmla="*/ 0 w 2532"/>
                  <a:gd name="T7" fmla="*/ 1 h 723"/>
                  <a:gd name="T8" fmla="*/ 0 w 2532"/>
                  <a:gd name="T9" fmla="*/ 1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15606" name="Group 1201"/>
          <p:cNvGrpSpPr>
            <a:grpSpLocks/>
          </p:cNvGrpSpPr>
          <p:nvPr/>
        </p:nvGrpSpPr>
        <p:grpSpPr bwMode="auto">
          <a:xfrm>
            <a:off x="333375" y="1322388"/>
            <a:ext cx="1555750" cy="1622425"/>
            <a:chOff x="210" y="833"/>
            <a:chExt cx="980" cy="1022"/>
          </a:xfrm>
        </p:grpSpPr>
        <p:sp>
          <p:nvSpPr>
            <p:cNvPr id="14349" name="Text Box 667"/>
            <p:cNvSpPr txBox="1">
              <a:spLocks noChangeArrowheads="1"/>
            </p:cNvSpPr>
            <p:nvPr/>
          </p:nvSpPr>
          <p:spPr bwMode="auto">
            <a:xfrm>
              <a:off x="479" y="1667"/>
              <a:ext cx="711" cy="1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75000"/>
                </a:lnSpc>
              </a:pPr>
              <a:r>
                <a:rPr lang="en-US" sz="1400"/>
                <a:t>smartphone</a:t>
              </a:r>
            </a:p>
          </p:txBody>
        </p:sp>
        <p:sp>
          <p:nvSpPr>
            <p:cNvPr id="14350" name="Text Box 663"/>
            <p:cNvSpPr txBox="1">
              <a:spLocks noChangeArrowheads="1"/>
            </p:cNvSpPr>
            <p:nvPr/>
          </p:nvSpPr>
          <p:spPr bwMode="auto">
            <a:xfrm>
              <a:off x="487" y="872"/>
              <a:ext cx="272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400"/>
                <a:t>PC</a:t>
              </a:r>
            </a:p>
          </p:txBody>
        </p:sp>
        <p:sp>
          <p:nvSpPr>
            <p:cNvPr id="14351" name="Text Box 664"/>
            <p:cNvSpPr txBox="1">
              <a:spLocks noChangeArrowheads="1"/>
            </p:cNvSpPr>
            <p:nvPr/>
          </p:nvSpPr>
          <p:spPr bwMode="auto">
            <a:xfrm>
              <a:off x="488" y="1096"/>
              <a:ext cx="426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400"/>
                <a:t>server</a:t>
              </a:r>
            </a:p>
          </p:txBody>
        </p:sp>
        <p:sp>
          <p:nvSpPr>
            <p:cNvPr id="14352" name="Text Box 665"/>
            <p:cNvSpPr txBox="1">
              <a:spLocks noChangeArrowheads="1"/>
            </p:cNvSpPr>
            <p:nvPr/>
          </p:nvSpPr>
          <p:spPr bwMode="auto">
            <a:xfrm>
              <a:off x="493" y="1390"/>
              <a:ext cx="520" cy="2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75000"/>
                </a:lnSpc>
              </a:pPr>
              <a:r>
                <a:rPr lang="en-US" sz="1400"/>
                <a:t>wireless</a:t>
              </a:r>
            </a:p>
            <a:p>
              <a:pPr>
                <a:lnSpc>
                  <a:spcPct val="75000"/>
                </a:lnSpc>
              </a:pPr>
              <a:r>
                <a:rPr lang="en-US" sz="1400"/>
                <a:t>laptop</a:t>
              </a:r>
            </a:p>
          </p:txBody>
        </p:sp>
        <p:grpSp>
          <p:nvGrpSpPr>
            <p:cNvPr id="14353" name="Group 805"/>
            <p:cNvGrpSpPr>
              <a:grpSpLocks/>
            </p:cNvGrpSpPr>
            <p:nvPr/>
          </p:nvGrpSpPr>
          <p:grpSpPr bwMode="auto">
            <a:xfrm flipH="1">
              <a:off x="244" y="833"/>
              <a:ext cx="261" cy="235"/>
              <a:chOff x="2839" y="3501"/>
              <a:chExt cx="755" cy="803"/>
            </a:xfrm>
          </p:grpSpPr>
          <p:pic>
            <p:nvPicPr>
              <p:cNvPr id="14414" name="Picture 806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7" cstate="print"/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4415" name="Freeform 807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 w="9525" cap="flat" cmpd="sng">
                <a:noFill/>
                <a:prstDash val="solid"/>
                <a:round/>
                <a:headEnd/>
                <a:tailEnd/>
              </a:ln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14354" name="Group 808"/>
            <p:cNvGrpSpPr>
              <a:grpSpLocks/>
            </p:cNvGrpSpPr>
            <p:nvPr/>
          </p:nvGrpSpPr>
          <p:grpSpPr bwMode="auto">
            <a:xfrm>
              <a:off x="298" y="1682"/>
              <a:ext cx="234" cy="173"/>
              <a:chOff x="2751" y="1851"/>
              <a:chExt cx="462" cy="478"/>
            </a:xfrm>
          </p:grpSpPr>
          <p:pic>
            <p:nvPicPr>
              <p:cNvPr id="14412" name="Picture 809" descr="iphone_stylized_small"/>
              <p:cNvPicPr>
                <a:picLocks noChangeAspect="1" noChangeArrowheads="1"/>
              </p:cNvPicPr>
              <p:nvPr/>
            </p:nvPicPr>
            <p:blipFill>
              <a:blip r:embed="rId23" cstate="print"/>
              <a:srcRect/>
              <a:stretch>
                <a:fillRect/>
              </a:stretch>
            </p:blipFill>
            <p:spPr bwMode="auto">
              <a:xfrm>
                <a:off x="2928" y="1922"/>
                <a:ext cx="152" cy="40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4413" name="Picture 810" descr="antenna_radiation_stylized"/>
              <p:cNvPicPr>
                <a:picLocks noChangeAspect="1" noChangeArrowheads="1"/>
              </p:cNvPicPr>
              <p:nvPr/>
            </p:nvPicPr>
            <p:blipFill>
              <a:blip r:embed="rId24" cstate="print"/>
              <a:srcRect/>
              <a:stretch>
                <a:fillRect/>
              </a:stretch>
            </p:blipFill>
            <p:spPr bwMode="auto">
              <a:xfrm>
                <a:off x="2751" y="1851"/>
                <a:ext cx="462" cy="1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grpSp>
          <p:nvGrpSpPr>
            <p:cNvPr id="14355" name="Group 1088"/>
            <p:cNvGrpSpPr>
              <a:grpSpLocks/>
            </p:cNvGrpSpPr>
            <p:nvPr/>
          </p:nvGrpSpPr>
          <p:grpSpPr bwMode="auto">
            <a:xfrm>
              <a:off x="210" y="1368"/>
              <a:ext cx="301" cy="236"/>
              <a:chOff x="877" y="1008"/>
              <a:chExt cx="2747" cy="2591"/>
            </a:xfrm>
          </p:grpSpPr>
          <p:pic>
            <p:nvPicPr>
              <p:cNvPr id="14389" name="Picture 1089" descr="antenna_stylized"/>
              <p:cNvPicPr>
                <a:picLocks noChangeAspect="1" noChangeArrowheads="1"/>
              </p:cNvPicPr>
              <p:nvPr/>
            </p:nvPicPr>
            <p:blipFill>
              <a:blip r:embed="rId25" cstate="print"/>
              <a:srcRect/>
              <a:stretch>
                <a:fillRect/>
              </a:stretch>
            </p:blipFill>
            <p:spPr bwMode="auto">
              <a:xfrm>
                <a:off x="877" y="1008"/>
                <a:ext cx="2725" cy="14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4390" name="Picture 1090" descr="laptop_keyboard"/>
              <p:cNvPicPr>
                <a:picLocks noChangeAspect="1" noChangeArrowheads="1"/>
              </p:cNvPicPr>
              <p:nvPr/>
            </p:nvPicPr>
            <p:blipFill>
              <a:blip r:embed="rId26" cstate="print"/>
              <a:srcRect/>
              <a:stretch>
                <a:fillRect/>
              </a:stretch>
            </p:blipFill>
            <p:spPr bwMode="auto">
              <a:xfrm rot="109064" flipH="1">
                <a:off x="1009" y="2586"/>
                <a:ext cx="2245" cy="101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4391" name="Freeform 1091"/>
              <p:cNvSpPr>
                <a:spLocks/>
              </p:cNvSpPr>
              <p:nvPr/>
            </p:nvSpPr>
            <p:spPr bwMode="auto">
              <a:xfrm>
                <a:off x="1753" y="1603"/>
                <a:ext cx="1807" cy="1322"/>
              </a:xfrm>
              <a:custGeom>
                <a:avLst/>
                <a:gdLst>
                  <a:gd name="T0" fmla="*/ 1 w 2982"/>
                  <a:gd name="T1" fmla="*/ 0 h 2442"/>
                  <a:gd name="T2" fmla="*/ 0 w 2982"/>
                  <a:gd name="T3" fmla="*/ 1 h 2442"/>
                  <a:gd name="T4" fmla="*/ 1 w 2982"/>
                  <a:gd name="T5" fmla="*/ 1 h 2442"/>
                  <a:gd name="T6" fmla="*/ 1 w 2982"/>
                  <a:gd name="T7" fmla="*/ 1 h 2442"/>
                  <a:gd name="T8" fmla="*/ 1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pic>
            <p:nvPicPr>
              <p:cNvPr id="14392" name="Picture 1092" descr="screen"/>
              <p:cNvPicPr>
                <a:picLocks noChangeAspect="1" noChangeArrowheads="1"/>
              </p:cNvPicPr>
              <p:nvPr/>
            </p:nvPicPr>
            <p:blipFill>
              <a:blip r:embed="rId27" cstate="print"/>
              <a:srcRect/>
              <a:stretch>
                <a:fillRect/>
              </a:stretch>
            </p:blipFill>
            <p:spPr bwMode="auto">
              <a:xfrm>
                <a:off x="1842" y="1637"/>
                <a:ext cx="1642" cy="12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4393" name="Freeform 1093"/>
              <p:cNvSpPr>
                <a:spLocks/>
              </p:cNvSpPr>
              <p:nvPr/>
            </p:nvSpPr>
            <p:spPr bwMode="auto">
              <a:xfrm>
                <a:off x="2082" y="1564"/>
                <a:ext cx="1531" cy="246"/>
              </a:xfrm>
              <a:custGeom>
                <a:avLst/>
                <a:gdLst>
                  <a:gd name="T0" fmla="*/ 1 w 2528"/>
                  <a:gd name="T1" fmla="*/ 0 h 455"/>
                  <a:gd name="T2" fmla="*/ 1 w 2528"/>
                  <a:gd name="T3" fmla="*/ 1 h 455"/>
                  <a:gd name="T4" fmla="*/ 1 w 2528"/>
                  <a:gd name="T5" fmla="*/ 1 h 455"/>
                  <a:gd name="T6" fmla="*/ 0 w 2528"/>
                  <a:gd name="T7" fmla="*/ 1 h 455"/>
                  <a:gd name="T8" fmla="*/ 1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94" name="Freeform 1094"/>
              <p:cNvSpPr>
                <a:spLocks/>
              </p:cNvSpPr>
              <p:nvPr/>
            </p:nvSpPr>
            <p:spPr bwMode="auto">
              <a:xfrm>
                <a:off x="1737" y="1562"/>
                <a:ext cx="425" cy="1024"/>
              </a:xfrm>
              <a:custGeom>
                <a:avLst/>
                <a:gdLst>
                  <a:gd name="T0" fmla="*/ 1 w 702"/>
                  <a:gd name="T1" fmla="*/ 0 h 1893"/>
                  <a:gd name="T2" fmla="*/ 0 w 702"/>
                  <a:gd name="T3" fmla="*/ 1 h 1893"/>
                  <a:gd name="T4" fmla="*/ 1 w 702"/>
                  <a:gd name="T5" fmla="*/ 1 h 1893"/>
                  <a:gd name="T6" fmla="*/ 1 w 702"/>
                  <a:gd name="T7" fmla="*/ 1 h 1893"/>
                  <a:gd name="T8" fmla="*/ 1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95" name="Freeform 1095"/>
              <p:cNvSpPr>
                <a:spLocks/>
              </p:cNvSpPr>
              <p:nvPr/>
            </p:nvSpPr>
            <p:spPr bwMode="auto">
              <a:xfrm>
                <a:off x="3144" y="1745"/>
                <a:ext cx="458" cy="1182"/>
              </a:xfrm>
              <a:custGeom>
                <a:avLst/>
                <a:gdLst>
                  <a:gd name="T0" fmla="*/ 1 w 756"/>
                  <a:gd name="T1" fmla="*/ 0 h 2184"/>
                  <a:gd name="T2" fmla="*/ 1 w 756"/>
                  <a:gd name="T3" fmla="*/ 1 h 2184"/>
                  <a:gd name="T4" fmla="*/ 0 w 756"/>
                  <a:gd name="T5" fmla="*/ 1 h 2184"/>
                  <a:gd name="T6" fmla="*/ 1 w 756"/>
                  <a:gd name="T7" fmla="*/ 1 h 2184"/>
                  <a:gd name="T8" fmla="*/ 1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96" name="Freeform 1096"/>
              <p:cNvSpPr>
                <a:spLocks/>
              </p:cNvSpPr>
              <p:nvPr/>
            </p:nvSpPr>
            <p:spPr bwMode="auto">
              <a:xfrm>
                <a:off x="1732" y="2534"/>
                <a:ext cx="1680" cy="399"/>
              </a:xfrm>
              <a:custGeom>
                <a:avLst/>
                <a:gdLst>
                  <a:gd name="T0" fmla="*/ 1 w 2773"/>
                  <a:gd name="T1" fmla="*/ 0 h 738"/>
                  <a:gd name="T2" fmla="*/ 0 w 2773"/>
                  <a:gd name="T3" fmla="*/ 1 h 738"/>
                  <a:gd name="T4" fmla="*/ 1 w 2773"/>
                  <a:gd name="T5" fmla="*/ 1 h 738"/>
                  <a:gd name="T6" fmla="*/ 1 w 2773"/>
                  <a:gd name="T7" fmla="*/ 1 h 738"/>
                  <a:gd name="T8" fmla="*/ 1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97" name="Freeform 1097"/>
              <p:cNvSpPr>
                <a:spLocks/>
              </p:cNvSpPr>
              <p:nvPr/>
            </p:nvSpPr>
            <p:spPr bwMode="auto">
              <a:xfrm>
                <a:off x="3195" y="1755"/>
                <a:ext cx="429" cy="1187"/>
              </a:xfrm>
              <a:custGeom>
                <a:avLst/>
                <a:gdLst>
                  <a:gd name="T0" fmla="*/ 1 w 637"/>
                  <a:gd name="T1" fmla="*/ 0 h 1659"/>
                  <a:gd name="T2" fmla="*/ 1 w 637"/>
                  <a:gd name="T3" fmla="*/ 0 h 1659"/>
                  <a:gd name="T4" fmla="*/ 1 w 637"/>
                  <a:gd name="T5" fmla="*/ 1 h 1659"/>
                  <a:gd name="T6" fmla="*/ 0 w 637"/>
                  <a:gd name="T7" fmla="*/ 1 h 1659"/>
                  <a:gd name="T8" fmla="*/ 1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98" name="Freeform 1098"/>
              <p:cNvSpPr>
                <a:spLocks/>
              </p:cNvSpPr>
              <p:nvPr/>
            </p:nvSpPr>
            <p:spPr bwMode="auto">
              <a:xfrm>
                <a:off x="1734" y="2587"/>
                <a:ext cx="1494" cy="394"/>
              </a:xfrm>
              <a:custGeom>
                <a:avLst/>
                <a:gdLst>
                  <a:gd name="T0" fmla="*/ 0 w 2216"/>
                  <a:gd name="T1" fmla="*/ 0 h 550"/>
                  <a:gd name="T2" fmla="*/ 1 w 2216"/>
                  <a:gd name="T3" fmla="*/ 1 h 550"/>
                  <a:gd name="T4" fmla="*/ 1 w 2216"/>
                  <a:gd name="T5" fmla="*/ 1 h 550"/>
                  <a:gd name="T6" fmla="*/ 1 w 2216"/>
                  <a:gd name="T7" fmla="*/ 1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14399" name="Group 1099"/>
              <p:cNvGrpSpPr>
                <a:grpSpLocks/>
              </p:cNvGrpSpPr>
              <p:nvPr/>
            </p:nvGrpSpPr>
            <p:grpSpPr bwMode="auto">
              <a:xfrm>
                <a:off x="1709" y="3008"/>
                <a:ext cx="507" cy="234"/>
                <a:chOff x="1740" y="2642"/>
                <a:chExt cx="752" cy="327"/>
              </a:xfrm>
            </p:grpSpPr>
            <p:sp>
              <p:nvSpPr>
                <p:cNvPr id="14406" name="Freeform 1100"/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407" name="Freeform 1101"/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408" name="Freeform 1102"/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409" name="Freeform 1103"/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410" name="Freeform 1104"/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411" name="Freeform 1105"/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4400" name="Freeform 1106"/>
              <p:cNvSpPr>
                <a:spLocks/>
              </p:cNvSpPr>
              <p:nvPr/>
            </p:nvSpPr>
            <p:spPr bwMode="auto">
              <a:xfrm>
                <a:off x="2577" y="3043"/>
                <a:ext cx="614" cy="514"/>
              </a:xfrm>
              <a:custGeom>
                <a:avLst/>
                <a:gdLst>
                  <a:gd name="T0" fmla="*/ 1 w 990"/>
                  <a:gd name="T1" fmla="*/ 1 h 792"/>
                  <a:gd name="T2" fmla="*/ 1 w 990"/>
                  <a:gd name="T3" fmla="*/ 0 h 792"/>
                  <a:gd name="T4" fmla="*/ 1 w 990"/>
                  <a:gd name="T5" fmla="*/ 1 h 792"/>
                  <a:gd name="T6" fmla="*/ 0 w 990"/>
                  <a:gd name="T7" fmla="*/ 1 h 792"/>
                  <a:gd name="T8" fmla="*/ 1 w 990"/>
                  <a:gd name="T9" fmla="*/ 1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401" name="Freeform 1107"/>
              <p:cNvSpPr>
                <a:spLocks/>
              </p:cNvSpPr>
              <p:nvPr/>
            </p:nvSpPr>
            <p:spPr bwMode="auto">
              <a:xfrm>
                <a:off x="1010" y="3084"/>
                <a:ext cx="1571" cy="469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1 w 2532"/>
                  <a:gd name="T5" fmla="*/ 1 h 723"/>
                  <a:gd name="T6" fmla="*/ 1 w 2532"/>
                  <a:gd name="T7" fmla="*/ 1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402" name="Freeform 1108"/>
              <p:cNvSpPr>
                <a:spLocks/>
              </p:cNvSpPr>
              <p:nvPr/>
            </p:nvSpPr>
            <p:spPr bwMode="auto">
              <a:xfrm>
                <a:off x="1011" y="2998"/>
                <a:ext cx="17" cy="95"/>
              </a:xfrm>
              <a:custGeom>
                <a:avLst/>
                <a:gdLst>
                  <a:gd name="T0" fmla="*/ 1 w 26"/>
                  <a:gd name="T1" fmla="*/ 1 h 147"/>
                  <a:gd name="T2" fmla="*/ 1 w 26"/>
                  <a:gd name="T3" fmla="*/ 1 h 147"/>
                  <a:gd name="T4" fmla="*/ 0 w 26"/>
                  <a:gd name="T5" fmla="*/ 1 h 147"/>
                  <a:gd name="T6" fmla="*/ 1 w 26"/>
                  <a:gd name="T7" fmla="*/ 0 h 147"/>
                  <a:gd name="T8" fmla="*/ 1 w 26"/>
                  <a:gd name="T9" fmla="*/ 1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403" name="Freeform 1109"/>
              <p:cNvSpPr>
                <a:spLocks/>
              </p:cNvSpPr>
              <p:nvPr/>
            </p:nvSpPr>
            <p:spPr bwMode="auto">
              <a:xfrm>
                <a:off x="1012" y="2611"/>
                <a:ext cx="730" cy="393"/>
              </a:xfrm>
              <a:custGeom>
                <a:avLst/>
                <a:gdLst>
                  <a:gd name="T0" fmla="*/ 1 w 1176"/>
                  <a:gd name="T1" fmla="*/ 0 h 606"/>
                  <a:gd name="T2" fmla="*/ 0 w 1176"/>
                  <a:gd name="T3" fmla="*/ 1 h 606"/>
                  <a:gd name="T4" fmla="*/ 1 w 1176"/>
                  <a:gd name="T5" fmla="*/ 1 h 606"/>
                  <a:gd name="T6" fmla="*/ 1 w 1176"/>
                  <a:gd name="T7" fmla="*/ 1 h 606"/>
                  <a:gd name="T8" fmla="*/ 1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404" name="Freeform 1110"/>
              <p:cNvSpPr>
                <a:spLocks/>
              </p:cNvSpPr>
              <p:nvPr/>
            </p:nvSpPr>
            <p:spPr bwMode="auto">
              <a:xfrm>
                <a:off x="1061" y="3018"/>
                <a:ext cx="1490" cy="451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1 w 2532"/>
                  <a:gd name="T5" fmla="*/ 1 h 723"/>
                  <a:gd name="T6" fmla="*/ 1 w 2532"/>
                  <a:gd name="T7" fmla="*/ 1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405" name="Freeform 1111"/>
              <p:cNvSpPr>
                <a:spLocks/>
              </p:cNvSpPr>
              <p:nvPr/>
            </p:nvSpPr>
            <p:spPr bwMode="auto">
              <a:xfrm flipV="1">
                <a:off x="2549" y="2986"/>
                <a:ext cx="608" cy="467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1 h 723"/>
                  <a:gd name="T6" fmla="*/ 0 w 2532"/>
                  <a:gd name="T7" fmla="*/ 1 h 723"/>
                  <a:gd name="T8" fmla="*/ 0 w 2532"/>
                  <a:gd name="T9" fmla="*/ 1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4356" name="Group 1168"/>
            <p:cNvGrpSpPr>
              <a:grpSpLocks/>
            </p:cNvGrpSpPr>
            <p:nvPr/>
          </p:nvGrpSpPr>
          <p:grpSpPr bwMode="auto">
            <a:xfrm>
              <a:off x="340" y="1097"/>
              <a:ext cx="157" cy="256"/>
              <a:chOff x="4140" y="429"/>
              <a:chExt cx="1425" cy="2396"/>
            </a:xfrm>
          </p:grpSpPr>
          <p:sp>
            <p:nvSpPr>
              <p:cNvPr id="14357" name="Freeform 1169"/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2 w 354"/>
                  <a:gd name="T1" fmla="*/ 0 h 2742"/>
                  <a:gd name="T2" fmla="*/ 2 w 354"/>
                  <a:gd name="T3" fmla="*/ 7 h 2742"/>
                  <a:gd name="T4" fmla="*/ 2 w 354"/>
                  <a:gd name="T5" fmla="*/ 48 h 2742"/>
                  <a:gd name="T6" fmla="*/ 0 w 354"/>
                  <a:gd name="T7" fmla="*/ 50 h 2742"/>
                  <a:gd name="T8" fmla="*/ 2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58" name="Rectangle 1170"/>
              <p:cNvSpPr>
                <a:spLocks noChangeArrowheads="1"/>
              </p:cNvSpPr>
              <p:nvPr/>
            </p:nvSpPr>
            <p:spPr bwMode="auto">
              <a:xfrm>
                <a:off x="4204" y="429"/>
                <a:ext cx="1053" cy="2284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359" name="Freeform 1171"/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2 w 211"/>
                  <a:gd name="T3" fmla="*/ 5 h 2537"/>
                  <a:gd name="T4" fmla="*/ 2 w 211"/>
                  <a:gd name="T5" fmla="*/ 45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60" name="Freeform 1172"/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2 w 328"/>
                  <a:gd name="T3" fmla="*/ 3 h 226"/>
                  <a:gd name="T4" fmla="*/ 2 w 328"/>
                  <a:gd name="T5" fmla="*/ 5 h 226"/>
                  <a:gd name="T6" fmla="*/ 0 w 328"/>
                  <a:gd name="T7" fmla="*/ 3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61" name="Rectangle 1173"/>
              <p:cNvSpPr>
                <a:spLocks noChangeArrowheads="1"/>
              </p:cNvSpPr>
              <p:nvPr/>
            </p:nvSpPr>
            <p:spPr bwMode="auto">
              <a:xfrm>
                <a:off x="4213" y="691"/>
                <a:ext cx="599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14362" name="Group 1174"/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14387" name="AutoShape 1175"/>
                <p:cNvSpPr>
                  <a:spLocks noChangeArrowheads="1"/>
                </p:cNvSpPr>
                <p:nvPr/>
              </p:nvSpPr>
              <p:spPr bwMode="auto">
                <a:xfrm>
                  <a:off x="613" y="2572"/>
                  <a:ext cx="725" cy="1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4388" name="AutoShape 1176"/>
                <p:cNvSpPr>
                  <a:spLocks noChangeArrowheads="1"/>
                </p:cNvSpPr>
                <p:nvPr/>
              </p:nvSpPr>
              <p:spPr bwMode="auto">
                <a:xfrm>
                  <a:off x="624" y="2590"/>
                  <a:ext cx="691" cy="9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14363" name="Rectangle 1177"/>
              <p:cNvSpPr>
                <a:spLocks noChangeArrowheads="1"/>
              </p:cNvSpPr>
              <p:nvPr/>
            </p:nvSpPr>
            <p:spPr bwMode="auto">
              <a:xfrm>
                <a:off x="4222" y="1019"/>
                <a:ext cx="599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14364" name="Group 1178"/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14385" name="AutoShape 1179"/>
                <p:cNvSpPr>
                  <a:spLocks noChangeArrowheads="1"/>
                </p:cNvSpPr>
                <p:nvPr/>
              </p:nvSpPr>
              <p:spPr bwMode="auto">
                <a:xfrm>
                  <a:off x="615" y="2564"/>
                  <a:ext cx="725" cy="146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4386" name="AutoShape 1180"/>
                <p:cNvSpPr>
                  <a:spLocks noChangeArrowheads="1"/>
                </p:cNvSpPr>
                <p:nvPr/>
              </p:nvSpPr>
              <p:spPr bwMode="auto">
                <a:xfrm>
                  <a:off x="627" y="2584"/>
                  <a:ext cx="691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14365" name="Rectangle 1181"/>
              <p:cNvSpPr>
                <a:spLocks noChangeArrowheads="1"/>
              </p:cNvSpPr>
              <p:nvPr/>
            </p:nvSpPr>
            <p:spPr bwMode="auto">
              <a:xfrm>
                <a:off x="4213" y="1356"/>
                <a:ext cx="599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366" name="Rectangle 1182"/>
              <p:cNvSpPr>
                <a:spLocks noChangeArrowheads="1"/>
              </p:cNvSpPr>
              <p:nvPr/>
            </p:nvSpPr>
            <p:spPr bwMode="auto">
              <a:xfrm>
                <a:off x="4231" y="1655"/>
                <a:ext cx="590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14367" name="Group 1183"/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14383" name="AutoShape 1184"/>
                <p:cNvSpPr>
                  <a:spLocks noChangeArrowheads="1"/>
                </p:cNvSpPr>
                <p:nvPr/>
              </p:nvSpPr>
              <p:spPr bwMode="auto">
                <a:xfrm>
                  <a:off x="619" y="2568"/>
                  <a:ext cx="724" cy="13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4384" name="AutoShape 1185"/>
                <p:cNvSpPr>
                  <a:spLocks noChangeArrowheads="1"/>
                </p:cNvSpPr>
                <p:nvPr/>
              </p:nvSpPr>
              <p:spPr bwMode="auto">
                <a:xfrm>
                  <a:off x="630" y="2585"/>
                  <a:ext cx="690" cy="103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14368" name="Freeform 1186"/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2 w 328"/>
                  <a:gd name="T3" fmla="*/ 2 h 226"/>
                  <a:gd name="T4" fmla="*/ 2 w 328"/>
                  <a:gd name="T5" fmla="*/ 4 h 226"/>
                  <a:gd name="T6" fmla="*/ 0 w 328"/>
                  <a:gd name="T7" fmla="*/ 2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14369" name="Group 1187"/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14381" name="AutoShape 1188"/>
                <p:cNvSpPr>
                  <a:spLocks noChangeArrowheads="1"/>
                </p:cNvSpPr>
                <p:nvPr/>
              </p:nvSpPr>
              <p:spPr bwMode="auto">
                <a:xfrm>
                  <a:off x="614" y="2569"/>
                  <a:ext cx="724" cy="14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4382" name="AutoShape 1189"/>
                <p:cNvSpPr>
                  <a:spLocks noChangeArrowheads="1"/>
                </p:cNvSpPr>
                <p:nvPr/>
              </p:nvSpPr>
              <p:spPr bwMode="auto">
                <a:xfrm>
                  <a:off x="625" y="2587"/>
                  <a:ext cx="690" cy="103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14370" name="Rectangle 1190"/>
              <p:cNvSpPr>
                <a:spLocks noChangeArrowheads="1"/>
              </p:cNvSpPr>
              <p:nvPr/>
            </p:nvSpPr>
            <p:spPr bwMode="auto">
              <a:xfrm>
                <a:off x="5247" y="429"/>
                <a:ext cx="73" cy="2293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371" name="Freeform 1191"/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2 w 296"/>
                  <a:gd name="T3" fmla="*/ 2 h 256"/>
                  <a:gd name="T4" fmla="*/ 2 w 296"/>
                  <a:gd name="T5" fmla="*/ 4 h 256"/>
                  <a:gd name="T6" fmla="*/ 0 w 296"/>
                  <a:gd name="T7" fmla="*/ 2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72" name="Freeform 1192"/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2 w 304"/>
                  <a:gd name="T3" fmla="*/ 2 h 288"/>
                  <a:gd name="T4" fmla="*/ 2 w 304"/>
                  <a:gd name="T5" fmla="*/ 5 h 288"/>
                  <a:gd name="T6" fmla="*/ 2 w 304"/>
                  <a:gd name="T7" fmla="*/ 2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73" name="Oval 1193"/>
              <p:cNvSpPr>
                <a:spLocks noChangeArrowheads="1"/>
              </p:cNvSpPr>
              <p:nvPr/>
            </p:nvSpPr>
            <p:spPr bwMode="auto">
              <a:xfrm>
                <a:off x="5520" y="2610"/>
                <a:ext cx="45" cy="94"/>
              </a:xfrm>
              <a:prstGeom prst="ellipse">
                <a:avLst/>
              </a:pr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374" name="Freeform 1194"/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3 h 240"/>
                  <a:gd name="T2" fmla="*/ 2 w 306"/>
                  <a:gd name="T3" fmla="*/ 5 h 240"/>
                  <a:gd name="T4" fmla="*/ 2 w 306"/>
                  <a:gd name="T5" fmla="*/ 3 h 240"/>
                  <a:gd name="T6" fmla="*/ 2 w 306"/>
                  <a:gd name="T7" fmla="*/ 0 h 240"/>
                  <a:gd name="T8" fmla="*/ 0 w 306"/>
                  <a:gd name="T9" fmla="*/ 3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75" name="AutoShape 1195"/>
              <p:cNvSpPr>
                <a:spLocks noChangeArrowheads="1"/>
              </p:cNvSpPr>
              <p:nvPr/>
            </p:nvSpPr>
            <p:spPr bwMode="auto">
              <a:xfrm>
                <a:off x="4140" y="2675"/>
                <a:ext cx="1198" cy="15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376" name="AutoShape 1196"/>
              <p:cNvSpPr>
                <a:spLocks noChangeArrowheads="1"/>
              </p:cNvSpPr>
              <p:nvPr/>
            </p:nvSpPr>
            <p:spPr bwMode="auto">
              <a:xfrm>
                <a:off x="4204" y="2713"/>
                <a:ext cx="1071" cy="8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377" name="Oval 1197"/>
              <p:cNvSpPr>
                <a:spLocks noChangeArrowheads="1"/>
              </p:cNvSpPr>
              <p:nvPr/>
            </p:nvSpPr>
            <p:spPr bwMode="auto">
              <a:xfrm>
                <a:off x="4312" y="2385"/>
                <a:ext cx="154" cy="140"/>
              </a:xfrm>
              <a:prstGeom prst="ellipse">
                <a:avLst/>
              </a:prstGeom>
              <a:solidFill>
                <a:srgbClr val="33CC33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378" name="Oval 1198"/>
              <p:cNvSpPr>
                <a:spLocks noChangeArrowheads="1"/>
              </p:cNvSpPr>
              <p:nvPr/>
            </p:nvSpPr>
            <p:spPr bwMode="auto">
              <a:xfrm>
                <a:off x="4485" y="2385"/>
                <a:ext cx="163" cy="1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eaLnBrk="1" hangingPunct="1"/>
                <a:endParaRPr lang="en-US" sz="1800">
                  <a:solidFill>
                    <a:srgbClr val="FF0000"/>
                  </a:solidFill>
                </a:endParaRPr>
              </a:p>
            </p:txBody>
          </p:sp>
          <p:sp>
            <p:nvSpPr>
              <p:cNvPr id="14379" name="Oval 1199"/>
              <p:cNvSpPr>
                <a:spLocks noChangeArrowheads="1"/>
              </p:cNvSpPr>
              <p:nvPr/>
            </p:nvSpPr>
            <p:spPr bwMode="auto">
              <a:xfrm>
                <a:off x="4666" y="2385"/>
                <a:ext cx="154" cy="140"/>
              </a:xfrm>
              <a:prstGeom prst="ellipse">
                <a:avLst/>
              </a:prstGeom>
              <a:solidFill>
                <a:srgbClr val="33CC33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380" name="Rectangle 1200"/>
              <p:cNvSpPr>
                <a:spLocks noChangeArrowheads="1"/>
              </p:cNvSpPr>
              <p:nvPr/>
            </p:nvSpPr>
            <p:spPr bwMode="auto">
              <a:xfrm>
                <a:off x="5066" y="1833"/>
                <a:ext cx="82" cy="767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1434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r>
              <a:rPr lang="en-US"/>
              <a:t>1-</a:t>
            </a:r>
            <a:fld id="{EDBB81AA-666F-47C3-9B04-1E29EBED3E6F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" dur="500"/>
                                        <p:tgtEl>
                                          <p:spTgt spid="156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9" grpId="0"/>
      <p:bldP spid="4766" grpId="0"/>
      <p:bldP spid="4767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Footer Placeholder 2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>
                <a:ea typeface="ＭＳ Ｐゴシック" pitchFamily="34" charset="-128"/>
              </a:rPr>
              <a:t>Introduction</a:t>
            </a:r>
          </a:p>
        </p:txBody>
      </p:sp>
      <p:sp>
        <p:nvSpPr>
          <p:cNvPr id="58371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61950" y="128588"/>
            <a:ext cx="7772400" cy="1143000"/>
          </a:xfrm>
        </p:spPr>
        <p:txBody>
          <a:bodyPr/>
          <a:lstStyle/>
          <a:p>
            <a:pPr eaLnBrk="1" hangingPunct="1"/>
            <a:r>
              <a:rPr lang="en-US">
                <a:ea typeface="ＭＳ Ｐゴシック" pitchFamily="34" charset="-128"/>
              </a:rPr>
              <a:t>Packet loss</a:t>
            </a:r>
          </a:p>
        </p:txBody>
      </p:sp>
      <p:sp>
        <p:nvSpPr>
          <p:cNvPr id="58372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65125" y="1333500"/>
            <a:ext cx="8394700" cy="4648200"/>
          </a:xfrm>
        </p:spPr>
        <p:txBody>
          <a:bodyPr/>
          <a:lstStyle/>
          <a:p>
            <a:pPr eaLnBrk="1" hangingPunct="1">
              <a:buSzPct val="75000"/>
            </a:pPr>
            <a:r>
              <a:rPr lang="en-US">
                <a:ea typeface="ＭＳ Ｐゴシック" pitchFamily="34" charset="-128"/>
              </a:rPr>
              <a:t>queue (aka buffer) preceding link in buffer has finite capacity</a:t>
            </a:r>
          </a:p>
          <a:p>
            <a:pPr eaLnBrk="1" hangingPunct="1">
              <a:buSzPct val="75000"/>
            </a:pPr>
            <a:r>
              <a:rPr lang="en-US">
                <a:ea typeface="ＭＳ Ｐゴシック" pitchFamily="34" charset="-128"/>
              </a:rPr>
              <a:t>packet arriving to full queue dropped (aka lost)</a:t>
            </a:r>
          </a:p>
          <a:p>
            <a:pPr eaLnBrk="1" hangingPunct="1">
              <a:buSzPct val="75000"/>
            </a:pPr>
            <a:r>
              <a:rPr lang="en-US">
                <a:ea typeface="ＭＳ Ｐゴシック" pitchFamily="34" charset="-128"/>
              </a:rPr>
              <a:t>lost packet may be retransmitted by previous node, by source end system, or not at all</a:t>
            </a:r>
          </a:p>
        </p:txBody>
      </p:sp>
      <p:sp>
        <p:nvSpPr>
          <p:cNvPr id="58373" name="Oval 6"/>
          <p:cNvSpPr>
            <a:spLocks noChangeArrowheads="1"/>
          </p:cNvSpPr>
          <p:nvPr/>
        </p:nvSpPr>
        <p:spPr bwMode="auto">
          <a:xfrm>
            <a:off x="3092450" y="5105400"/>
            <a:ext cx="1198563" cy="369888"/>
          </a:xfrm>
          <a:prstGeom prst="ellipse">
            <a:avLst/>
          </a:prstGeom>
          <a:solidFill>
            <a:schemeClr val="hlink"/>
          </a:solidFill>
          <a:ln w="12700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CC0000"/>
              </a:solidFill>
            </a:endParaRPr>
          </a:p>
        </p:txBody>
      </p:sp>
      <p:sp>
        <p:nvSpPr>
          <p:cNvPr id="58374" name="Rectangle 7"/>
          <p:cNvSpPr>
            <a:spLocks noChangeArrowheads="1"/>
          </p:cNvSpPr>
          <p:nvPr/>
        </p:nvSpPr>
        <p:spPr bwMode="auto">
          <a:xfrm>
            <a:off x="3092450" y="5037138"/>
            <a:ext cx="1198563" cy="263525"/>
          </a:xfrm>
          <a:prstGeom prst="rect">
            <a:avLst/>
          </a:prstGeom>
          <a:solidFill>
            <a:schemeClr val="hlink"/>
          </a:solidFill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>
              <a:solidFill>
                <a:srgbClr val="CC0000"/>
              </a:solidFill>
            </a:endParaRPr>
          </a:p>
        </p:txBody>
      </p:sp>
      <p:sp>
        <p:nvSpPr>
          <p:cNvPr id="58375" name="Oval 8"/>
          <p:cNvSpPr>
            <a:spLocks noChangeArrowheads="1"/>
          </p:cNvSpPr>
          <p:nvPr/>
        </p:nvSpPr>
        <p:spPr bwMode="auto">
          <a:xfrm>
            <a:off x="3101975" y="4808538"/>
            <a:ext cx="1198563" cy="430212"/>
          </a:xfrm>
          <a:prstGeom prst="ellipse">
            <a:avLst/>
          </a:prstGeom>
          <a:solidFill>
            <a:schemeClr val="hlink"/>
          </a:solidFill>
          <a:ln w="12700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CC0000"/>
              </a:solidFill>
            </a:endParaRPr>
          </a:p>
        </p:txBody>
      </p:sp>
      <p:grpSp>
        <p:nvGrpSpPr>
          <p:cNvPr id="58376" name="Group 9"/>
          <p:cNvGrpSpPr>
            <a:grpSpLocks/>
          </p:cNvGrpSpPr>
          <p:nvPr/>
        </p:nvGrpSpPr>
        <p:grpSpPr bwMode="auto">
          <a:xfrm>
            <a:off x="3448050" y="4838700"/>
            <a:ext cx="498475" cy="119063"/>
            <a:chOff x="2208" y="2184"/>
            <a:chExt cx="176" cy="69"/>
          </a:xfrm>
        </p:grpSpPr>
        <p:grpSp>
          <p:nvGrpSpPr>
            <p:cNvPr id="58408" name="Group 10"/>
            <p:cNvGrpSpPr>
              <a:grpSpLocks/>
            </p:cNvGrpSpPr>
            <p:nvPr/>
          </p:nvGrpSpPr>
          <p:grpSpPr bwMode="auto">
            <a:xfrm>
              <a:off x="2208" y="2185"/>
              <a:ext cx="176" cy="68"/>
              <a:chOff x="2848" y="848"/>
              <a:chExt cx="140" cy="98"/>
            </a:xfrm>
          </p:grpSpPr>
          <p:sp>
            <p:nvSpPr>
              <p:cNvPr id="58413" name="Line 11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8414" name="Line 12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8415" name="Line 13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58409" name="Group 14"/>
            <p:cNvGrpSpPr>
              <a:grpSpLocks/>
            </p:cNvGrpSpPr>
            <p:nvPr/>
          </p:nvGrpSpPr>
          <p:grpSpPr bwMode="auto">
            <a:xfrm flipV="1">
              <a:off x="2208" y="2184"/>
              <a:ext cx="176" cy="68"/>
              <a:chOff x="2848" y="848"/>
              <a:chExt cx="140" cy="98"/>
            </a:xfrm>
          </p:grpSpPr>
          <p:sp>
            <p:nvSpPr>
              <p:cNvPr id="58410" name="Line 15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8411" name="Line 16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8412" name="Line 17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58377" name="Line 23"/>
          <p:cNvSpPr>
            <a:spLocks noChangeShapeType="1"/>
          </p:cNvSpPr>
          <p:nvPr/>
        </p:nvSpPr>
        <p:spPr bwMode="auto">
          <a:xfrm>
            <a:off x="2362200" y="4743450"/>
            <a:ext cx="698500" cy="33337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8378" name="Line 24"/>
          <p:cNvSpPr>
            <a:spLocks noChangeShapeType="1"/>
          </p:cNvSpPr>
          <p:nvPr/>
        </p:nvSpPr>
        <p:spPr bwMode="auto">
          <a:xfrm flipV="1">
            <a:off x="2667000" y="5208588"/>
            <a:ext cx="411163" cy="525462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8379" name="Line 25"/>
          <p:cNvSpPr>
            <a:spLocks noChangeShapeType="1"/>
          </p:cNvSpPr>
          <p:nvPr/>
        </p:nvSpPr>
        <p:spPr bwMode="auto">
          <a:xfrm>
            <a:off x="4286250" y="5162550"/>
            <a:ext cx="1933575" cy="952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8380" name="Rectangle 28"/>
          <p:cNvSpPr>
            <a:spLocks noChangeArrowheads="1"/>
          </p:cNvSpPr>
          <p:nvPr/>
        </p:nvSpPr>
        <p:spPr bwMode="auto">
          <a:xfrm>
            <a:off x="5205413" y="4962525"/>
            <a:ext cx="147637" cy="200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CC0000"/>
              </a:solidFill>
            </a:endParaRPr>
          </a:p>
        </p:txBody>
      </p:sp>
      <p:sp>
        <p:nvSpPr>
          <p:cNvPr id="58381" name="Rectangle 29"/>
          <p:cNvSpPr>
            <a:spLocks noChangeArrowheads="1"/>
          </p:cNvSpPr>
          <p:nvPr/>
        </p:nvSpPr>
        <p:spPr bwMode="auto">
          <a:xfrm>
            <a:off x="3952875" y="5033963"/>
            <a:ext cx="147638" cy="200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CC0000"/>
              </a:solidFill>
            </a:endParaRPr>
          </a:p>
        </p:txBody>
      </p:sp>
      <p:sp>
        <p:nvSpPr>
          <p:cNvPr id="58382" name="Rectangle 30"/>
          <p:cNvSpPr>
            <a:spLocks noChangeArrowheads="1"/>
          </p:cNvSpPr>
          <p:nvPr/>
        </p:nvSpPr>
        <p:spPr bwMode="auto">
          <a:xfrm>
            <a:off x="4114800" y="5033963"/>
            <a:ext cx="147638" cy="200025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CC0000"/>
              </a:solidFill>
            </a:endParaRPr>
          </a:p>
        </p:txBody>
      </p:sp>
      <p:sp>
        <p:nvSpPr>
          <p:cNvPr id="58383" name="Rectangle 31"/>
          <p:cNvSpPr>
            <a:spLocks noChangeArrowheads="1"/>
          </p:cNvSpPr>
          <p:nvPr/>
        </p:nvSpPr>
        <p:spPr bwMode="auto">
          <a:xfrm>
            <a:off x="2865438" y="5381625"/>
            <a:ext cx="147637" cy="200025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CC0000"/>
              </a:solidFill>
            </a:endParaRPr>
          </a:p>
        </p:txBody>
      </p:sp>
      <p:sp>
        <p:nvSpPr>
          <p:cNvPr id="58384" name="Line 33"/>
          <p:cNvSpPr>
            <a:spLocks noChangeShapeType="1"/>
          </p:cNvSpPr>
          <p:nvPr/>
        </p:nvSpPr>
        <p:spPr bwMode="auto">
          <a:xfrm flipV="1">
            <a:off x="2835275" y="5227638"/>
            <a:ext cx="106363" cy="1460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8385" name="Text Box 35"/>
          <p:cNvSpPr txBox="1">
            <a:spLocks noChangeArrowheads="1"/>
          </p:cNvSpPr>
          <p:nvPr/>
        </p:nvSpPr>
        <p:spPr bwMode="auto">
          <a:xfrm>
            <a:off x="1417638" y="4294188"/>
            <a:ext cx="3873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rgbClr val="006600"/>
                </a:solidFill>
              </a:rPr>
              <a:t>A</a:t>
            </a:r>
          </a:p>
        </p:txBody>
      </p:sp>
      <p:sp>
        <p:nvSpPr>
          <p:cNvPr id="58386" name="Text Box 36"/>
          <p:cNvSpPr txBox="1">
            <a:spLocks noChangeArrowheads="1"/>
          </p:cNvSpPr>
          <p:nvPr/>
        </p:nvSpPr>
        <p:spPr bwMode="auto">
          <a:xfrm>
            <a:off x="1738313" y="5280025"/>
            <a:ext cx="3873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rgbClr val="000099"/>
                </a:solidFill>
              </a:rPr>
              <a:t>B</a:t>
            </a:r>
          </a:p>
        </p:txBody>
      </p:sp>
      <p:sp>
        <p:nvSpPr>
          <p:cNvPr id="58387" name="Text Box 40"/>
          <p:cNvSpPr txBox="1">
            <a:spLocks noChangeArrowheads="1"/>
          </p:cNvSpPr>
          <p:nvPr/>
        </p:nvSpPr>
        <p:spPr bwMode="auto">
          <a:xfrm>
            <a:off x="4765675" y="4203700"/>
            <a:ext cx="26733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>
                <a:solidFill>
                  <a:srgbClr val="CC0000"/>
                </a:solidFill>
              </a:rPr>
              <a:t>packet being transmitted</a:t>
            </a:r>
          </a:p>
        </p:txBody>
      </p:sp>
      <p:sp>
        <p:nvSpPr>
          <p:cNvPr id="58388" name="Line 41"/>
          <p:cNvSpPr>
            <a:spLocks noChangeShapeType="1"/>
          </p:cNvSpPr>
          <p:nvPr/>
        </p:nvSpPr>
        <p:spPr bwMode="auto">
          <a:xfrm rot="10800000" flipV="1">
            <a:off x="4329113" y="4495800"/>
            <a:ext cx="681037" cy="565150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8389" name="Rectangle 56"/>
          <p:cNvSpPr>
            <a:spLocks noChangeArrowheads="1"/>
          </p:cNvSpPr>
          <p:nvPr/>
        </p:nvSpPr>
        <p:spPr bwMode="auto">
          <a:xfrm>
            <a:off x="3789363" y="5032375"/>
            <a:ext cx="147637" cy="200025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CC0000"/>
              </a:solidFill>
            </a:endParaRPr>
          </a:p>
        </p:txBody>
      </p:sp>
      <p:sp>
        <p:nvSpPr>
          <p:cNvPr id="58390" name="Rectangle 57"/>
          <p:cNvSpPr>
            <a:spLocks noChangeArrowheads="1"/>
          </p:cNvSpPr>
          <p:nvPr/>
        </p:nvSpPr>
        <p:spPr bwMode="auto">
          <a:xfrm>
            <a:off x="3627438" y="5032375"/>
            <a:ext cx="147637" cy="200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CC0000"/>
              </a:solidFill>
            </a:endParaRPr>
          </a:p>
        </p:txBody>
      </p:sp>
      <p:sp>
        <p:nvSpPr>
          <p:cNvPr id="58391" name="Rectangle 58"/>
          <p:cNvSpPr>
            <a:spLocks noChangeArrowheads="1"/>
          </p:cNvSpPr>
          <p:nvPr/>
        </p:nvSpPr>
        <p:spPr bwMode="auto">
          <a:xfrm>
            <a:off x="3462338" y="5032375"/>
            <a:ext cx="147637" cy="200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CC0000"/>
              </a:solidFill>
            </a:endParaRPr>
          </a:p>
        </p:txBody>
      </p:sp>
      <p:sp>
        <p:nvSpPr>
          <p:cNvPr id="58392" name="Rectangle 59"/>
          <p:cNvSpPr>
            <a:spLocks noChangeArrowheads="1"/>
          </p:cNvSpPr>
          <p:nvPr/>
        </p:nvSpPr>
        <p:spPr bwMode="auto">
          <a:xfrm>
            <a:off x="3298825" y="5032375"/>
            <a:ext cx="147638" cy="200025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CC0000"/>
              </a:solidFill>
            </a:endParaRPr>
          </a:p>
        </p:txBody>
      </p:sp>
      <p:sp>
        <p:nvSpPr>
          <p:cNvPr id="58393" name="Rectangle 61"/>
          <p:cNvSpPr>
            <a:spLocks noChangeArrowheads="1"/>
          </p:cNvSpPr>
          <p:nvPr/>
        </p:nvSpPr>
        <p:spPr bwMode="auto">
          <a:xfrm>
            <a:off x="3133725" y="5033963"/>
            <a:ext cx="147638" cy="200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CC0000"/>
              </a:solidFill>
            </a:endParaRPr>
          </a:p>
        </p:txBody>
      </p:sp>
      <p:sp>
        <p:nvSpPr>
          <p:cNvPr id="58394" name="Rectangle 62"/>
          <p:cNvSpPr>
            <a:spLocks noChangeArrowheads="1"/>
          </p:cNvSpPr>
          <p:nvPr/>
        </p:nvSpPr>
        <p:spPr bwMode="auto">
          <a:xfrm>
            <a:off x="3105150" y="5010150"/>
            <a:ext cx="1171575" cy="24288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CC0000"/>
              </a:solidFill>
            </a:endParaRPr>
          </a:p>
        </p:txBody>
      </p:sp>
      <p:sp>
        <p:nvSpPr>
          <p:cNvPr id="58395" name="Line 63"/>
          <p:cNvSpPr>
            <a:spLocks noChangeShapeType="1"/>
          </p:cNvSpPr>
          <p:nvPr/>
        </p:nvSpPr>
        <p:spPr bwMode="auto">
          <a:xfrm rot="10800000">
            <a:off x="3092450" y="5502275"/>
            <a:ext cx="687388" cy="331788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8396" name="Text Box 64"/>
          <p:cNvSpPr txBox="1">
            <a:spLocks noChangeArrowheads="1"/>
          </p:cNvSpPr>
          <p:nvPr/>
        </p:nvSpPr>
        <p:spPr bwMode="auto">
          <a:xfrm>
            <a:off x="3708400" y="5661025"/>
            <a:ext cx="19240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>
                <a:solidFill>
                  <a:srgbClr val="CC0000"/>
                </a:solidFill>
              </a:rPr>
              <a:t>packet arriving to</a:t>
            </a:r>
          </a:p>
          <a:p>
            <a:r>
              <a:rPr lang="en-US" sz="1800">
                <a:solidFill>
                  <a:srgbClr val="CC0000"/>
                </a:solidFill>
              </a:rPr>
              <a:t>full buffer is </a:t>
            </a:r>
            <a:r>
              <a:rPr lang="en-US" sz="1800" i="1">
                <a:solidFill>
                  <a:srgbClr val="CC0000"/>
                </a:solidFill>
              </a:rPr>
              <a:t>lost</a:t>
            </a:r>
          </a:p>
        </p:txBody>
      </p:sp>
      <p:sp>
        <p:nvSpPr>
          <p:cNvPr id="58397" name="Text Box 65"/>
          <p:cNvSpPr txBox="1">
            <a:spLocks noChangeArrowheads="1"/>
          </p:cNvSpPr>
          <p:nvPr/>
        </p:nvSpPr>
        <p:spPr bwMode="auto">
          <a:xfrm>
            <a:off x="2981325" y="4022725"/>
            <a:ext cx="15684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800">
                <a:solidFill>
                  <a:srgbClr val="CC0000"/>
                </a:solidFill>
              </a:rPr>
              <a:t>buffer </a:t>
            </a:r>
          </a:p>
          <a:p>
            <a:pPr algn="ctr"/>
            <a:r>
              <a:rPr lang="en-US" sz="1800">
                <a:solidFill>
                  <a:srgbClr val="CC0000"/>
                </a:solidFill>
              </a:rPr>
              <a:t>(waiting area)</a:t>
            </a:r>
          </a:p>
        </p:txBody>
      </p:sp>
      <p:sp>
        <p:nvSpPr>
          <p:cNvPr id="58398" name="Line 66"/>
          <p:cNvSpPr>
            <a:spLocks noChangeShapeType="1"/>
          </p:cNvSpPr>
          <p:nvPr/>
        </p:nvSpPr>
        <p:spPr bwMode="auto">
          <a:xfrm>
            <a:off x="3238500" y="4630738"/>
            <a:ext cx="0" cy="333375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pic>
        <p:nvPicPr>
          <p:cNvPr id="58399" name="Picture 47" descr="underline_base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30213" y="931863"/>
            <a:ext cx="2913062" cy="160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58400" name="Group 48"/>
          <p:cNvGrpSpPr>
            <a:grpSpLocks/>
          </p:cNvGrpSpPr>
          <p:nvPr/>
        </p:nvGrpSpPr>
        <p:grpSpPr bwMode="auto">
          <a:xfrm>
            <a:off x="1593850" y="4314825"/>
            <a:ext cx="820738" cy="688975"/>
            <a:chOff x="-44" y="1473"/>
            <a:chExt cx="981" cy="1105"/>
          </a:xfrm>
        </p:grpSpPr>
        <p:pic>
          <p:nvPicPr>
            <p:cNvPr id="58406" name="Picture 49" descr="desktop_computer_stylized_medium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8407" name="Freeform 50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336349 w 356"/>
                <a:gd name="T3" fmla="*/ 29469 h 368"/>
                <a:gd name="T4" fmla="*/ 399007 w 356"/>
                <a:gd name="T5" fmla="*/ 614167 h 368"/>
                <a:gd name="T6" fmla="*/ 87935 w 356"/>
                <a:gd name="T7" fmla="*/ 768083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 w="9525" cap="flat" cmpd="sng">
              <a:noFill/>
              <a:prstDash val="solid"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58401" name="Group 51"/>
          <p:cNvGrpSpPr>
            <a:grpSpLocks/>
          </p:cNvGrpSpPr>
          <p:nvPr/>
        </p:nvGrpSpPr>
        <p:grpSpPr bwMode="auto">
          <a:xfrm>
            <a:off x="1922463" y="5305425"/>
            <a:ext cx="820737" cy="688975"/>
            <a:chOff x="-44" y="1473"/>
            <a:chExt cx="981" cy="1105"/>
          </a:xfrm>
        </p:grpSpPr>
        <p:pic>
          <p:nvPicPr>
            <p:cNvPr id="58404" name="Picture 52" descr="desktop_computer_stylized_medium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8405" name="Freeform 53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336349 w 356"/>
                <a:gd name="T3" fmla="*/ 29469 h 368"/>
                <a:gd name="T4" fmla="*/ 399007 w 356"/>
                <a:gd name="T5" fmla="*/ 614167 h 368"/>
                <a:gd name="T6" fmla="*/ 87935 w 356"/>
                <a:gd name="T7" fmla="*/ 768083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 w="9525" cap="flat" cmpd="sng">
              <a:noFill/>
              <a:prstDash val="solid"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58402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r>
              <a:rPr lang="en-US"/>
              <a:t>1-</a:t>
            </a:r>
            <a:fld id="{0C9DA844-E7B3-4ED1-A329-56866AFA9D48}" type="slidenum">
              <a:rPr lang="en-US" smtClean="0"/>
              <a:pPr/>
              <a:t>50</a:t>
            </a:fld>
            <a:endParaRPr lang="en-US"/>
          </a:p>
        </p:txBody>
      </p:sp>
      <p:sp>
        <p:nvSpPr>
          <p:cNvPr id="58403" name="TextBox 1"/>
          <p:cNvSpPr txBox="1">
            <a:spLocks noChangeArrowheads="1"/>
          </p:cNvSpPr>
          <p:nvPr/>
        </p:nvSpPr>
        <p:spPr bwMode="auto">
          <a:xfrm>
            <a:off x="461963" y="6402388"/>
            <a:ext cx="622300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/>
              <a:t>* Check out the Java applet for an interactive animation on queuing and loss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Footer Placeholder 2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>
                <a:ea typeface="ＭＳ Ｐゴシック" pitchFamily="34" charset="-128"/>
              </a:rPr>
              <a:t>Introduction</a:t>
            </a:r>
          </a:p>
        </p:txBody>
      </p:sp>
      <p:sp>
        <p:nvSpPr>
          <p:cNvPr id="59395" name="AutoShape 327"/>
          <p:cNvSpPr>
            <a:spLocks noChangeArrowheads="1"/>
          </p:cNvSpPr>
          <p:nvPr/>
        </p:nvSpPr>
        <p:spPr bwMode="auto">
          <a:xfrm>
            <a:off x="401638" y="3671888"/>
            <a:ext cx="500062" cy="581025"/>
          </a:xfrm>
          <a:prstGeom prst="can">
            <a:avLst>
              <a:gd name="adj" fmla="val 23491"/>
            </a:avLst>
          </a:prstGeom>
          <a:gradFill rotWithShape="1">
            <a:gsLst>
              <a:gs pos="0">
                <a:srgbClr val="000099"/>
              </a:gs>
              <a:gs pos="100000">
                <a:srgbClr val="FFFFFF"/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Times New Roman" pitchFamily="18" charset="0"/>
            </a:endParaRPr>
          </a:p>
        </p:txBody>
      </p:sp>
      <p:grpSp>
        <p:nvGrpSpPr>
          <p:cNvPr id="59396" name="Group 64"/>
          <p:cNvGrpSpPr>
            <a:grpSpLocks/>
          </p:cNvGrpSpPr>
          <p:nvPr/>
        </p:nvGrpSpPr>
        <p:grpSpPr bwMode="auto">
          <a:xfrm>
            <a:off x="974725" y="4071938"/>
            <a:ext cx="352425" cy="876300"/>
            <a:chOff x="4140" y="429"/>
            <a:chExt cx="1425" cy="2396"/>
          </a:xfrm>
        </p:grpSpPr>
        <p:sp>
          <p:nvSpPr>
            <p:cNvPr id="59442" name="Freeform 65"/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 w 354"/>
                <a:gd name="T1" fmla="*/ 0 h 2742"/>
                <a:gd name="T2" fmla="*/ 2 w 354"/>
                <a:gd name="T3" fmla="*/ 7 h 2742"/>
                <a:gd name="T4" fmla="*/ 2 w 354"/>
                <a:gd name="T5" fmla="*/ 48 h 2742"/>
                <a:gd name="T6" fmla="*/ 0 w 354"/>
                <a:gd name="T7" fmla="*/ 50 h 2742"/>
                <a:gd name="T8" fmla="*/ 2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9443" name="Rectangle 66"/>
            <p:cNvSpPr>
              <a:spLocks noChangeArrowheads="1"/>
            </p:cNvSpPr>
            <p:nvPr/>
          </p:nvSpPr>
          <p:spPr bwMode="auto">
            <a:xfrm>
              <a:off x="4204" y="429"/>
              <a:ext cx="1046" cy="2283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444" name="Freeform 67"/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2 w 211"/>
                <a:gd name="T3" fmla="*/ 5 h 2537"/>
                <a:gd name="T4" fmla="*/ 2 w 211"/>
                <a:gd name="T5" fmla="*/ 45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9445" name="Freeform 68"/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2 w 328"/>
                <a:gd name="T3" fmla="*/ 3 h 226"/>
                <a:gd name="T4" fmla="*/ 2 w 328"/>
                <a:gd name="T5" fmla="*/ 5 h 226"/>
                <a:gd name="T6" fmla="*/ 0 w 328"/>
                <a:gd name="T7" fmla="*/ 3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9446" name="Rectangle 69"/>
            <p:cNvSpPr>
              <a:spLocks noChangeArrowheads="1"/>
            </p:cNvSpPr>
            <p:nvPr/>
          </p:nvSpPr>
          <p:spPr bwMode="auto">
            <a:xfrm>
              <a:off x="4211" y="694"/>
              <a:ext cx="597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59447" name="Group 70"/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59472" name="AutoShape 71"/>
              <p:cNvSpPr>
                <a:spLocks noChangeArrowheads="1"/>
              </p:cNvSpPr>
              <p:nvPr/>
            </p:nvSpPr>
            <p:spPr bwMode="auto">
              <a:xfrm>
                <a:off x="615" y="2568"/>
                <a:ext cx="721" cy="137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9473" name="AutoShape 72"/>
              <p:cNvSpPr>
                <a:spLocks noChangeArrowheads="1"/>
              </p:cNvSpPr>
              <p:nvPr/>
            </p:nvSpPr>
            <p:spPr bwMode="auto">
              <a:xfrm>
                <a:off x="631" y="2584"/>
                <a:ext cx="689" cy="10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59448" name="Rectangle 73"/>
            <p:cNvSpPr>
              <a:spLocks noChangeArrowheads="1"/>
            </p:cNvSpPr>
            <p:nvPr/>
          </p:nvSpPr>
          <p:spPr bwMode="auto">
            <a:xfrm>
              <a:off x="4223" y="1019"/>
              <a:ext cx="597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59449" name="Group 74"/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59470" name="AutoShape 75"/>
              <p:cNvSpPr>
                <a:spLocks noChangeArrowheads="1"/>
              </p:cNvSpPr>
              <p:nvPr/>
            </p:nvSpPr>
            <p:spPr bwMode="auto">
              <a:xfrm>
                <a:off x="617" y="2567"/>
                <a:ext cx="721" cy="14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9471" name="AutoShape 76"/>
              <p:cNvSpPr>
                <a:spLocks noChangeArrowheads="1"/>
              </p:cNvSpPr>
              <p:nvPr/>
            </p:nvSpPr>
            <p:spPr bwMode="auto">
              <a:xfrm>
                <a:off x="634" y="2585"/>
                <a:ext cx="689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59450" name="Rectangle 77"/>
            <p:cNvSpPr>
              <a:spLocks noChangeArrowheads="1"/>
            </p:cNvSpPr>
            <p:nvPr/>
          </p:nvSpPr>
          <p:spPr bwMode="auto">
            <a:xfrm>
              <a:off x="4217" y="1358"/>
              <a:ext cx="597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451" name="Rectangle 78"/>
            <p:cNvSpPr>
              <a:spLocks noChangeArrowheads="1"/>
            </p:cNvSpPr>
            <p:nvPr/>
          </p:nvSpPr>
          <p:spPr bwMode="auto">
            <a:xfrm>
              <a:off x="4230" y="1653"/>
              <a:ext cx="597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59452" name="Group 79"/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59468" name="AutoShape 80"/>
              <p:cNvSpPr>
                <a:spLocks noChangeArrowheads="1"/>
              </p:cNvSpPr>
              <p:nvPr/>
            </p:nvSpPr>
            <p:spPr bwMode="auto">
              <a:xfrm>
                <a:off x="616" y="2568"/>
                <a:ext cx="720" cy="14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9469" name="AutoShape 81"/>
              <p:cNvSpPr>
                <a:spLocks noChangeArrowheads="1"/>
              </p:cNvSpPr>
              <p:nvPr/>
            </p:nvSpPr>
            <p:spPr bwMode="auto">
              <a:xfrm>
                <a:off x="632" y="2584"/>
                <a:ext cx="688" cy="10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59453" name="Freeform 82"/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2 w 328"/>
                <a:gd name="T3" fmla="*/ 2 h 226"/>
                <a:gd name="T4" fmla="*/ 2 w 328"/>
                <a:gd name="T5" fmla="*/ 4 h 226"/>
                <a:gd name="T6" fmla="*/ 0 w 328"/>
                <a:gd name="T7" fmla="*/ 2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59454" name="Group 83"/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59466" name="AutoShape 84"/>
              <p:cNvSpPr>
                <a:spLocks noChangeArrowheads="1"/>
              </p:cNvSpPr>
              <p:nvPr/>
            </p:nvSpPr>
            <p:spPr bwMode="auto">
              <a:xfrm>
                <a:off x="611" y="2568"/>
                <a:ext cx="728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9467" name="AutoShape 85"/>
              <p:cNvSpPr>
                <a:spLocks noChangeArrowheads="1"/>
              </p:cNvSpPr>
              <p:nvPr/>
            </p:nvSpPr>
            <p:spPr bwMode="auto">
              <a:xfrm>
                <a:off x="627" y="2586"/>
                <a:ext cx="696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59455" name="Rectangle 86"/>
            <p:cNvSpPr>
              <a:spLocks noChangeArrowheads="1"/>
            </p:cNvSpPr>
            <p:nvPr/>
          </p:nvSpPr>
          <p:spPr bwMode="auto">
            <a:xfrm>
              <a:off x="5250" y="429"/>
              <a:ext cx="71" cy="2287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456" name="Freeform 87"/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2 w 296"/>
                <a:gd name="T3" fmla="*/ 2 h 256"/>
                <a:gd name="T4" fmla="*/ 2 w 296"/>
                <a:gd name="T5" fmla="*/ 4 h 256"/>
                <a:gd name="T6" fmla="*/ 0 w 296"/>
                <a:gd name="T7" fmla="*/ 2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9457" name="Freeform 88"/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2 w 304"/>
                <a:gd name="T3" fmla="*/ 2 h 288"/>
                <a:gd name="T4" fmla="*/ 2 w 304"/>
                <a:gd name="T5" fmla="*/ 5 h 288"/>
                <a:gd name="T6" fmla="*/ 2 w 304"/>
                <a:gd name="T7" fmla="*/ 2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9458" name="Oval 89"/>
            <p:cNvSpPr>
              <a:spLocks noChangeArrowheads="1"/>
            </p:cNvSpPr>
            <p:nvPr/>
          </p:nvSpPr>
          <p:spPr bwMode="auto">
            <a:xfrm>
              <a:off x="5520" y="2612"/>
              <a:ext cx="45" cy="95"/>
            </a:xfrm>
            <a:prstGeom prst="ellipse">
              <a:avLst/>
            </a:prstGeom>
            <a:solidFill>
              <a:srgbClr val="333333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459" name="Freeform 90"/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3 h 240"/>
                <a:gd name="T2" fmla="*/ 2 w 306"/>
                <a:gd name="T3" fmla="*/ 5 h 240"/>
                <a:gd name="T4" fmla="*/ 2 w 306"/>
                <a:gd name="T5" fmla="*/ 3 h 240"/>
                <a:gd name="T6" fmla="*/ 2 w 306"/>
                <a:gd name="T7" fmla="*/ 0 h 240"/>
                <a:gd name="T8" fmla="*/ 0 w 306"/>
                <a:gd name="T9" fmla="*/ 3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9460" name="AutoShape 91"/>
            <p:cNvSpPr>
              <a:spLocks noChangeArrowheads="1"/>
            </p:cNvSpPr>
            <p:nvPr/>
          </p:nvSpPr>
          <p:spPr bwMode="auto">
            <a:xfrm>
              <a:off x="4140" y="2677"/>
              <a:ext cx="1200" cy="148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461" name="AutoShape 92"/>
            <p:cNvSpPr>
              <a:spLocks noChangeArrowheads="1"/>
            </p:cNvSpPr>
            <p:nvPr/>
          </p:nvSpPr>
          <p:spPr bwMode="auto">
            <a:xfrm>
              <a:off x="4204" y="2712"/>
              <a:ext cx="1072" cy="82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462" name="Oval 93"/>
            <p:cNvSpPr>
              <a:spLocks noChangeArrowheads="1"/>
            </p:cNvSpPr>
            <p:nvPr/>
          </p:nvSpPr>
          <p:spPr bwMode="auto">
            <a:xfrm>
              <a:off x="4307" y="2382"/>
              <a:ext cx="160" cy="143"/>
            </a:xfrm>
            <a:prstGeom prst="ellipse">
              <a:avLst/>
            </a:prstGeom>
            <a:solidFill>
              <a:srgbClr val="33CC33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463" name="Oval 94"/>
            <p:cNvSpPr>
              <a:spLocks noChangeArrowheads="1"/>
            </p:cNvSpPr>
            <p:nvPr/>
          </p:nvSpPr>
          <p:spPr bwMode="auto">
            <a:xfrm>
              <a:off x="4487" y="2382"/>
              <a:ext cx="160" cy="143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endParaRPr lang="en-US" sz="1800">
                <a:solidFill>
                  <a:srgbClr val="FF0000"/>
                </a:solidFill>
              </a:endParaRPr>
            </a:p>
          </p:txBody>
        </p:sp>
        <p:sp>
          <p:nvSpPr>
            <p:cNvPr id="59464" name="Oval 95"/>
            <p:cNvSpPr>
              <a:spLocks noChangeArrowheads="1"/>
            </p:cNvSpPr>
            <p:nvPr/>
          </p:nvSpPr>
          <p:spPr bwMode="auto">
            <a:xfrm>
              <a:off x="4660" y="2382"/>
              <a:ext cx="160" cy="139"/>
            </a:xfrm>
            <a:prstGeom prst="ellipse">
              <a:avLst/>
            </a:prstGeom>
            <a:solidFill>
              <a:srgbClr val="33CC33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465" name="Rectangle 96"/>
            <p:cNvSpPr>
              <a:spLocks noChangeArrowheads="1"/>
            </p:cNvSpPr>
            <p:nvPr/>
          </p:nvSpPr>
          <p:spPr bwMode="auto">
            <a:xfrm>
              <a:off x="5064" y="1835"/>
              <a:ext cx="83" cy="760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59397" name="Group 61"/>
          <p:cNvGrpSpPr>
            <a:grpSpLocks/>
          </p:cNvGrpSpPr>
          <p:nvPr/>
        </p:nvGrpSpPr>
        <p:grpSpPr bwMode="auto">
          <a:xfrm flipH="1">
            <a:off x="7948613" y="4133850"/>
            <a:ext cx="1192212" cy="1171575"/>
            <a:chOff x="-44" y="1473"/>
            <a:chExt cx="981" cy="1105"/>
          </a:xfrm>
        </p:grpSpPr>
        <p:pic>
          <p:nvPicPr>
            <p:cNvPr id="59440" name="Picture 62" descr="desktop_computer_stylized_medium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9441" name="Freeform 63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7350 w 356"/>
                <a:gd name="T3" fmla="*/ 15587 h 368"/>
                <a:gd name="T4" fmla="*/ 222251 w 356"/>
                <a:gd name="T5" fmla="*/ 324849 h 368"/>
                <a:gd name="T6" fmla="*/ 48981 w 356"/>
                <a:gd name="T7" fmla="*/ 40625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 w="9525" cap="flat" cmpd="sng">
              <a:noFill/>
              <a:prstDash val="solid"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5939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47663" y="114300"/>
            <a:ext cx="7772400" cy="1143000"/>
          </a:xfrm>
        </p:spPr>
        <p:txBody>
          <a:bodyPr/>
          <a:lstStyle/>
          <a:p>
            <a:pPr eaLnBrk="1" hangingPunct="1"/>
            <a:r>
              <a:rPr lang="en-US">
                <a:ea typeface="ＭＳ Ｐゴシック" pitchFamily="34" charset="-128"/>
              </a:rPr>
              <a:t>Throughput</a:t>
            </a:r>
          </a:p>
        </p:txBody>
      </p:sp>
      <p:sp>
        <p:nvSpPr>
          <p:cNvPr id="5939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519113" y="1447800"/>
            <a:ext cx="7772400" cy="1779588"/>
          </a:xfrm>
        </p:spPr>
        <p:txBody>
          <a:bodyPr/>
          <a:lstStyle/>
          <a:p>
            <a:pPr eaLnBrk="1" hangingPunct="1">
              <a:buSzPct val="75000"/>
            </a:pPr>
            <a:r>
              <a:rPr lang="en-US" i="1">
                <a:solidFill>
                  <a:srgbClr val="CC0000"/>
                </a:solidFill>
                <a:ea typeface="ＭＳ Ｐゴシック" pitchFamily="34" charset="-128"/>
              </a:rPr>
              <a:t>throughput:</a:t>
            </a:r>
            <a:r>
              <a:rPr lang="en-US">
                <a:ea typeface="ＭＳ Ｐゴシック" pitchFamily="34" charset="-128"/>
              </a:rPr>
              <a:t> rate (bits/time unit) at which bits transferred between sender/receiver</a:t>
            </a:r>
          </a:p>
          <a:p>
            <a:pPr lvl="1" eaLnBrk="1" hangingPunct="1"/>
            <a:r>
              <a:rPr lang="en-US" i="1">
                <a:solidFill>
                  <a:srgbClr val="CC0000"/>
                </a:solidFill>
              </a:rPr>
              <a:t>instantaneous:</a:t>
            </a:r>
            <a:r>
              <a:rPr lang="en-US"/>
              <a:t> rate at given point in time</a:t>
            </a:r>
          </a:p>
          <a:p>
            <a:pPr lvl="1" eaLnBrk="1" hangingPunct="1"/>
            <a:r>
              <a:rPr lang="en-US" i="1">
                <a:solidFill>
                  <a:srgbClr val="CC0000"/>
                </a:solidFill>
              </a:rPr>
              <a:t>average:</a:t>
            </a:r>
            <a:r>
              <a:rPr lang="en-US"/>
              <a:t> rate over longer period of time</a:t>
            </a:r>
          </a:p>
        </p:txBody>
      </p:sp>
      <p:sp>
        <p:nvSpPr>
          <p:cNvPr id="59400" name="Text Box 325"/>
          <p:cNvSpPr txBox="1">
            <a:spLocks noChangeArrowheads="1"/>
          </p:cNvSpPr>
          <p:nvPr/>
        </p:nvSpPr>
        <p:spPr bwMode="auto">
          <a:xfrm>
            <a:off x="368300" y="5043488"/>
            <a:ext cx="1874838" cy="868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2000">
                <a:latin typeface="Gill Sans MT" pitchFamily="34" charset="0"/>
              </a:rPr>
              <a:t>server, with</a:t>
            </a:r>
          </a:p>
          <a:p>
            <a:pPr algn="ctr">
              <a:lnSpc>
                <a:spcPct val="85000"/>
              </a:lnSpc>
            </a:pPr>
            <a:r>
              <a:rPr lang="en-US" sz="2000">
                <a:latin typeface="Gill Sans MT" pitchFamily="34" charset="0"/>
              </a:rPr>
              <a:t>file of F bits </a:t>
            </a:r>
          </a:p>
          <a:p>
            <a:pPr algn="ctr">
              <a:lnSpc>
                <a:spcPct val="85000"/>
              </a:lnSpc>
            </a:pPr>
            <a:r>
              <a:rPr lang="en-US" sz="2000">
                <a:latin typeface="Gill Sans MT" pitchFamily="34" charset="0"/>
              </a:rPr>
              <a:t>to send to client</a:t>
            </a:r>
          </a:p>
        </p:txBody>
      </p:sp>
      <p:sp>
        <p:nvSpPr>
          <p:cNvPr id="59401" name="Text Box 328"/>
          <p:cNvSpPr txBox="1">
            <a:spLocks noChangeArrowheads="1"/>
          </p:cNvSpPr>
          <p:nvPr/>
        </p:nvSpPr>
        <p:spPr bwMode="auto">
          <a:xfrm>
            <a:off x="2784475" y="5040313"/>
            <a:ext cx="1430338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2000">
                <a:latin typeface="Gill Sans MT" pitchFamily="34" charset="0"/>
              </a:rPr>
              <a:t>link capacity</a:t>
            </a:r>
          </a:p>
          <a:p>
            <a:pPr algn="ctr">
              <a:lnSpc>
                <a:spcPct val="85000"/>
              </a:lnSpc>
            </a:pPr>
            <a:r>
              <a:rPr lang="en-US" sz="2000">
                <a:latin typeface="Gill Sans MT" pitchFamily="34" charset="0"/>
              </a:rPr>
              <a:t> R</a:t>
            </a:r>
            <a:r>
              <a:rPr lang="en-US" sz="2800" baseline="-25000">
                <a:latin typeface="Gill Sans MT" pitchFamily="34" charset="0"/>
              </a:rPr>
              <a:t>s</a:t>
            </a:r>
            <a:r>
              <a:rPr lang="en-US" sz="2000" baseline="-25000">
                <a:latin typeface="Gill Sans MT" pitchFamily="34" charset="0"/>
              </a:rPr>
              <a:t> </a:t>
            </a:r>
            <a:r>
              <a:rPr lang="en-US" sz="2000">
                <a:latin typeface="Gill Sans MT" pitchFamily="34" charset="0"/>
              </a:rPr>
              <a:t>bits/sec</a:t>
            </a:r>
          </a:p>
        </p:txBody>
      </p:sp>
      <p:sp>
        <p:nvSpPr>
          <p:cNvPr id="59402" name="Text Box 329"/>
          <p:cNvSpPr txBox="1">
            <a:spLocks noChangeArrowheads="1"/>
          </p:cNvSpPr>
          <p:nvPr/>
        </p:nvSpPr>
        <p:spPr bwMode="auto">
          <a:xfrm>
            <a:off x="5653088" y="5048250"/>
            <a:ext cx="1430337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2000">
                <a:latin typeface="Gill Sans MT" pitchFamily="34" charset="0"/>
              </a:rPr>
              <a:t>link capacity</a:t>
            </a:r>
          </a:p>
          <a:p>
            <a:pPr algn="ctr">
              <a:lnSpc>
                <a:spcPct val="85000"/>
              </a:lnSpc>
            </a:pPr>
            <a:r>
              <a:rPr lang="en-US" sz="2000">
                <a:latin typeface="Gill Sans MT" pitchFamily="34" charset="0"/>
              </a:rPr>
              <a:t> R</a:t>
            </a:r>
            <a:r>
              <a:rPr lang="en-US" sz="2800" baseline="-25000">
                <a:latin typeface="Gill Sans MT" pitchFamily="34" charset="0"/>
              </a:rPr>
              <a:t>c</a:t>
            </a:r>
            <a:r>
              <a:rPr lang="en-US" sz="2000" baseline="-25000">
                <a:latin typeface="Gill Sans MT" pitchFamily="34" charset="0"/>
              </a:rPr>
              <a:t> </a:t>
            </a:r>
            <a:r>
              <a:rPr lang="en-US" sz="2000">
                <a:latin typeface="Gill Sans MT" pitchFamily="34" charset="0"/>
              </a:rPr>
              <a:t>bits/sec</a:t>
            </a:r>
          </a:p>
        </p:txBody>
      </p:sp>
      <p:sp>
        <p:nvSpPr>
          <p:cNvPr id="59403" name="Line 337"/>
          <p:cNvSpPr>
            <a:spLocks noChangeShapeType="1"/>
          </p:cNvSpPr>
          <p:nvPr/>
        </p:nvSpPr>
        <p:spPr bwMode="auto">
          <a:xfrm flipH="1" flipV="1">
            <a:off x="2997200" y="4806950"/>
            <a:ext cx="282575" cy="303213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9404" name="Line 347"/>
          <p:cNvSpPr>
            <a:spLocks noChangeShapeType="1"/>
          </p:cNvSpPr>
          <p:nvPr/>
        </p:nvSpPr>
        <p:spPr bwMode="auto">
          <a:xfrm flipH="1" flipV="1">
            <a:off x="6119813" y="4876800"/>
            <a:ext cx="193675" cy="203200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9405" name="Line 352"/>
          <p:cNvSpPr>
            <a:spLocks noChangeShapeType="1"/>
          </p:cNvSpPr>
          <p:nvPr/>
        </p:nvSpPr>
        <p:spPr bwMode="auto">
          <a:xfrm flipH="1">
            <a:off x="801688" y="4716463"/>
            <a:ext cx="11112" cy="411162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9406" name="Line 321"/>
          <p:cNvSpPr>
            <a:spLocks noChangeShapeType="1"/>
          </p:cNvSpPr>
          <p:nvPr/>
        </p:nvSpPr>
        <p:spPr bwMode="auto">
          <a:xfrm>
            <a:off x="1441450" y="4530725"/>
            <a:ext cx="631666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grpSp>
        <p:nvGrpSpPr>
          <p:cNvPr id="59407" name="Group 246"/>
          <p:cNvGrpSpPr>
            <a:grpSpLocks/>
          </p:cNvGrpSpPr>
          <p:nvPr/>
        </p:nvGrpSpPr>
        <p:grpSpPr bwMode="auto">
          <a:xfrm>
            <a:off x="3806825" y="4394200"/>
            <a:ext cx="1055688" cy="360363"/>
            <a:chOff x="3600" y="219"/>
            <a:chExt cx="360" cy="175"/>
          </a:xfrm>
        </p:grpSpPr>
        <p:sp>
          <p:nvSpPr>
            <p:cNvPr id="59427" name="Oval 247"/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59428" name="Line 248"/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429" name="Line 249"/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430" name="Rectangle 250"/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chemeClr val="hlink"/>
            </a:soli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>
                <a:latin typeface="Times New Roman" pitchFamily="18" charset="0"/>
              </a:endParaRPr>
            </a:p>
          </p:txBody>
        </p:sp>
        <p:sp>
          <p:nvSpPr>
            <p:cNvPr id="59431" name="Oval 251"/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grpSp>
          <p:nvGrpSpPr>
            <p:cNvPr id="59432" name="Group 252"/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59437" name="Line 253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9438" name="Line 254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9439" name="Line 255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59433" name="Group 256"/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59434" name="Line 257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9435" name="Line 258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9436" name="Line 259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59408" name="AutoShape 350"/>
          <p:cNvSpPr>
            <a:spLocks noChangeArrowheads="1"/>
          </p:cNvSpPr>
          <p:nvPr/>
        </p:nvSpPr>
        <p:spPr bwMode="auto">
          <a:xfrm>
            <a:off x="7286625" y="4325938"/>
            <a:ext cx="889000" cy="485775"/>
          </a:xfrm>
          <a:prstGeom prst="rightArrow">
            <a:avLst>
              <a:gd name="adj1" fmla="val 50000"/>
              <a:gd name="adj2" fmla="val 45752"/>
            </a:avLst>
          </a:prstGeom>
          <a:gradFill rotWithShape="1">
            <a:gsLst>
              <a:gs pos="0">
                <a:srgbClr val="FFFFFF"/>
              </a:gs>
              <a:gs pos="100000">
                <a:srgbClr val="CC0000"/>
              </a:gs>
            </a:gsLst>
            <a:lin ang="0" scaled="1"/>
          </a:gradFill>
          <a:ln w="9525">
            <a:solidFill>
              <a:srgbClr val="CC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Times New Roman" pitchFamily="18" charset="0"/>
            </a:endParaRPr>
          </a:p>
        </p:txBody>
      </p:sp>
      <p:grpSp>
        <p:nvGrpSpPr>
          <p:cNvPr id="59409" name="Group 335"/>
          <p:cNvGrpSpPr>
            <a:grpSpLocks/>
          </p:cNvGrpSpPr>
          <p:nvPr/>
        </p:nvGrpSpPr>
        <p:grpSpPr bwMode="auto">
          <a:xfrm>
            <a:off x="1404938" y="4360863"/>
            <a:ext cx="2322512" cy="392112"/>
            <a:chOff x="2249" y="3430"/>
            <a:chExt cx="1389" cy="256"/>
          </a:xfrm>
        </p:grpSpPr>
        <p:sp>
          <p:nvSpPr>
            <p:cNvPr id="255309" name="Oval 333"/>
            <p:cNvSpPr>
              <a:spLocks noChangeArrowheads="1"/>
            </p:cNvSpPr>
            <p:nvPr/>
          </p:nvSpPr>
          <p:spPr bwMode="auto">
            <a:xfrm>
              <a:off x="3569" y="3433"/>
              <a:ext cx="69" cy="253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50000">
                  <a:schemeClr val="folHlink"/>
                </a:gs>
                <a:gs pos="100000">
                  <a:schemeClr val="bg1"/>
                </a:gs>
              </a:gsLst>
              <a:lin ang="54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 New Roman" pitchFamily="18" charset="0"/>
              </a:endParaRPr>
            </a:p>
          </p:txBody>
        </p:sp>
        <p:sp>
          <p:nvSpPr>
            <p:cNvPr id="255308" name="Rectangle 332"/>
            <p:cNvSpPr>
              <a:spLocks noChangeArrowheads="1"/>
            </p:cNvSpPr>
            <p:nvPr/>
          </p:nvSpPr>
          <p:spPr bwMode="auto">
            <a:xfrm>
              <a:off x="2275" y="3433"/>
              <a:ext cx="1326" cy="253"/>
            </a:xfrm>
            <a:prstGeom prst="rect">
              <a:avLst/>
            </a:prstGeom>
            <a:gradFill rotWithShape="1">
              <a:gsLst>
                <a:gs pos="0">
                  <a:schemeClr val="bg1"/>
                </a:gs>
                <a:gs pos="50000">
                  <a:schemeClr val="folHlink"/>
                </a:gs>
                <a:gs pos="100000">
                  <a:schemeClr val="bg1"/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 New Roman" pitchFamily="18" charset="0"/>
              </a:endParaRPr>
            </a:p>
          </p:txBody>
        </p:sp>
        <p:sp>
          <p:nvSpPr>
            <p:cNvPr id="59425" name="Oval 331"/>
            <p:cNvSpPr>
              <a:spLocks noChangeArrowheads="1"/>
            </p:cNvSpPr>
            <p:nvPr/>
          </p:nvSpPr>
          <p:spPr bwMode="auto">
            <a:xfrm>
              <a:off x="2249" y="3430"/>
              <a:ext cx="69" cy="253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255310" name="Rectangle 334"/>
            <p:cNvSpPr>
              <a:spLocks noChangeArrowheads="1"/>
            </p:cNvSpPr>
            <p:nvPr/>
          </p:nvSpPr>
          <p:spPr bwMode="auto">
            <a:xfrm>
              <a:off x="3562" y="3438"/>
              <a:ext cx="44" cy="246"/>
            </a:xfrm>
            <a:prstGeom prst="rect">
              <a:avLst/>
            </a:prstGeom>
            <a:gradFill rotWithShape="1">
              <a:gsLst>
                <a:gs pos="0">
                  <a:schemeClr val="bg1"/>
                </a:gs>
                <a:gs pos="50000">
                  <a:schemeClr val="folHlink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 New Roman" pitchFamily="18" charset="0"/>
              </a:endParaRPr>
            </a:p>
          </p:txBody>
        </p:sp>
      </p:grpSp>
      <p:grpSp>
        <p:nvGrpSpPr>
          <p:cNvPr id="59410" name="Group 341"/>
          <p:cNvGrpSpPr>
            <a:grpSpLocks/>
          </p:cNvGrpSpPr>
          <p:nvPr/>
        </p:nvGrpSpPr>
        <p:grpSpPr bwMode="auto">
          <a:xfrm>
            <a:off x="4910138" y="4248150"/>
            <a:ext cx="2801937" cy="581025"/>
            <a:chOff x="2249" y="3430"/>
            <a:chExt cx="1389" cy="256"/>
          </a:xfrm>
        </p:grpSpPr>
        <p:sp>
          <p:nvSpPr>
            <p:cNvPr id="255318" name="Oval 342"/>
            <p:cNvSpPr>
              <a:spLocks noChangeArrowheads="1"/>
            </p:cNvSpPr>
            <p:nvPr/>
          </p:nvSpPr>
          <p:spPr bwMode="auto">
            <a:xfrm>
              <a:off x="3569" y="3433"/>
              <a:ext cx="69" cy="253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50000">
                  <a:schemeClr val="folHlink"/>
                </a:gs>
                <a:gs pos="100000">
                  <a:schemeClr val="bg1"/>
                </a:gs>
              </a:gsLst>
              <a:lin ang="54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 New Roman" pitchFamily="18" charset="0"/>
              </a:endParaRPr>
            </a:p>
          </p:txBody>
        </p:sp>
        <p:sp>
          <p:nvSpPr>
            <p:cNvPr id="255319" name="Rectangle 343"/>
            <p:cNvSpPr>
              <a:spLocks noChangeArrowheads="1"/>
            </p:cNvSpPr>
            <p:nvPr/>
          </p:nvSpPr>
          <p:spPr bwMode="auto">
            <a:xfrm>
              <a:off x="2275" y="3433"/>
              <a:ext cx="1326" cy="253"/>
            </a:xfrm>
            <a:prstGeom prst="rect">
              <a:avLst/>
            </a:prstGeom>
            <a:gradFill rotWithShape="1">
              <a:gsLst>
                <a:gs pos="0">
                  <a:schemeClr val="bg1"/>
                </a:gs>
                <a:gs pos="50000">
                  <a:schemeClr val="folHlink"/>
                </a:gs>
                <a:gs pos="100000">
                  <a:schemeClr val="bg1"/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 New Roman" pitchFamily="18" charset="0"/>
              </a:endParaRPr>
            </a:p>
          </p:txBody>
        </p:sp>
        <p:sp>
          <p:nvSpPr>
            <p:cNvPr id="59421" name="Oval 344"/>
            <p:cNvSpPr>
              <a:spLocks noChangeArrowheads="1"/>
            </p:cNvSpPr>
            <p:nvPr/>
          </p:nvSpPr>
          <p:spPr bwMode="auto">
            <a:xfrm>
              <a:off x="2249" y="3430"/>
              <a:ext cx="69" cy="253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255321" name="Rectangle 345"/>
            <p:cNvSpPr>
              <a:spLocks noChangeArrowheads="1"/>
            </p:cNvSpPr>
            <p:nvPr/>
          </p:nvSpPr>
          <p:spPr bwMode="auto">
            <a:xfrm>
              <a:off x="3562" y="3438"/>
              <a:ext cx="44" cy="246"/>
            </a:xfrm>
            <a:prstGeom prst="rect">
              <a:avLst/>
            </a:prstGeom>
            <a:gradFill rotWithShape="1">
              <a:gsLst>
                <a:gs pos="0">
                  <a:schemeClr val="bg1"/>
                </a:gs>
                <a:gs pos="50000">
                  <a:schemeClr val="folHlink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 New Roman" pitchFamily="18" charset="0"/>
              </a:endParaRPr>
            </a:p>
          </p:txBody>
        </p:sp>
      </p:grpSp>
      <p:grpSp>
        <p:nvGrpSpPr>
          <p:cNvPr id="13" name="Group 99"/>
          <p:cNvGrpSpPr>
            <a:grpSpLocks/>
          </p:cNvGrpSpPr>
          <p:nvPr/>
        </p:nvGrpSpPr>
        <p:grpSpPr bwMode="auto">
          <a:xfrm>
            <a:off x="239713" y="5111750"/>
            <a:ext cx="8235950" cy="896938"/>
            <a:chOff x="0" y="3803"/>
            <a:chExt cx="5188" cy="565"/>
          </a:xfrm>
        </p:grpSpPr>
        <p:sp>
          <p:nvSpPr>
            <p:cNvPr id="59416" name="Text Box 353"/>
            <p:cNvSpPr txBox="1">
              <a:spLocks noChangeArrowheads="1"/>
            </p:cNvSpPr>
            <p:nvPr/>
          </p:nvSpPr>
          <p:spPr bwMode="auto">
            <a:xfrm>
              <a:off x="0" y="3821"/>
              <a:ext cx="1461" cy="547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lnSpc>
                  <a:spcPct val="85000"/>
                </a:lnSpc>
              </a:pPr>
              <a:r>
                <a:rPr lang="en-US" sz="2000">
                  <a:latin typeface="Gill Sans MT" pitchFamily="34" charset="0"/>
                </a:rPr>
                <a:t>server sends bits </a:t>
              </a:r>
            </a:p>
            <a:p>
              <a:pPr algn="ctr">
                <a:lnSpc>
                  <a:spcPct val="85000"/>
                </a:lnSpc>
              </a:pPr>
              <a:r>
                <a:rPr lang="en-US" sz="2000">
                  <a:latin typeface="Gill Sans MT" pitchFamily="34" charset="0"/>
                </a:rPr>
                <a:t>(fluid) into pipe</a:t>
              </a:r>
            </a:p>
            <a:p>
              <a:pPr algn="ctr">
                <a:lnSpc>
                  <a:spcPct val="85000"/>
                </a:lnSpc>
              </a:pPr>
              <a:endParaRPr lang="en-US" sz="2000">
                <a:latin typeface="Gill Sans MT" pitchFamily="34" charset="0"/>
              </a:endParaRPr>
            </a:p>
          </p:txBody>
        </p:sp>
        <p:sp>
          <p:nvSpPr>
            <p:cNvPr id="59417" name="Text Box 336"/>
            <p:cNvSpPr txBox="1">
              <a:spLocks noChangeArrowheads="1"/>
            </p:cNvSpPr>
            <p:nvPr/>
          </p:nvSpPr>
          <p:spPr bwMode="auto">
            <a:xfrm>
              <a:off x="1573" y="3803"/>
              <a:ext cx="1769" cy="547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lnSpc>
                  <a:spcPct val="85000"/>
                </a:lnSpc>
              </a:pPr>
              <a:r>
                <a:rPr lang="en-US" sz="2000">
                  <a:latin typeface="Gill Sans MT" pitchFamily="34" charset="0"/>
                </a:rPr>
                <a:t> pipe that can carry</a:t>
              </a:r>
            </a:p>
            <a:p>
              <a:pPr algn="ctr">
                <a:lnSpc>
                  <a:spcPct val="85000"/>
                </a:lnSpc>
              </a:pPr>
              <a:r>
                <a:rPr lang="en-US" sz="2000">
                  <a:latin typeface="Gill Sans MT" pitchFamily="34" charset="0"/>
                </a:rPr>
                <a:t>fluid at rate</a:t>
              </a:r>
            </a:p>
            <a:p>
              <a:pPr algn="ctr">
                <a:lnSpc>
                  <a:spcPct val="85000"/>
                </a:lnSpc>
              </a:pPr>
              <a:r>
                <a:rPr lang="en-US" sz="2000">
                  <a:latin typeface="Gill Sans MT" pitchFamily="34" charset="0"/>
                </a:rPr>
                <a:t> R</a:t>
              </a:r>
              <a:r>
                <a:rPr lang="en-US" sz="2800" baseline="-25000">
                  <a:latin typeface="Gill Sans MT" pitchFamily="34" charset="0"/>
                </a:rPr>
                <a:t>s</a:t>
              </a:r>
              <a:r>
                <a:rPr lang="en-US" sz="2000" baseline="-25000">
                  <a:latin typeface="Gill Sans MT" pitchFamily="34" charset="0"/>
                </a:rPr>
                <a:t> </a:t>
              </a:r>
              <a:r>
                <a:rPr lang="en-US" sz="2000">
                  <a:latin typeface="Gill Sans MT" pitchFamily="34" charset="0"/>
                </a:rPr>
                <a:t>bits/sec)</a:t>
              </a:r>
            </a:p>
          </p:txBody>
        </p:sp>
        <p:sp>
          <p:nvSpPr>
            <p:cNvPr id="59418" name="Text Box 346"/>
            <p:cNvSpPr txBox="1">
              <a:spLocks noChangeArrowheads="1"/>
            </p:cNvSpPr>
            <p:nvPr/>
          </p:nvSpPr>
          <p:spPr bwMode="auto">
            <a:xfrm>
              <a:off x="3328" y="3812"/>
              <a:ext cx="1860" cy="547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lnSpc>
                  <a:spcPct val="85000"/>
                </a:lnSpc>
              </a:pPr>
              <a:r>
                <a:rPr lang="en-US" sz="2000">
                  <a:latin typeface="Gill Sans MT" pitchFamily="34" charset="0"/>
                </a:rPr>
                <a:t> pipe that can carry</a:t>
              </a:r>
            </a:p>
            <a:p>
              <a:pPr algn="ctr">
                <a:lnSpc>
                  <a:spcPct val="85000"/>
                </a:lnSpc>
              </a:pPr>
              <a:r>
                <a:rPr lang="en-US" sz="2000">
                  <a:latin typeface="Gill Sans MT" pitchFamily="34" charset="0"/>
                </a:rPr>
                <a:t>fluid at rate</a:t>
              </a:r>
            </a:p>
            <a:p>
              <a:pPr algn="ctr">
                <a:lnSpc>
                  <a:spcPct val="85000"/>
                </a:lnSpc>
              </a:pPr>
              <a:r>
                <a:rPr lang="en-US" sz="2000">
                  <a:latin typeface="Gill Sans MT" pitchFamily="34" charset="0"/>
                </a:rPr>
                <a:t> R</a:t>
              </a:r>
              <a:r>
                <a:rPr lang="en-US" sz="2800" baseline="-25000">
                  <a:latin typeface="Gill Sans MT" pitchFamily="34" charset="0"/>
                </a:rPr>
                <a:t>c</a:t>
              </a:r>
              <a:r>
                <a:rPr lang="en-US" sz="2000" baseline="-25000">
                  <a:latin typeface="Gill Sans MT" pitchFamily="34" charset="0"/>
                </a:rPr>
                <a:t> </a:t>
              </a:r>
              <a:r>
                <a:rPr lang="en-US" sz="2000">
                  <a:latin typeface="Gill Sans MT" pitchFamily="34" charset="0"/>
                </a:rPr>
                <a:t>bits/sec)</a:t>
              </a:r>
            </a:p>
          </p:txBody>
        </p:sp>
      </p:grpSp>
      <p:pic>
        <p:nvPicPr>
          <p:cNvPr id="59412" name="Picture 60" descr="underline_base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30213" y="931863"/>
            <a:ext cx="2913062" cy="160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9413" name="AutoShape 351"/>
          <p:cNvSpPr>
            <a:spLocks noChangeArrowheads="1"/>
          </p:cNvSpPr>
          <p:nvPr/>
        </p:nvSpPr>
        <p:spPr bwMode="auto">
          <a:xfrm>
            <a:off x="3732213" y="4308475"/>
            <a:ext cx="1279525" cy="485775"/>
          </a:xfrm>
          <a:prstGeom prst="rightArrow">
            <a:avLst>
              <a:gd name="adj1" fmla="val 50000"/>
              <a:gd name="adj2" fmla="val 65850"/>
            </a:avLst>
          </a:prstGeom>
          <a:gradFill rotWithShape="1">
            <a:gsLst>
              <a:gs pos="0">
                <a:srgbClr val="FFFFFF"/>
              </a:gs>
              <a:gs pos="100000">
                <a:srgbClr val="CC0000"/>
              </a:gs>
            </a:gsLst>
            <a:lin ang="0" scaled="1"/>
          </a:gradFill>
          <a:ln w="9525">
            <a:solidFill>
              <a:srgbClr val="CC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Times New Roman" pitchFamily="18" charset="0"/>
            </a:endParaRPr>
          </a:p>
        </p:txBody>
      </p:sp>
      <p:sp>
        <p:nvSpPr>
          <p:cNvPr id="59414" name="AutoShape 349"/>
          <p:cNvSpPr>
            <a:spLocks noChangeArrowheads="1"/>
          </p:cNvSpPr>
          <p:nvPr/>
        </p:nvSpPr>
        <p:spPr bwMode="auto">
          <a:xfrm flipV="1">
            <a:off x="508000" y="4064000"/>
            <a:ext cx="974725" cy="720725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2912 h 21600"/>
              <a:gd name="T14" fmla="*/ 18227 w 21600"/>
              <a:gd name="T15" fmla="*/ 9246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lnTo>
                  <a:pt x="21600" y="6079"/>
                </a:lnTo>
                <a:close/>
              </a:path>
            </a:pathLst>
          </a:custGeom>
          <a:gradFill rotWithShape="1">
            <a:gsLst>
              <a:gs pos="0">
                <a:srgbClr val="FFFFFF"/>
              </a:gs>
              <a:gs pos="100000">
                <a:srgbClr val="CC0000"/>
              </a:gs>
            </a:gsLst>
            <a:lin ang="0" scaled="1"/>
          </a:gradFill>
          <a:ln w="9525">
            <a:solidFill>
              <a:srgbClr val="CC0000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/>
          </a:p>
        </p:txBody>
      </p:sp>
      <p:sp>
        <p:nvSpPr>
          <p:cNvPr id="59415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r>
              <a:rPr lang="en-US"/>
              <a:t>1-</a:t>
            </a:r>
            <a:fld id="{70782B0B-E44E-489D-87C2-42F1BE0D47AB}" type="slidenum">
              <a:rPr lang="en-US" smtClean="0"/>
              <a:pPr/>
              <a:t>51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Footer Placeholder 2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>
                <a:ea typeface="ＭＳ Ｐゴシック" pitchFamily="34" charset="-128"/>
              </a:rPr>
              <a:t>Introduction</a:t>
            </a:r>
          </a:p>
        </p:txBody>
      </p:sp>
      <p:pic>
        <p:nvPicPr>
          <p:cNvPr id="60419" name="Picture 208" descr="underline_base"/>
          <p:cNvPicPr>
            <a:picLocks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892175"/>
            <a:ext cx="4570413" cy="173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60420" name="Group 140"/>
          <p:cNvGrpSpPr>
            <a:grpSpLocks/>
          </p:cNvGrpSpPr>
          <p:nvPr/>
        </p:nvGrpSpPr>
        <p:grpSpPr bwMode="auto">
          <a:xfrm>
            <a:off x="1614488" y="2254250"/>
            <a:ext cx="352425" cy="876300"/>
            <a:chOff x="4140" y="429"/>
            <a:chExt cx="1425" cy="2396"/>
          </a:xfrm>
        </p:grpSpPr>
        <p:sp>
          <p:nvSpPr>
            <p:cNvPr id="60531" name="Freeform 141"/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 w 354"/>
                <a:gd name="T1" fmla="*/ 0 h 2742"/>
                <a:gd name="T2" fmla="*/ 2 w 354"/>
                <a:gd name="T3" fmla="*/ 7 h 2742"/>
                <a:gd name="T4" fmla="*/ 2 w 354"/>
                <a:gd name="T5" fmla="*/ 48 h 2742"/>
                <a:gd name="T6" fmla="*/ 0 w 354"/>
                <a:gd name="T7" fmla="*/ 50 h 2742"/>
                <a:gd name="T8" fmla="*/ 2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0532" name="Rectangle 142"/>
            <p:cNvSpPr>
              <a:spLocks noChangeArrowheads="1"/>
            </p:cNvSpPr>
            <p:nvPr/>
          </p:nvSpPr>
          <p:spPr bwMode="auto">
            <a:xfrm>
              <a:off x="4204" y="429"/>
              <a:ext cx="1046" cy="2283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533" name="Freeform 143"/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2 w 211"/>
                <a:gd name="T3" fmla="*/ 5 h 2537"/>
                <a:gd name="T4" fmla="*/ 2 w 211"/>
                <a:gd name="T5" fmla="*/ 45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0534" name="Freeform 144"/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2 w 328"/>
                <a:gd name="T3" fmla="*/ 3 h 226"/>
                <a:gd name="T4" fmla="*/ 2 w 328"/>
                <a:gd name="T5" fmla="*/ 5 h 226"/>
                <a:gd name="T6" fmla="*/ 0 w 328"/>
                <a:gd name="T7" fmla="*/ 3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0535" name="Rectangle 145"/>
            <p:cNvSpPr>
              <a:spLocks noChangeArrowheads="1"/>
            </p:cNvSpPr>
            <p:nvPr/>
          </p:nvSpPr>
          <p:spPr bwMode="auto">
            <a:xfrm>
              <a:off x="4211" y="694"/>
              <a:ext cx="597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60536" name="Group 146"/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60561" name="AutoShape 147"/>
              <p:cNvSpPr>
                <a:spLocks noChangeArrowheads="1"/>
              </p:cNvSpPr>
              <p:nvPr/>
            </p:nvSpPr>
            <p:spPr bwMode="auto">
              <a:xfrm>
                <a:off x="615" y="2568"/>
                <a:ext cx="721" cy="137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562" name="AutoShape 148"/>
              <p:cNvSpPr>
                <a:spLocks noChangeArrowheads="1"/>
              </p:cNvSpPr>
              <p:nvPr/>
            </p:nvSpPr>
            <p:spPr bwMode="auto">
              <a:xfrm>
                <a:off x="631" y="2584"/>
                <a:ext cx="689" cy="10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60537" name="Rectangle 149"/>
            <p:cNvSpPr>
              <a:spLocks noChangeArrowheads="1"/>
            </p:cNvSpPr>
            <p:nvPr/>
          </p:nvSpPr>
          <p:spPr bwMode="auto">
            <a:xfrm>
              <a:off x="4223" y="1019"/>
              <a:ext cx="597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60538" name="Group 150"/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60559" name="AutoShape 151"/>
              <p:cNvSpPr>
                <a:spLocks noChangeArrowheads="1"/>
              </p:cNvSpPr>
              <p:nvPr/>
            </p:nvSpPr>
            <p:spPr bwMode="auto">
              <a:xfrm>
                <a:off x="617" y="2567"/>
                <a:ext cx="721" cy="14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560" name="AutoShape 152"/>
              <p:cNvSpPr>
                <a:spLocks noChangeArrowheads="1"/>
              </p:cNvSpPr>
              <p:nvPr/>
            </p:nvSpPr>
            <p:spPr bwMode="auto">
              <a:xfrm>
                <a:off x="634" y="2585"/>
                <a:ext cx="689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60539" name="Rectangle 153"/>
            <p:cNvSpPr>
              <a:spLocks noChangeArrowheads="1"/>
            </p:cNvSpPr>
            <p:nvPr/>
          </p:nvSpPr>
          <p:spPr bwMode="auto">
            <a:xfrm>
              <a:off x="4217" y="1358"/>
              <a:ext cx="597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540" name="Rectangle 154"/>
            <p:cNvSpPr>
              <a:spLocks noChangeArrowheads="1"/>
            </p:cNvSpPr>
            <p:nvPr/>
          </p:nvSpPr>
          <p:spPr bwMode="auto">
            <a:xfrm>
              <a:off x="4230" y="1653"/>
              <a:ext cx="597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60541" name="Group 155"/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60557" name="AutoShape 156"/>
              <p:cNvSpPr>
                <a:spLocks noChangeArrowheads="1"/>
              </p:cNvSpPr>
              <p:nvPr/>
            </p:nvSpPr>
            <p:spPr bwMode="auto">
              <a:xfrm>
                <a:off x="616" y="2568"/>
                <a:ext cx="720" cy="14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558" name="AutoShape 157"/>
              <p:cNvSpPr>
                <a:spLocks noChangeArrowheads="1"/>
              </p:cNvSpPr>
              <p:nvPr/>
            </p:nvSpPr>
            <p:spPr bwMode="auto">
              <a:xfrm>
                <a:off x="632" y="2584"/>
                <a:ext cx="688" cy="10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60542" name="Freeform 158"/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2 w 328"/>
                <a:gd name="T3" fmla="*/ 2 h 226"/>
                <a:gd name="T4" fmla="*/ 2 w 328"/>
                <a:gd name="T5" fmla="*/ 4 h 226"/>
                <a:gd name="T6" fmla="*/ 0 w 328"/>
                <a:gd name="T7" fmla="*/ 2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60543" name="Group 159"/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60555" name="AutoShape 160"/>
              <p:cNvSpPr>
                <a:spLocks noChangeArrowheads="1"/>
              </p:cNvSpPr>
              <p:nvPr/>
            </p:nvSpPr>
            <p:spPr bwMode="auto">
              <a:xfrm>
                <a:off x="611" y="2569"/>
                <a:ext cx="728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556" name="AutoShape 161"/>
              <p:cNvSpPr>
                <a:spLocks noChangeArrowheads="1"/>
              </p:cNvSpPr>
              <p:nvPr/>
            </p:nvSpPr>
            <p:spPr bwMode="auto">
              <a:xfrm>
                <a:off x="627" y="2586"/>
                <a:ext cx="696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60544" name="Rectangle 162"/>
            <p:cNvSpPr>
              <a:spLocks noChangeArrowheads="1"/>
            </p:cNvSpPr>
            <p:nvPr/>
          </p:nvSpPr>
          <p:spPr bwMode="auto">
            <a:xfrm>
              <a:off x="5250" y="429"/>
              <a:ext cx="71" cy="2287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545" name="Freeform 163"/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2 w 296"/>
                <a:gd name="T3" fmla="*/ 2 h 256"/>
                <a:gd name="T4" fmla="*/ 2 w 296"/>
                <a:gd name="T5" fmla="*/ 4 h 256"/>
                <a:gd name="T6" fmla="*/ 0 w 296"/>
                <a:gd name="T7" fmla="*/ 2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0546" name="Freeform 164"/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2 w 304"/>
                <a:gd name="T3" fmla="*/ 2 h 288"/>
                <a:gd name="T4" fmla="*/ 2 w 304"/>
                <a:gd name="T5" fmla="*/ 5 h 288"/>
                <a:gd name="T6" fmla="*/ 2 w 304"/>
                <a:gd name="T7" fmla="*/ 2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0547" name="Oval 165"/>
            <p:cNvSpPr>
              <a:spLocks noChangeArrowheads="1"/>
            </p:cNvSpPr>
            <p:nvPr/>
          </p:nvSpPr>
          <p:spPr bwMode="auto">
            <a:xfrm>
              <a:off x="5520" y="2612"/>
              <a:ext cx="45" cy="95"/>
            </a:xfrm>
            <a:prstGeom prst="ellipse">
              <a:avLst/>
            </a:prstGeom>
            <a:solidFill>
              <a:srgbClr val="333333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548" name="Freeform 166"/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3 h 240"/>
                <a:gd name="T2" fmla="*/ 2 w 306"/>
                <a:gd name="T3" fmla="*/ 5 h 240"/>
                <a:gd name="T4" fmla="*/ 2 w 306"/>
                <a:gd name="T5" fmla="*/ 3 h 240"/>
                <a:gd name="T6" fmla="*/ 2 w 306"/>
                <a:gd name="T7" fmla="*/ 0 h 240"/>
                <a:gd name="T8" fmla="*/ 0 w 306"/>
                <a:gd name="T9" fmla="*/ 3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0549" name="AutoShape 167"/>
            <p:cNvSpPr>
              <a:spLocks noChangeArrowheads="1"/>
            </p:cNvSpPr>
            <p:nvPr/>
          </p:nvSpPr>
          <p:spPr bwMode="auto">
            <a:xfrm>
              <a:off x="4140" y="2677"/>
              <a:ext cx="1200" cy="148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550" name="AutoShape 168"/>
            <p:cNvSpPr>
              <a:spLocks noChangeArrowheads="1"/>
            </p:cNvSpPr>
            <p:nvPr/>
          </p:nvSpPr>
          <p:spPr bwMode="auto">
            <a:xfrm>
              <a:off x="4204" y="2712"/>
              <a:ext cx="1072" cy="82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551" name="Oval 169"/>
            <p:cNvSpPr>
              <a:spLocks noChangeArrowheads="1"/>
            </p:cNvSpPr>
            <p:nvPr/>
          </p:nvSpPr>
          <p:spPr bwMode="auto">
            <a:xfrm>
              <a:off x="4307" y="2382"/>
              <a:ext cx="160" cy="143"/>
            </a:xfrm>
            <a:prstGeom prst="ellipse">
              <a:avLst/>
            </a:prstGeom>
            <a:solidFill>
              <a:srgbClr val="33CC33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552" name="Oval 170"/>
            <p:cNvSpPr>
              <a:spLocks noChangeArrowheads="1"/>
            </p:cNvSpPr>
            <p:nvPr/>
          </p:nvSpPr>
          <p:spPr bwMode="auto">
            <a:xfrm>
              <a:off x="4487" y="2382"/>
              <a:ext cx="160" cy="143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endParaRPr lang="en-US" sz="1800">
                <a:solidFill>
                  <a:srgbClr val="FF0000"/>
                </a:solidFill>
              </a:endParaRPr>
            </a:p>
          </p:txBody>
        </p:sp>
        <p:sp>
          <p:nvSpPr>
            <p:cNvPr id="60553" name="Oval 171"/>
            <p:cNvSpPr>
              <a:spLocks noChangeArrowheads="1"/>
            </p:cNvSpPr>
            <p:nvPr/>
          </p:nvSpPr>
          <p:spPr bwMode="auto">
            <a:xfrm>
              <a:off x="4660" y="2382"/>
              <a:ext cx="160" cy="139"/>
            </a:xfrm>
            <a:prstGeom prst="ellipse">
              <a:avLst/>
            </a:prstGeom>
            <a:solidFill>
              <a:srgbClr val="33CC33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554" name="Rectangle 172"/>
            <p:cNvSpPr>
              <a:spLocks noChangeArrowheads="1"/>
            </p:cNvSpPr>
            <p:nvPr/>
          </p:nvSpPr>
          <p:spPr bwMode="auto">
            <a:xfrm>
              <a:off x="5064" y="1835"/>
              <a:ext cx="83" cy="760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60421" name="Rectangle 3"/>
          <p:cNvSpPr>
            <a:spLocks noGrp="1" noChangeArrowheads="1"/>
          </p:cNvSpPr>
          <p:nvPr>
            <p:ph type="title" idx="4294967295"/>
          </p:nvPr>
        </p:nvSpPr>
        <p:spPr>
          <a:xfrm>
            <a:off x="276225" y="100013"/>
            <a:ext cx="7772400" cy="1143000"/>
          </a:xfrm>
        </p:spPr>
        <p:txBody>
          <a:bodyPr/>
          <a:lstStyle/>
          <a:p>
            <a:pPr eaLnBrk="1" hangingPunct="1"/>
            <a:r>
              <a:rPr lang="en-US">
                <a:ea typeface="ＭＳ Ｐゴシック" pitchFamily="34" charset="-128"/>
              </a:rPr>
              <a:t>Throughput (more)</a:t>
            </a:r>
          </a:p>
        </p:txBody>
      </p:sp>
      <p:sp>
        <p:nvSpPr>
          <p:cNvPr id="60422" name="Rectangle 4"/>
          <p:cNvSpPr>
            <a:spLocks noGrp="1" noChangeArrowheads="1"/>
          </p:cNvSpPr>
          <p:nvPr>
            <p:ph type="body" idx="4294967295"/>
          </p:nvPr>
        </p:nvSpPr>
        <p:spPr>
          <a:xfrm>
            <a:off x="519113" y="1447800"/>
            <a:ext cx="8150225" cy="554038"/>
          </a:xfrm>
        </p:spPr>
        <p:txBody>
          <a:bodyPr/>
          <a:lstStyle/>
          <a:p>
            <a:pPr eaLnBrk="1" hangingPunct="1">
              <a:buSzPct val="75000"/>
            </a:pPr>
            <a:r>
              <a:rPr lang="en-US" i="1">
                <a:solidFill>
                  <a:srgbClr val="CC0000"/>
                </a:solidFill>
                <a:ea typeface="ＭＳ Ｐゴシック" pitchFamily="34" charset="-128"/>
              </a:rPr>
              <a:t>R</a:t>
            </a:r>
            <a:r>
              <a:rPr lang="en-US" i="1" baseline="-25000">
                <a:solidFill>
                  <a:srgbClr val="CC0000"/>
                </a:solidFill>
                <a:ea typeface="ＭＳ Ｐゴシック" pitchFamily="34" charset="-128"/>
              </a:rPr>
              <a:t>s</a:t>
            </a:r>
            <a:r>
              <a:rPr lang="en-US" i="1">
                <a:solidFill>
                  <a:srgbClr val="CC0000"/>
                </a:solidFill>
                <a:ea typeface="ＭＳ Ｐゴシック" pitchFamily="34" charset="-128"/>
              </a:rPr>
              <a:t> &lt; R</a:t>
            </a:r>
            <a:r>
              <a:rPr lang="en-US" i="1" baseline="-25000">
                <a:solidFill>
                  <a:srgbClr val="CC0000"/>
                </a:solidFill>
                <a:ea typeface="ＭＳ Ｐゴシック" pitchFamily="34" charset="-128"/>
              </a:rPr>
              <a:t>c</a:t>
            </a:r>
            <a:r>
              <a:rPr lang="en-US" i="1">
                <a:solidFill>
                  <a:srgbClr val="FF3300"/>
                </a:solidFill>
                <a:ea typeface="ＭＳ Ｐゴシック" pitchFamily="34" charset="-128"/>
              </a:rPr>
              <a:t>  </a:t>
            </a:r>
            <a:r>
              <a:rPr lang="en-US">
                <a:ea typeface="ＭＳ Ｐゴシック" pitchFamily="34" charset="-128"/>
              </a:rPr>
              <a:t>What is average end-end throughput?</a:t>
            </a:r>
          </a:p>
        </p:txBody>
      </p:sp>
      <p:grpSp>
        <p:nvGrpSpPr>
          <p:cNvPr id="60423" name="Group 34"/>
          <p:cNvGrpSpPr>
            <a:grpSpLocks/>
          </p:cNvGrpSpPr>
          <p:nvPr/>
        </p:nvGrpSpPr>
        <p:grpSpPr bwMode="auto">
          <a:xfrm>
            <a:off x="2066925" y="2606675"/>
            <a:ext cx="2136775" cy="307975"/>
            <a:chOff x="2249" y="3430"/>
            <a:chExt cx="1389" cy="256"/>
          </a:xfrm>
        </p:grpSpPr>
        <p:sp>
          <p:nvSpPr>
            <p:cNvPr id="256035" name="Oval 35"/>
            <p:cNvSpPr>
              <a:spLocks noChangeArrowheads="1"/>
            </p:cNvSpPr>
            <p:nvPr/>
          </p:nvSpPr>
          <p:spPr bwMode="auto">
            <a:xfrm>
              <a:off x="3569" y="3433"/>
              <a:ext cx="69" cy="253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50000">
                  <a:schemeClr val="folHlink"/>
                </a:gs>
                <a:gs pos="100000">
                  <a:schemeClr val="bg1"/>
                </a:gs>
              </a:gsLst>
              <a:lin ang="54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56036" name="Rectangle 36"/>
            <p:cNvSpPr>
              <a:spLocks noChangeArrowheads="1"/>
            </p:cNvSpPr>
            <p:nvPr/>
          </p:nvSpPr>
          <p:spPr bwMode="auto">
            <a:xfrm>
              <a:off x="2275" y="3433"/>
              <a:ext cx="1326" cy="253"/>
            </a:xfrm>
            <a:prstGeom prst="rect">
              <a:avLst/>
            </a:prstGeom>
            <a:gradFill rotWithShape="1">
              <a:gsLst>
                <a:gs pos="0">
                  <a:schemeClr val="bg1"/>
                </a:gs>
                <a:gs pos="50000">
                  <a:schemeClr val="folHlink"/>
                </a:gs>
                <a:gs pos="100000">
                  <a:schemeClr val="bg1"/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60529" name="Oval 37"/>
            <p:cNvSpPr>
              <a:spLocks noChangeArrowheads="1"/>
            </p:cNvSpPr>
            <p:nvPr/>
          </p:nvSpPr>
          <p:spPr bwMode="auto">
            <a:xfrm>
              <a:off x="2249" y="3430"/>
              <a:ext cx="69" cy="253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038" name="Rectangle 38"/>
            <p:cNvSpPr>
              <a:spLocks noChangeArrowheads="1"/>
            </p:cNvSpPr>
            <p:nvPr/>
          </p:nvSpPr>
          <p:spPr bwMode="auto">
            <a:xfrm>
              <a:off x="3562" y="3438"/>
              <a:ext cx="44" cy="245"/>
            </a:xfrm>
            <a:prstGeom prst="rect">
              <a:avLst/>
            </a:prstGeom>
            <a:gradFill rotWithShape="1">
              <a:gsLst>
                <a:gs pos="0">
                  <a:schemeClr val="bg1"/>
                </a:gs>
                <a:gs pos="50000">
                  <a:schemeClr val="folHlink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</p:grpSp>
      <p:sp>
        <p:nvSpPr>
          <p:cNvPr id="60424" name="Text Box 39"/>
          <p:cNvSpPr txBox="1">
            <a:spLocks noChangeArrowheads="1"/>
          </p:cNvSpPr>
          <p:nvPr/>
        </p:nvSpPr>
        <p:spPr bwMode="auto">
          <a:xfrm>
            <a:off x="1855788" y="2562225"/>
            <a:ext cx="258603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000"/>
              <a:t>  R</a:t>
            </a:r>
            <a:r>
              <a:rPr lang="en-US" sz="2800" baseline="-25000"/>
              <a:t>s</a:t>
            </a:r>
            <a:r>
              <a:rPr lang="en-US" sz="2000" baseline="-25000"/>
              <a:t> </a:t>
            </a:r>
            <a:r>
              <a:rPr lang="en-US" sz="2000"/>
              <a:t>bits/sec</a:t>
            </a:r>
          </a:p>
        </p:txBody>
      </p:sp>
      <p:sp>
        <p:nvSpPr>
          <p:cNvPr id="60425" name="AutoShape 42"/>
          <p:cNvSpPr>
            <a:spLocks noChangeArrowheads="1"/>
          </p:cNvSpPr>
          <p:nvPr/>
        </p:nvSpPr>
        <p:spPr bwMode="auto">
          <a:xfrm flipV="1">
            <a:off x="1255713" y="2374900"/>
            <a:ext cx="895350" cy="56515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2912 h 21600"/>
              <a:gd name="T14" fmla="*/ 18227 w 21600"/>
              <a:gd name="T15" fmla="*/ 9246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lnTo>
                  <a:pt x="21600" y="6079"/>
                </a:lnTo>
                <a:close/>
              </a:path>
            </a:pathLst>
          </a:custGeom>
          <a:gradFill rotWithShape="1">
            <a:gsLst>
              <a:gs pos="0">
                <a:srgbClr val="FFFFFF"/>
              </a:gs>
              <a:gs pos="100000">
                <a:srgbClr val="CC0000"/>
              </a:gs>
            </a:gsLst>
            <a:lin ang="0" scaled="1"/>
          </a:gradFill>
          <a:ln w="9525">
            <a:solidFill>
              <a:srgbClr val="CC0000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/>
          </a:p>
        </p:txBody>
      </p:sp>
      <p:sp>
        <p:nvSpPr>
          <p:cNvPr id="60426" name="AutoShape 43"/>
          <p:cNvSpPr>
            <a:spLocks noChangeArrowheads="1"/>
          </p:cNvSpPr>
          <p:nvPr/>
        </p:nvSpPr>
        <p:spPr bwMode="auto">
          <a:xfrm>
            <a:off x="7489825" y="2581275"/>
            <a:ext cx="817563" cy="379413"/>
          </a:xfrm>
          <a:prstGeom prst="rightArrow">
            <a:avLst>
              <a:gd name="adj1" fmla="val 50000"/>
              <a:gd name="adj2" fmla="val 53870"/>
            </a:avLst>
          </a:prstGeom>
          <a:gradFill rotWithShape="1">
            <a:gsLst>
              <a:gs pos="0">
                <a:srgbClr val="FFFFFF"/>
              </a:gs>
              <a:gs pos="100000">
                <a:srgbClr val="CC0000"/>
              </a:gs>
            </a:gsLst>
            <a:lin ang="0" scaled="1"/>
          </a:gradFill>
          <a:ln w="9525">
            <a:solidFill>
              <a:srgbClr val="CC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60427" name="Group 54"/>
          <p:cNvGrpSpPr>
            <a:grpSpLocks/>
          </p:cNvGrpSpPr>
          <p:nvPr/>
        </p:nvGrpSpPr>
        <p:grpSpPr bwMode="auto">
          <a:xfrm>
            <a:off x="5440363" y="2473325"/>
            <a:ext cx="2790825" cy="569913"/>
            <a:chOff x="3130" y="3069"/>
            <a:chExt cx="1911" cy="366"/>
          </a:xfrm>
        </p:grpSpPr>
        <p:grpSp>
          <p:nvGrpSpPr>
            <p:cNvPr id="60521" name="Group 45"/>
            <p:cNvGrpSpPr>
              <a:grpSpLocks/>
            </p:cNvGrpSpPr>
            <p:nvPr/>
          </p:nvGrpSpPr>
          <p:grpSpPr bwMode="auto">
            <a:xfrm>
              <a:off x="3130" y="3069"/>
              <a:ext cx="1765" cy="366"/>
              <a:chOff x="2249" y="3430"/>
              <a:chExt cx="1389" cy="256"/>
            </a:xfrm>
          </p:grpSpPr>
          <p:sp>
            <p:nvSpPr>
              <p:cNvPr id="256046" name="Oval 46"/>
              <p:cNvSpPr>
                <a:spLocks noChangeArrowheads="1"/>
              </p:cNvSpPr>
              <p:nvPr/>
            </p:nvSpPr>
            <p:spPr bwMode="auto">
              <a:xfrm>
                <a:off x="3569" y="3433"/>
                <a:ext cx="69" cy="253"/>
              </a:xfrm>
              <a:prstGeom prst="ellipse">
                <a:avLst/>
              </a:prstGeom>
              <a:gradFill rotWithShape="1">
                <a:gsLst>
                  <a:gs pos="0">
                    <a:schemeClr val="bg1"/>
                  </a:gs>
                  <a:gs pos="50000">
                    <a:schemeClr val="folHlink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256047" name="Rectangle 47"/>
              <p:cNvSpPr>
                <a:spLocks noChangeArrowheads="1"/>
              </p:cNvSpPr>
              <p:nvPr/>
            </p:nvSpPr>
            <p:spPr bwMode="auto">
              <a:xfrm>
                <a:off x="2275" y="3433"/>
                <a:ext cx="1329" cy="253"/>
              </a:xfrm>
              <a:prstGeom prst="rect">
                <a:avLst/>
              </a:prstGeom>
              <a:gradFill rotWithShape="1">
                <a:gsLst>
                  <a:gs pos="0">
                    <a:schemeClr val="bg1"/>
                  </a:gs>
                  <a:gs pos="50000">
                    <a:schemeClr val="folHlink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60525" name="Oval 48"/>
              <p:cNvSpPr>
                <a:spLocks noChangeArrowheads="1"/>
              </p:cNvSpPr>
              <p:nvPr/>
            </p:nvSpPr>
            <p:spPr bwMode="auto">
              <a:xfrm>
                <a:off x="2249" y="3430"/>
                <a:ext cx="69" cy="253"/>
              </a:xfrm>
              <a:prstGeom prst="ellipse">
                <a:avLst/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6049" name="Rectangle 49"/>
              <p:cNvSpPr>
                <a:spLocks noChangeArrowheads="1"/>
              </p:cNvSpPr>
              <p:nvPr/>
            </p:nvSpPr>
            <p:spPr bwMode="auto">
              <a:xfrm>
                <a:off x="3562" y="3438"/>
                <a:ext cx="44" cy="246"/>
              </a:xfrm>
              <a:prstGeom prst="rect">
                <a:avLst/>
              </a:prstGeom>
              <a:gradFill rotWithShape="1">
                <a:gsLst>
                  <a:gs pos="0">
                    <a:schemeClr val="bg1"/>
                  </a:gs>
                  <a:gs pos="50000">
                    <a:schemeClr val="folHlink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</p:grpSp>
        <p:sp>
          <p:nvSpPr>
            <p:cNvPr id="60522" name="Text Box 50"/>
            <p:cNvSpPr txBox="1">
              <a:spLocks noChangeArrowheads="1"/>
            </p:cNvSpPr>
            <p:nvPr/>
          </p:nvSpPr>
          <p:spPr bwMode="auto">
            <a:xfrm>
              <a:off x="3181" y="3135"/>
              <a:ext cx="1860" cy="2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sz="2000"/>
                <a:t>R</a:t>
              </a:r>
              <a:r>
                <a:rPr lang="en-US" sz="2800" baseline="-25000"/>
                <a:t>c</a:t>
              </a:r>
              <a:r>
                <a:rPr lang="en-US" sz="2000" baseline="-25000"/>
                <a:t> </a:t>
              </a:r>
              <a:r>
                <a:rPr lang="en-US" sz="2000"/>
                <a:t>bits/sec</a:t>
              </a:r>
            </a:p>
          </p:txBody>
        </p:sp>
      </p:grpSp>
      <p:grpSp>
        <p:nvGrpSpPr>
          <p:cNvPr id="60428" name="Group 5"/>
          <p:cNvGrpSpPr>
            <a:grpSpLocks/>
          </p:cNvGrpSpPr>
          <p:nvPr/>
        </p:nvGrpSpPr>
        <p:grpSpPr bwMode="auto">
          <a:xfrm>
            <a:off x="4289425" y="2633663"/>
            <a:ext cx="971550" cy="282575"/>
            <a:chOff x="3600" y="219"/>
            <a:chExt cx="360" cy="175"/>
          </a:xfrm>
        </p:grpSpPr>
        <p:sp>
          <p:nvSpPr>
            <p:cNvPr id="60508" name="Oval 6"/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509" name="Line 7"/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510" name="Line 8"/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511" name="Rectangle 9"/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chemeClr val="hlink"/>
            </a:soli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/>
            </a:p>
          </p:txBody>
        </p:sp>
        <p:sp>
          <p:nvSpPr>
            <p:cNvPr id="60512" name="Oval 10"/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60513" name="Group 11"/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60518" name="Line 12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519" name="Line 13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520" name="Line 14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60514" name="Group 15"/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60515" name="Line 16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516" name="Line 17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517" name="Line 18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25623" name="Rectangle 56"/>
          <p:cNvSpPr>
            <a:spLocks noChangeArrowheads="1"/>
          </p:cNvSpPr>
          <p:nvPr/>
        </p:nvSpPr>
        <p:spPr bwMode="auto">
          <a:xfrm>
            <a:off x="555625" y="3330575"/>
            <a:ext cx="8062913" cy="554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rgbClr val="000099"/>
              </a:buClr>
              <a:buSzPct val="75000"/>
              <a:buFont typeface="Wingdings" pitchFamily="2" charset="2"/>
              <a:buChar char="v"/>
            </a:pPr>
            <a:r>
              <a:rPr lang="en-US" sz="2800" i="1">
                <a:solidFill>
                  <a:srgbClr val="CC0000"/>
                </a:solidFill>
                <a:latin typeface="Gill Sans MT" pitchFamily="34" charset="0"/>
              </a:rPr>
              <a:t>R</a:t>
            </a:r>
            <a:r>
              <a:rPr lang="en-US" sz="2800" i="1" baseline="-25000">
                <a:solidFill>
                  <a:srgbClr val="CC0000"/>
                </a:solidFill>
                <a:latin typeface="Gill Sans MT" pitchFamily="34" charset="0"/>
              </a:rPr>
              <a:t>s</a:t>
            </a:r>
            <a:r>
              <a:rPr lang="en-US" sz="2800" i="1">
                <a:solidFill>
                  <a:srgbClr val="CC0000"/>
                </a:solidFill>
                <a:latin typeface="Gill Sans MT" pitchFamily="34" charset="0"/>
              </a:rPr>
              <a:t> &gt; R</a:t>
            </a:r>
            <a:r>
              <a:rPr lang="en-US" sz="2800" i="1" baseline="-25000">
                <a:solidFill>
                  <a:srgbClr val="CC0000"/>
                </a:solidFill>
                <a:latin typeface="Gill Sans MT" pitchFamily="34" charset="0"/>
              </a:rPr>
              <a:t>c</a:t>
            </a:r>
            <a:r>
              <a:rPr lang="en-US" sz="2800" i="1">
                <a:solidFill>
                  <a:srgbClr val="FF3300"/>
                </a:solidFill>
                <a:latin typeface="Gill Sans MT" pitchFamily="34" charset="0"/>
              </a:rPr>
              <a:t>  </a:t>
            </a:r>
            <a:r>
              <a:rPr lang="en-US" sz="2800">
                <a:latin typeface="Gill Sans MT" pitchFamily="34" charset="0"/>
              </a:rPr>
              <a:t>What is average end-end throughput?</a:t>
            </a:r>
          </a:p>
        </p:txBody>
      </p:sp>
      <p:grpSp>
        <p:nvGrpSpPr>
          <p:cNvPr id="13" name="Group 209"/>
          <p:cNvGrpSpPr>
            <a:grpSpLocks/>
          </p:cNvGrpSpPr>
          <p:nvPr/>
        </p:nvGrpSpPr>
        <p:grpSpPr bwMode="auto">
          <a:xfrm>
            <a:off x="295275" y="5167313"/>
            <a:ext cx="8577263" cy="1211262"/>
            <a:chOff x="186" y="3255"/>
            <a:chExt cx="5403" cy="763"/>
          </a:xfrm>
        </p:grpSpPr>
        <p:sp>
          <p:nvSpPr>
            <p:cNvPr id="60505" name="Rectangle 102"/>
            <p:cNvSpPr>
              <a:spLocks noChangeArrowheads="1"/>
            </p:cNvSpPr>
            <p:nvPr/>
          </p:nvSpPr>
          <p:spPr bwMode="auto">
            <a:xfrm>
              <a:off x="186" y="3378"/>
              <a:ext cx="5403" cy="64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CC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Gill Sans MT" pitchFamily="34" charset="0"/>
              </a:endParaRPr>
            </a:p>
          </p:txBody>
        </p:sp>
        <p:sp>
          <p:nvSpPr>
            <p:cNvPr id="60506" name="Text Box 101"/>
            <p:cNvSpPr txBox="1">
              <a:spLocks noChangeArrowheads="1"/>
            </p:cNvSpPr>
            <p:nvPr/>
          </p:nvSpPr>
          <p:spPr bwMode="auto">
            <a:xfrm>
              <a:off x="231" y="3549"/>
              <a:ext cx="5342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800">
                  <a:latin typeface="Gill Sans MT" pitchFamily="34" charset="0"/>
                </a:rPr>
                <a:t>link on end-end path that constrains  end-end throughput</a:t>
              </a:r>
            </a:p>
          </p:txBody>
        </p:sp>
        <p:sp>
          <p:nvSpPr>
            <p:cNvPr id="60507" name="Text Box 104"/>
            <p:cNvSpPr txBox="1">
              <a:spLocks noChangeArrowheads="1"/>
            </p:cNvSpPr>
            <p:nvPr/>
          </p:nvSpPr>
          <p:spPr bwMode="auto">
            <a:xfrm>
              <a:off x="466" y="3255"/>
              <a:ext cx="1403" cy="327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sz="2800" i="1">
                  <a:solidFill>
                    <a:srgbClr val="CC0000"/>
                  </a:solidFill>
                  <a:latin typeface="Gill Sans MT" pitchFamily="34" charset="0"/>
                </a:rPr>
                <a:t>bottleneck link</a:t>
              </a:r>
            </a:p>
          </p:txBody>
        </p:sp>
      </p:grpSp>
      <p:sp>
        <p:nvSpPr>
          <p:cNvPr id="60431" name="AutoShape 51"/>
          <p:cNvSpPr>
            <a:spLocks noChangeArrowheads="1"/>
          </p:cNvSpPr>
          <p:nvPr/>
        </p:nvSpPr>
        <p:spPr bwMode="auto">
          <a:xfrm>
            <a:off x="4205288" y="2574925"/>
            <a:ext cx="1365250" cy="381000"/>
          </a:xfrm>
          <a:prstGeom prst="rightArrow">
            <a:avLst>
              <a:gd name="adj1" fmla="val 50000"/>
              <a:gd name="adj2" fmla="val 89583"/>
            </a:avLst>
          </a:prstGeom>
          <a:gradFill rotWithShape="1">
            <a:gsLst>
              <a:gs pos="0">
                <a:srgbClr val="FFFFFF"/>
              </a:gs>
              <a:gs pos="100000">
                <a:srgbClr val="CC0000"/>
              </a:gs>
            </a:gsLst>
            <a:lin ang="0" scaled="1"/>
          </a:gradFill>
          <a:ln w="9525">
            <a:solidFill>
              <a:srgbClr val="CC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60432" name="Group 132"/>
          <p:cNvGrpSpPr>
            <a:grpSpLocks/>
          </p:cNvGrpSpPr>
          <p:nvPr/>
        </p:nvGrpSpPr>
        <p:grpSpPr bwMode="auto">
          <a:xfrm flipH="1">
            <a:off x="8232775" y="2420938"/>
            <a:ext cx="871538" cy="885825"/>
            <a:chOff x="-44" y="1473"/>
            <a:chExt cx="981" cy="1105"/>
          </a:xfrm>
        </p:grpSpPr>
        <p:pic>
          <p:nvPicPr>
            <p:cNvPr id="60503" name="Picture 133" descr="desktop_computer_stylized_medium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0504" name="Freeform 134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7350 w 356"/>
                <a:gd name="T3" fmla="*/ 15587 h 368"/>
                <a:gd name="T4" fmla="*/ 222251 w 356"/>
                <a:gd name="T5" fmla="*/ 324849 h 368"/>
                <a:gd name="T6" fmla="*/ 48981 w 356"/>
                <a:gd name="T7" fmla="*/ 40625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 w="9525" cap="flat" cmpd="sng">
              <a:noFill/>
              <a:prstDash val="solid"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60433" name="AutoShape 327"/>
          <p:cNvSpPr>
            <a:spLocks noChangeArrowheads="1"/>
          </p:cNvSpPr>
          <p:nvPr/>
        </p:nvSpPr>
        <p:spPr bwMode="auto">
          <a:xfrm>
            <a:off x="1168400" y="2117725"/>
            <a:ext cx="407988" cy="431800"/>
          </a:xfrm>
          <a:prstGeom prst="can">
            <a:avLst>
              <a:gd name="adj" fmla="val 21398"/>
            </a:avLst>
          </a:prstGeom>
          <a:gradFill rotWithShape="1">
            <a:gsLst>
              <a:gs pos="0">
                <a:srgbClr val="000099"/>
              </a:gs>
              <a:gs pos="100000">
                <a:srgbClr val="FFFFFF"/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5" name="Group 206"/>
          <p:cNvGrpSpPr>
            <a:grpSpLocks/>
          </p:cNvGrpSpPr>
          <p:nvPr/>
        </p:nvGrpSpPr>
        <p:grpSpPr bwMode="auto">
          <a:xfrm>
            <a:off x="1230313" y="3927475"/>
            <a:ext cx="7935912" cy="1166813"/>
            <a:chOff x="775" y="2474"/>
            <a:chExt cx="4999" cy="735"/>
          </a:xfrm>
        </p:grpSpPr>
        <p:grpSp>
          <p:nvGrpSpPr>
            <p:cNvPr id="60436" name="Group 173"/>
            <p:cNvGrpSpPr>
              <a:grpSpLocks/>
            </p:cNvGrpSpPr>
            <p:nvPr/>
          </p:nvGrpSpPr>
          <p:grpSpPr bwMode="auto">
            <a:xfrm>
              <a:off x="1056" y="2589"/>
              <a:ext cx="222" cy="552"/>
              <a:chOff x="4140" y="429"/>
              <a:chExt cx="1425" cy="2396"/>
            </a:xfrm>
          </p:grpSpPr>
          <p:sp>
            <p:nvSpPr>
              <p:cNvPr id="60471" name="Freeform 174"/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2 w 354"/>
                  <a:gd name="T1" fmla="*/ 0 h 2742"/>
                  <a:gd name="T2" fmla="*/ 2 w 354"/>
                  <a:gd name="T3" fmla="*/ 7 h 2742"/>
                  <a:gd name="T4" fmla="*/ 2 w 354"/>
                  <a:gd name="T5" fmla="*/ 48 h 2742"/>
                  <a:gd name="T6" fmla="*/ 0 w 354"/>
                  <a:gd name="T7" fmla="*/ 50 h 2742"/>
                  <a:gd name="T8" fmla="*/ 2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472" name="Rectangle 175"/>
              <p:cNvSpPr>
                <a:spLocks noChangeArrowheads="1"/>
              </p:cNvSpPr>
              <p:nvPr/>
            </p:nvSpPr>
            <p:spPr bwMode="auto">
              <a:xfrm>
                <a:off x="4204" y="429"/>
                <a:ext cx="1046" cy="2283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473" name="Freeform 176"/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2 w 211"/>
                  <a:gd name="T3" fmla="*/ 5 h 2537"/>
                  <a:gd name="T4" fmla="*/ 2 w 211"/>
                  <a:gd name="T5" fmla="*/ 45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474" name="Freeform 177"/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2 w 328"/>
                  <a:gd name="T3" fmla="*/ 3 h 226"/>
                  <a:gd name="T4" fmla="*/ 2 w 328"/>
                  <a:gd name="T5" fmla="*/ 5 h 226"/>
                  <a:gd name="T6" fmla="*/ 0 w 328"/>
                  <a:gd name="T7" fmla="*/ 3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475" name="Rectangle 178"/>
              <p:cNvSpPr>
                <a:spLocks noChangeArrowheads="1"/>
              </p:cNvSpPr>
              <p:nvPr/>
            </p:nvSpPr>
            <p:spPr bwMode="auto">
              <a:xfrm>
                <a:off x="4211" y="694"/>
                <a:ext cx="597" cy="4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60476" name="Group 179"/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60501" name="AutoShape 180"/>
                <p:cNvSpPr>
                  <a:spLocks noChangeArrowheads="1"/>
                </p:cNvSpPr>
                <p:nvPr/>
              </p:nvSpPr>
              <p:spPr bwMode="auto">
                <a:xfrm>
                  <a:off x="615" y="2568"/>
                  <a:ext cx="721" cy="13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0502" name="AutoShape 181"/>
                <p:cNvSpPr>
                  <a:spLocks noChangeArrowheads="1"/>
                </p:cNvSpPr>
                <p:nvPr/>
              </p:nvSpPr>
              <p:spPr bwMode="auto">
                <a:xfrm>
                  <a:off x="631" y="2584"/>
                  <a:ext cx="689" cy="100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60477" name="Rectangle 182"/>
              <p:cNvSpPr>
                <a:spLocks noChangeArrowheads="1"/>
              </p:cNvSpPr>
              <p:nvPr/>
            </p:nvSpPr>
            <p:spPr bwMode="auto">
              <a:xfrm>
                <a:off x="4223" y="1019"/>
                <a:ext cx="597" cy="4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60478" name="Group 183"/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60499" name="AutoShape 184"/>
                <p:cNvSpPr>
                  <a:spLocks noChangeArrowheads="1"/>
                </p:cNvSpPr>
                <p:nvPr/>
              </p:nvSpPr>
              <p:spPr bwMode="auto">
                <a:xfrm>
                  <a:off x="617" y="2567"/>
                  <a:ext cx="721" cy="14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0500" name="AutoShape 185"/>
                <p:cNvSpPr>
                  <a:spLocks noChangeArrowheads="1"/>
                </p:cNvSpPr>
                <p:nvPr/>
              </p:nvSpPr>
              <p:spPr bwMode="auto">
                <a:xfrm>
                  <a:off x="634" y="2585"/>
                  <a:ext cx="689" cy="10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60479" name="Rectangle 186"/>
              <p:cNvSpPr>
                <a:spLocks noChangeArrowheads="1"/>
              </p:cNvSpPr>
              <p:nvPr/>
            </p:nvSpPr>
            <p:spPr bwMode="auto">
              <a:xfrm>
                <a:off x="4217" y="1358"/>
                <a:ext cx="597" cy="4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480" name="Rectangle 187"/>
              <p:cNvSpPr>
                <a:spLocks noChangeArrowheads="1"/>
              </p:cNvSpPr>
              <p:nvPr/>
            </p:nvSpPr>
            <p:spPr bwMode="auto">
              <a:xfrm>
                <a:off x="4230" y="1653"/>
                <a:ext cx="597" cy="4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60481" name="Group 188"/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60497" name="AutoShape 189"/>
                <p:cNvSpPr>
                  <a:spLocks noChangeArrowheads="1"/>
                </p:cNvSpPr>
                <p:nvPr/>
              </p:nvSpPr>
              <p:spPr bwMode="auto">
                <a:xfrm>
                  <a:off x="616" y="2568"/>
                  <a:ext cx="720" cy="14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0498" name="AutoShape 190"/>
                <p:cNvSpPr>
                  <a:spLocks noChangeArrowheads="1"/>
                </p:cNvSpPr>
                <p:nvPr/>
              </p:nvSpPr>
              <p:spPr bwMode="auto">
                <a:xfrm>
                  <a:off x="632" y="2584"/>
                  <a:ext cx="688" cy="108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60482" name="Freeform 191"/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2 w 328"/>
                  <a:gd name="T3" fmla="*/ 2 h 226"/>
                  <a:gd name="T4" fmla="*/ 2 w 328"/>
                  <a:gd name="T5" fmla="*/ 4 h 226"/>
                  <a:gd name="T6" fmla="*/ 0 w 328"/>
                  <a:gd name="T7" fmla="*/ 2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60483" name="Group 192"/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60495" name="AutoShape 193"/>
                <p:cNvSpPr>
                  <a:spLocks noChangeArrowheads="1"/>
                </p:cNvSpPr>
                <p:nvPr/>
              </p:nvSpPr>
              <p:spPr bwMode="auto">
                <a:xfrm>
                  <a:off x="611" y="2568"/>
                  <a:ext cx="728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0496" name="AutoShape 194"/>
                <p:cNvSpPr>
                  <a:spLocks noChangeArrowheads="1"/>
                </p:cNvSpPr>
                <p:nvPr/>
              </p:nvSpPr>
              <p:spPr bwMode="auto">
                <a:xfrm>
                  <a:off x="627" y="2586"/>
                  <a:ext cx="696" cy="10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60484" name="Rectangle 195"/>
              <p:cNvSpPr>
                <a:spLocks noChangeArrowheads="1"/>
              </p:cNvSpPr>
              <p:nvPr/>
            </p:nvSpPr>
            <p:spPr bwMode="auto">
              <a:xfrm>
                <a:off x="5250" y="429"/>
                <a:ext cx="71" cy="2287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485" name="Freeform 196"/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2 w 296"/>
                  <a:gd name="T3" fmla="*/ 2 h 256"/>
                  <a:gd name="T4" fmla="*/ 2 w 296"/>
                  <a:gd name="T5" fmla="*/ 4 h 256"/>
                  <a:gd name="T6" fmla="*/ 0 w 296"/>
                  <a:gd name="T7" fmla="*/ 2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486" name="Freeform 197"/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2 w 304"/>
                  <a:gd name="T3" fmla="*/ 2 h 288"/>
                  <a:gd name="T4" fmla="*/ 2 w 304"/>
                  <a:gd name="T5" fmla="*/ 5 h 288"/>
                  <a:gd name="T6" fmla="*/ 2 w 304"/>
                  <a:gd name="T7" fmla="*/ 2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487" name="Oval 198"/>
              <p:cNvSpPr>
                <a:spLocks noChangeArrowheads="1"/>
              </p:cNvSpPr>
              <p:nvPr/>
            </p:nvSpPr>
            <p:spPr bwMode="auto">
              <a:xfrm>
                <a:off x="5520" y="2612"/>
                <a:ext cx="45" cy="95"/>
              </a:xfrm>
              <a:prstGeom prst="ellipse">
                <a:avLst/>
              </a:pr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488" name="Freeform 199"/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3 h 240"/>
                  <a:gd name="T2" fmla="*/ 2 w 306"/>
                  <a:gd name="T3" fmla="*/ 5 h 240"/>
                  <a:gd name="T4" fmla="*/ 2 w 306"/>
                  <a:gd name="T5" fmla="*/ 3 h 240"/>
                  <a:gd name="T6" fmla="*/ 2 w 306"/>
                  <a:gd name="T7" fmla="*/ 0 h 240"/>
                  <a:gd name="T8" fmla="*/ 0 w 306"/>
                  <a:gd name="T9" fmla="*/ 3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489" name="AutoShape 200"/>
              <p:cNvSpPr>
                <a:spLocks noChangeArrowheads="1"/>
              </p:cNvSpPr>
              <p:nvPr/>
            </p:nvSpPr>
            <p:spPr bwMode="auto">
              <a:xfrm>
                <a:off x="4140" y="2677"/>
                <a:ext cx="1200" cy="148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490" name="AutoShape 201"/>
              <p:cNvSpPr>
                <a:spLocks noChangeArrowheads="1"/>
              </p:cNvSpPr>
              <p:nvPr/>
            </p:nvSpPr>
            <p:spPr bwMode="auto">
              <a:xfrm>
                <a:off x="4204" y="2712"/>
                <a:ext cx="1072" cy="82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491" name="Oval 202"/>
              <p:cNvSpPr>
                <a:spLocks noChangeArrowheads="1"/>
              </p:cNvSpPr>
              <p:nvPr/>
            </p:nvSpPr>
            <p:spPr bwMode="auto">
              <a:xfrm>
                <a:off x="4307" y="2382"/>
                <a:ext cx="160" cy="143"/>
              </a:xfrm>
              <a:prstGeom prst="ellipse">
                <a:avLst/>
              </a:prstGeom>
              <a:solidFill>
                <a:srgbClr val="33CC33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492" name="Oval 203"/>
              <p:cNvSpPr>
                <a:spLocks noChangeArrowheads="1"/>
              </p:cNvSpPr>
              <p:nvPr/>
            </p:nvSpPr>
            <p:spPr bwMode="auto">
              <a:xfrm>
                <a:off x="4487" y="2382"/>
                <a:ext cx="160" cy="143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eaLnBrk="1" hangingPunct="1"/>
                <a:endParaRPr lang="en-US" sz="1800">
                  <a:solidFill>
                    <a:srgbClr val="FF0000"/>
                  </a:solidFill>
                </a:endParaRPr>
              </a:p>
            </p:txBody>
          </p:sp>
          <p:sp>
            <p:nvSpPr>
              <p:cNvPr id="60493" name="Oval 204"/>
              <p:cNvSpPr>
                <a:spLocks noChangeArrowheads="1"/>
              </p:cNvSpPr>
              <p:nvPr/>
            </p:nvSpPr>
            <p:spPr bwMode="auto">
              <a:xfrm>
                <a:off x="4660" y="2382"/>
                <a:ext cx="160" cy="139"/>
              </a:xfrm>
              <a:prstGeom prst="ellipse">
                <a:avLst/>
              </a:prstGeom>
              <a:solidFill>
                <a:srgbClr val="33CC33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494" name="Rectangle 205"/>
              <p:cNvSpPr>
                <a:spLocks noChangeArrowheads="1"/>
              </p:cNvSpPr>
              <p:nvPr/>
            </p:nvSpPr>
            <p:spPr bwMode="auto">
              <a:xfrm>
                <a:off x="5064" y="1835"/>
                <a:ext cx="83" cy="760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60437" name="Line 57"/>
            <p:cNvSpPr>
              <a:spLocks noChangeShapeType="1"/>
            </p:cNvSpPr>
            <p:nvPr/>
          </p:nvSpPr>
          <p:spPr bwMode="auto">
            <a:xfrm>
              <a:off x="1354" y="2913"/>
              <a:ext cx="366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60438" name="Group 58"/>
            <p:cNvGrpSpPr>
              <a:grpSpLocks/>
            </p:cNvGrpSpPr>
            <p:nvPr/>
          </p:nvGrpSpPr>
          <p:grpSpPr bwMode="auto">
            <a:xfrm>
              <a:off x="2725" y="2845"/>
              <a:ext cx="612" cy="178"/>
              <a:chOff x="3600" y="219"/>
              <a:chExt cx="360" cy="175"/>
            </a:xfrm>
          </p:grpSpPr>
          <p:sp>
            <p:nvSpPr>
              <p:cNvPr id="60458" name="Oval 59"/>
              <p:cNvSpPr>
                <a:spLocks noChangeArrowheads="1"/>
              </p:cNvSpPr>
              <p:nvPr/>
            </p:nvSpPr>
            <p:spPr bwMode="auto">
              <a:xfrm>
                <a:off x="3603" y="297"/>
                <a:ext cx="357" cy="97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459" name="Line 60"/>
              <p:cNvSpPr>
                <a:spLocks noChangeShapeType="1"/>
              </p:cNvSpPr>
              <p:nvPr/>
            </p:nvSpPr>
            <p:spPr bwMode="auto">
              <a:xfrm>
                <a:off x="3603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460" name="Line 61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461" name="Rectangle 62"/>
              <p:cNvSpPr>
                <a:spLocks noChangeArrowheads="1"/>
              </p:cNvSpPr>
              <p:nvPr/>
            </p:nvSpPr>
            <p:spPr bwMode="auto">
              <a:xfrm>
                <a:off x="3603" y="289"/>
                <a:ext cx="354" cy="59"/>
              </a:xfrm>
              <a:prstGeom prst="rect">
                <a:avLst/>
              </a:prstGeom>
              <a:solidFill>
                <a:schemeClr val="hlink"/>
              </a:soli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/>
              </a:p>
            </p:txBody>
          </p:sp>
          <p:sp>
            <p:nvSpPr>
              <p:cNvPr id="60462" name="Oval 63"/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7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60463" name="Group 64"/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60468" name="Line 65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0469" name="Line 66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0470" name="Line 67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60464" name="Group 68"/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60465" name="Line 69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0466" name="Line 70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0467" name="Line 71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60439" name="AutoShape 90"/>
            <p:cNvSpPr>
              <a:spLocks noChangeArrowheads="1"/>
            </p:cNvSpPr>
            <p:nvPr/>
          </p:nvSpPr>
          <p:spPr bwMode="auto">
            <a:xfrm>
              <a:off x="4741" y="2812"/>
              <a:ext cx="515" cy="239"/>
            </a:xfrm>
            <a:prstGeom prst="rightArrow">
              <a:avLst>
                <a:gd name="adj1" fmla="val 50000"/>
                <a:gd name="adj2" fmla="val 53870"/>
              </a:avLst>
            </a:prstGeom>
            <a:gradFill rotWithShape="1">
              <a:gsLst>
                <a:gs pos="0">
                  <a:srgbClr val="FFFFFF"/>
                </a:gs>
                <a:gs pos="100000">
                  <a:srgbClr val="CC0000"/>
                </a:gs>
              </a:gsLst>
              <a:lin ang="0" scaled="1"/>
            </a:gradFill>
            <a:ln w="9525">
              <a:solidFill>
                <a:srgbClr val="CC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60440" name="Group 92"/>
            <p:cNvGrpSpPr>
              <a:grpSpLocks/>
            </p:cNvGrpSpPr>
            <p:nvPr/>
          </p:nvGrpSpPr>
          <p:grpSpPr bwMode="auto">
            <a:xfrm>
              <a:off x="1328" y="2707"/>
              <a:ext cx="1347" cy="359"/>
              <a:chOff x="2249" y="3430"/>
              <a:chExt cx="1389" cy="256"/>
            </a:xfrm>
          </p:grpSpPr>
          <p:sp>
            <p:nvSpPr>
              <p:cNvPr id="256093" name="Oval 93"/>
              <p:cNvSpPr>
                <a:spLocks noChangeArrowheads="1"/>
              </p:cNvSpPr>
              <p:nvPr/>
            </p:nvSpPr>
            <p:spPr bwMode="auto">
              <a:xfrm>
                <a:off x="3569" y="3433"/>
                <a:ext cx="69" cy="253"/>
              </a:xfrm>
              <a:prstGeom prst="ellipse">
                <a:avLst/>
              </a:prstGeom>
              <a:gradFill rotWithShape="1">
                <a:gsLst>
                  <a:gs pos="0">
                    <a:schemeClr val="bg1"/>
                  </a:gs>
                  <a:gs pos="50000">
                    <a:schemeClr val="folHlink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256094" name="Rectangle 94"/>
              <p:cNvSpPr>
                <a:spLocks noChangeArrowheads="1"/>
              </p:cNvSpPr>
              <p:nvPr/>
            </p:nvSpPr>
            <p:spPr bwMode="auto">
              <a:xfrm>
                <a:off x="2275" y="3433"/>
                <a:ext cx="1326" cy="253"/>
              </a:xfrm>
              <a:prstGeom prst="rect">
                <a:avLst/>
              </a:prstGeom>
              <a:gradFill rotWithShape="1">
                <a:gsLst>
                  <a:gs pos="0">
                    <a:schemeClr val="bg1"/>
                  </a:gs>
                  <a:gs pos="50000">
                    <a:schemeClr val="folHlink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60456" name="Oval 95"/>
              <p:cNvSpPr>
                <a:spLocks noChangeArrowheads="1"/>
              </p:cNvSpPr>
              <p:nvPr/>
            </p:nvSpPr>
            <p:spPr bwMode="auto">
              <a:xfrm>
                <a:off x="2249" y="3430"/>
                <a:ext cx="69" cy="253"/>
              </a:xfrm>
              <a:prstGeom prst="ellipse">
                <a:avLst/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6096" name="Rectangle 96"/>
              <p:cNvSpPr>
                <a:spLocks noChangeArrowheads="1"/>
              </p:cNvSpPr>
              <p:nvPr/>
            </p:nvSpPr>
            <p:spPr bwMode="auto">
              <a:xfrm>
                <a:off x="3562" y="3438"/>
                <a:ext cx="44" cy="246"/>
              </a:xfrm>
              <a:prstGeom prst="rect">
                <a:avLst/>
              </a:prstGeom>
              <a:gradFill rotWithShape="1">
                <a:gsLst>
                  <a:gs pos="0">
                    <a:schemeClr val="bg1"/>
                  </a:gs>
                  <a:gs pos="50000">
                    <a:schemeClr val="folHlink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</p:grpSp>
        <p:sp>
          <p:nvSpPr>
            <p:cNvPr id="60441" name="Text Box 97"/>
            <p:cNvSpPr txBox="1">
              <a:spLocks noChangeArrowheads="1"/>
            </p:cNvSpPr>
            <p:nvPr/>
          </p:nvSpPr>
          <p:spPr bwMode="auto">
            <a:xfrm>
              <a:off x="1313" y="2781"/>
              <a:ext cx="1419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sz="2000"/>
                <a:t>R</a:t>
              </a:r>
              <a:r>
                <a:rPr lang="en-US" sz="2800" baseline="-25000"/>
                <a:t>s</a:t>
              </a:r>
              <a:r>
                <a:rPr lang="en-US" sz="2000" baseline="-25000"/>
                <a:t> </a:t>
              </a:r>
              <a:r>
                <a:rPr lang="en-US" sz="2000"/>
                <a:t>bits/sec</a:t>
              </a:r>
            </a:p>
          </p:txBody>
        </p:sp>
        <p:grpSp>
          <p:nvGrpSpPr>
            <p:cNvPr id="60442" name="Group 83"/>
            <p:cNvGrpSpPr>
              <a:grpSpLocks/>
            </p:cNvGrpSpPr>
            <p:nvPr/>
          </p:nvGrpSpPr>
          <p:grpSpPr bwMode="auto">
            <a:xfrm>
              <a:off x="3419" y="2828"/>
              <a:ext cx="1621" cy="194"/>
              <a:chOff x="2249" y="3430"/>
              <a:chExt cx="1389" cy="256"/>
            </a:xfrm>
          </p:grpSpPr>
          <p:sp>
            <p:nvSpPr>
              <p:cNvPr id="256084" name="Oval 84"/>
              <p:cNvSpPr>
                <a:spLocks noChangeArrowheads="1"/>
              </p:cNvSpPr>
              <p:nvPr/>
            </p:nvSpPr>
            <p:spPr bwMode="auto">
              <a:xfrm>
                <a:off x="3569" y="3433"/>
                <a:ext cx="69" cy="253"/>
              </a:xfrm>
              <a:prstGeom prst="ellipse">
                <a:avLst/>
              </a:prstGeom>
              <a:gradFill rotWithShape="1">
                <a:gsLst>
                  <a:gs pos="0">
                    <a:schemeClr val="bg1"/>
                  </a:gs>
                  <a:gs pos="50000">
                    <a:schemeClr val="folHlink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256085" name="Rectangle 85"/>
              <p:cNvSpPr>
                <a:spLocks noChangeArrowheads="1"/>
              </p:cNvSpPr>
              <p:nvPr/>
            </p:nvSpPr>
            <p:spPr bwMode="auto">
              <a:xfrm>
                <a:off x="2275" y="3433"/>
                <a:ext cx="1326" cy="253"/>
              </a:xfrm>
              <a:prstGeom prst="rect">
                <a:avLst/>
              </a:prstGeom>
              <a:gradFill rotWithShape="1">
                <a:gsLst>
                  <a:gs pos="0">
                    <a:schemeClr val="bg1"/>
                  </a:gs>
                  <a:gs pos="50000">
                    <a:schemeClr val="folHlink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60452" name="Oval 86"/>
              <p:cNvSpPr>
                <a:spLocks noChangeArrowheads="1"/>
              </p:cNvSpPr>
              <p:nvPr/>
            </p:nvSpPr>
            <p:spPr bwMode="auto">
              <a:xfrm>
                <a:off x="2249" y="3430"/>
                <a:ext cx="69" cy="253"/>
              </a:xfrm>
              <a:prstGeom prst="ellipse">
                <a:avLst/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6087" name="Rectangle 87"/>
              <p:cNvSpPr>
                <a:spLocks noChangeArrowheads="1"/>
              </p:cNvSpPr>
              <p:nvPr/>
            </p:nvSpPr>
            <p:spPr bwMode="auto">
              <a:xfrm>
                <a:off x="3562" y="3438"/>
                <a:ext cx="45" cy="245"/>
              </a:xfrm>
              <a:prstGeom prst="rect">
                <a:avLst/>
              </a:prstGeom>
              <a:gradFill rotWithShape="1">
                <a:gsLst>
                  <a:gs pos="0">
                    <a:schemeClr val="bg1"/>
                  </a:gs>
                  <a:gs pos="50000">
                    <a:schemeClr val="folHlink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</p:grpSp>
        <p:sp>
          <p:nvSpPr>
            <p:cNvPr id="60443" name="Text Box 88"/>
            <p:cNvSpPr txBox="1">
              <a:spLocks noChangeArrowheads="1"/>
            </p:cNvSpPr>
            <p:nvPr/>
          </p:nvSpPr>
          <p:spPr bwMode="auto">
            <a:xfrm>
              <a:off x="3475" y="2800"/>
              <a:ext cx="1629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sz="2000"/>
                <a:t>  R</a:t>
              </a:r>
              <a:r>
                <a:rPr lang="en-US" sz="2800" baseline="-25000"/>
                <a:t>c</a:t>
              </a:r>
              <a:r>
                <a:rPr lang="en-US" sz="2000" baseline="-25000"/>
                <a:t> </a:t>
              </a:r>
              <a:r>
                <a:rPr lang="en-US" sz="2000"/>
                <a:t>bits/sec</a:t>
              </a:r>
            </a:p>
          </p:txBody>
        </p:sp>
        <p:sp>
          <p:nvSpPr>
            <p:cNvPr id="60444" name="AutoShape 98"/>
            <p:cNvSpPr>
              <a:spLocks noChangeArrowheads="1"/>
            </p:cNvSpPr>
            <p:nvPr/>
          </p:nvSpPr>
          <p:spPr bwMode="auto">
            <a:xfrm>
              <a:off x="2668" y="2808"/>
              <a:ext cx="860" cy="240"/>
            </a:xfrm>
            <a:prstGeom prst="rightArrow">
              <a:avLst>
                <a:gd name="adj1" fmla="val 50000"/>
                <a:gd name="adj2" fmla="val 89583"/>
              </a:avLst>
            </a:prstGeom>
            <a:gradFill rotWithShape="1">
              <a:gsLst>
                <a:gs pos="0">
                  <a:srgbClr val="FFFFFF"/>
                </a:gs>
                <a:gs pos="100000">
                  <a:srgbClr val="CC0000"/>
                </a:gs>
              </a:gsLst>
              <a:lin ang="0" scaled="1"/>
            </a:gradFill>
            <a:ln w="9525">
              <a:solidFill>
                <a:srgbClr val="CC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445" name="AutoShape 89"/>
            <p:cNvSpPr>
              <a:spLocks noChangeArrowheads="1"/>
            </p:cNvSpPr>
            <p:nvPr/>
          </p:nvSpPr>
          <p:spPr bwMode="auto">
            <a:xfrm flipV="1">
              <a:off x="814" y="2682"/>
              <a:ext cx="564" cy="35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17694720 60000 65536"/>
                <a:gd name="T9" fmla="*/ 5898240 60000 65536"/>
                <a:gd name="T10" fmla="*/ 5898240 60000 65536"/>
                <a:gd name="T11" fmla="*/ 0 60000 65536"/>
                <a:gd name="T12" fmla="*/ 12409 w 21600"/>
                <a:gd name="T13" fmla="*/ 2912 h 21600"/>
                <a:gd name="T14" fmla="*/ 18230 w 21600"/>
                <a:gd name="T15" fmla="*/ 9222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21600" y="6079"/>
                  </a:moveTo>
                  <a:lnTo>
                    <a:pt x="15126" y="0"/>
                  </a:lnTo>
                  <a:lnTo>
                    <a:pt x="15126" y="2912"/>
                  </a:lnTo>
                  <a:lnTo>
                    <a:pt x="12427" y="2912"/>
                  </a:lnTo>
                  <a:cubicBezTo>
                    <a:pt x="5564" y="2912"/>
                    <a:pt x="0" y="7052"/>
                    <a:pt x="0" y="12158"/>
                  </a:cubicBezTo>
                  <a:lnTo>
                    <a:pt x="0" y="21600"/>
                  </a:lnTo>
                  <a:lnTo>
                    <a:pt x="6474" y="21600"/>
                  </a:lnTo>
                  <a:lnTo>
                    <a:pt x="6474" y="12158"/>
                  </a:lnTo>
                  <a:cubicBezTo>
                    <a:pt x="6474" y="10550"/>
                    <a:pt x="9139" y="9246"/>
                    <a:pt x="12427" y="9246"/>
                  </a:cubicBezTo>
                  <a:lnTo>
                    <a:pt x="15126" y="9246"/>
                  </a:lnTo>
                  <a:lnTo>
                    <a:pt x="15126" y="12158"/>
                  </a:lnTo>
                  <a:lnTo>
                    <a:pt x="21600" y="6079"/>
                  </a:lnTo>
                  <a:close/>
                </a:path>
              </a:pathLst>
            </a:custGeom>
            <a:gradFill rotWithShape="1">
              <a:gsLst>
                <a:gs pos="0">
                  <a:srgbClr val="FFFFFF"/>
                </a:gs>
                <a:gs pos="100000">
                  <a:srgbClr val="CC0000"/>
                </a:gs>
              </a:gsLst>
              <a:lin ang="0" scaled="1"/>
            </a:gradFill>
            <a:ln w="9525">
              <a:solidFill>
                <a:srgbClr val="CC0000"/>
              </a:solidFill>
              <a:miter lim="800000"/>
              <a:headEnd/>
              <a:tailEnd/>
            </a:ln>
          </p:spPr>
          <p:txBody>
            <a:bodyPr rot="10800000" wrap="none" anchor="ctr"/>
            <a:lstStyle/>
            <a:p>
              <a:endParaRPr lang="en-US"/>
            </a:p>
          </p:txBody>
        </p:sp>
        <p:grpSp>
          <p:nvGrpSpPr>
            <p:cNvPr id="60446" name="Group 135"/>
            <p:cNvGrpSpPr>
              <a:grpSpLocks/>
            </p:cNvGrpSpPr>
            <p:nvPr/>
          </p:nvGrpSpPr>
          <p:grpSpPr bwMode="auto">
            <a:xfrm flipH="1">
              <a:off x="5225" y="2651"/>
              <a:ext cx="549" cy="558"/>
              <a:chOff x="-44" y="1473"/>
              <a:chExt cx="981" cy="1105"/>
            </a:xfrm>
          </p:grpSpPr>
          <p:pic>
            <p:nvPicPr>
              <p:cNvPr id="60448" name="Picture 136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60449" name="Freeform 137"/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87350 w 356"/>
                  <a:gd name="T3" fmla="*/ 15587 h 368"/>
                  <a:gd name="T4" fmla="*/ 222251 w 356"/>
                  <a:gd name="T5" fmla="*/ 324849 h 368"/>
                  <a:gd name="T6" fmla="*/ 48981 w 356"/>
                  <a:gd name="T7" fmla="*/ 40625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 w="9525" cap="flat" cmpd="sng">
                <a:noFill/>
                <a:prstDash val="solid"/>
                <a:round/>
                <a:headEnd/>
                <a:tailEnd/>
              </a:ln>
            </p:spPr>
            <p:txBody>
              <a:bodyPr wrap="none"/>
              <a:lstStyle/>
              <a:p>
                <a:endParaRPr lang="en-US"/>
              </a:p>
            </p:txBody>
          </p:sp>
        </p:grpSp>
        <p:sp>
          <p:nvSpPr>
            <p:cNvPr id="60447" name="AutoShape 327"/>
            <p:cNvSpPr>
              <a:spLocks noChangeArrowheads="1"/>
            </p:cNvSpPr>
            <p:nvPr/>
          </p:nvSpPr>
          <p:spPr bwMode="auto">
            <a:xfrm>
              <a:off x="775" y="2474"/>
              <a:ext cx="257" cy="272"/>
            </a:xfrm>
            <a:prstGeom prst="can">
              <a:avLst>
                <a:gd name="adj" fmla="val 21398"/>
              </a:avLst>
            </a:pr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60435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r>
              <a:rPr lang="en-US"/>
              <a:t>1-</a:t>
            </a:r>
            <a:fld id="{16BA9BE0-DE95-4768-AF37-94746A08107C}" type="slidenum">
              <a:rPr lang="en-US" smtClean="0"/>
              <a:pPr/>
              <a:t>52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Footer Placeholder 2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>
                <a:ea typeface="ＭＳ Ｐゴシック" pitchFamily="34" charset="-128"/>
              </a:rPr>
              <a:t>Introduction</a:t>
            </a:r>
          </a:p>
        </p:txBody>
      </p:sp>
      <p:sp>
        <p:nvSpPr>
          <p:cNvPr id="6144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76225" y="125413"/>
            <a:ext cx="7772400" cy="903287"/>
          </a:xfrm>
        </p:spPr>
        <p:txBody>
          <a:bodyPr/>
          <a:lstStyle/>
          <a:p>
            <a:pPr eaLnBrk="1" hangingPunct="1"/>
            <a:r>
              <a:rPr lang="en-US" sz="4000">
                <a:ea typeface="ＭＳ Ｐゴシック" pitchFamily="34" charset="-128"/>
              </a:rPr>
              <a:t>Throughput: Internet scenario</a:t>
            </a:r>
          </a:p>
        </p:txBody>
      </p:sp>
      <p:sp>
        <p:nvSpPr>
          <p:cNvPr id="61444" name="Text Box 44"/>
          <p:cNvSpPr txBox="1">
            <a:spLocks noChangeArrowheads="1"/>
          </p:cNvSpPr>
          <p:nvPr/>
        </p:nvSpPr>
        <p:spPr bwMode="auto">
          <a:xfrm>
            <a:off x="4384675" y="5672138"/>
            <a:ext cx="446405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000"/>
              <a:t>10 connections (fairly) share backbone bottleneck link R</a:t>
            </a:r>
            <a:r>
              <a:rPr lang="en-US" sz="2000" baseline="-25000"/>
              <a:t> </a:t>
            </a:r>
            <a:r>
              <a:rPr lang="en-US" sz="2000"/>
              <a:t>bits/sec</a:t>
            </a:r>
          </a:p>
        </p:txBody>
      </p:sp>
      <p:sp>
        <p:nvSpPr>
          <p:cNvPr id="61445" name="Rectangle 523"/>
          <p:cNvSpPr>
            <a:spLocks noGrp="1" noChangeArrowheads="1"/>
          </p:cNvSpPr>
          <p:nvPr>
            <p:ph type="body" idx="4294967295"/>
          </p:nvPr>
        </p:nvSpPr>
        <p:spPr>
          <a:xfrm>
            <a:off x="533400" y="1611313"/>
            <a:ext cx="3597275" cy="4114800"/>
          </a:xfrm>
        </p:spPr>
        <p:txBody>
          <a:bodyPr/>
          <a:lstStyle/>
          <a:p>
            <a:pPr eaLnBrk="1" hangingPunct="1">
              <a:buSzPct val="75000"/>
            </a:pPr>
            <a:r>
              <a:rPr lang="en-US">
                <a:ea typeface="ＭＳ Ｐゴシック" pitchFamily="34" charset="-128"/>
              </a:rPr>
              <a:t>per-connection end-end throughput: min(R</a:t>
            </a:r>
            <a:r>
              <a:rPr lang="en-US" baseline="-25000">
                <a:ea typeface="ＭＳ Ｐゴシック" pitchFamily="34" charset="-128"/>
              </a:rPr>
              <a:t>c</a:t>
            </a:r>
            <a:r>
              <a:rPr lang="en-US">
                <a:ea typeface="ＭＳ Ｐゴシック" pitchFamily="34" charset="-128"/>
              </a:rPr>
              <a:t>,R</a:t>
            </a:r>
            <a:r>
              <a:rPr lang="en-US" baseline="-25000">
                <a:ea typeface="ＭＳ Ｐゴシック" pitchFamily="34" charset="-128"/>
              </a:rPr>
              <a:t>s</a:t>
            </a:r>
            <a:r>
              <a:rPr lang="en-US">
                <a:ea typeface="ＭＳ Ｐゴシック" pitchFamily="34" charset="-128"/>
              </a:rPr>
              <a:t>,R/10)</a:t>
            </a:r>
          </a:p>
          <a:p>
            <a:pPr eaLnBrk="1" hangingPunct="1">
              <a:buSzPct val="75000"/>
            </a:pPr>
            <a:r>
              <a:rPr lang="en-US">
                <a:ea typeface="ＭＳ Ｐゴシック" pitchFamily="34" charset="-128"/>
              </a:rPr>
              <a:t>in practice: R</a:t>
            </a:r>
            <a:r>
              <a:rPr lang="en-US" baseline="-25000">
                <a:ea typeface="ＭＳ Ｐゴシック" pitchFamily="34" charset="-128"/>
              </a:rPr>
              <a:t>c</a:t>
            </a:r>
            <a:r>
              <a:rPr lang="en-US">
                <a:ea typeface="ＭＳ Ｐゴシック" pitchFamily="34" charset="-128"/>
              </a:rPr>
              <a:t> or R</a:t>
            </a:r>
            <a:r>
              <a:rPr lang="en-US" baseline="-25000">
                <a:ea typeface="ＭＳ Ｐゴシック" pitchFamily="34" charset="-128"/>
              </a:rPr>
              <a:t>s</a:t>
            </a:r>
            <a:r>
              <a:rPr lang="en-US">
                <a:ea typeface="ＭＳ Ｐゴシック" pitchFamily="34" charset="-128"/>
              </a:rPr>
              <a:t> is often bottleneck</a:t>
            </a:r>
          </a:p>
        </p:txBody>
      </p:sp>
      <p:sp>
        <p:nvSpPr>
          <p:cNvPr id="61446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r>
              <a:rPr lang="en-US"/>
              <a:t>1-</a:t>
            </a:r>
            <a:fld id="{8E72E51B-C471-46C0-8826-0045B3C7F395}" type="slidenum">
              <a:rPr lang="en-US" smtClean="0"/>
              <a:pPr/>
              <a:t>53</a:t>
            </a:fld>
            <a:endParaRPr lang="en-US"/>
          </a:p>
        </p:txBody>
      </p:sp>
      <p:grpSp>
        <p:nvGrpSpPr>
          <p:cNvPr id="61447" name="Group 161"/>
          <p:cNvGrpSpPr>
            <a:grpSpLocks/>
          </p:cNvGrpSpPr>
          <p:nvPr/>
        </p:nvGrpSpPr>
        <p:grpSpPr bwMode="auto">
          <a:xfrm>
            <a:off x="4237038" y="1444625"/>
            <a:ext cx="4718050" cy="4246563"/>
            <a:chOff x="4237038" y="1444625"/>
            <a:chExt cx="4718050" cy="4246563"/>
          </a:xfrm>
        </p:grpSpPr>
        <p:sp>
          <p:nvSpPr>
            <p:cNvPr id="61448" name="Freeform 296"/>
            <p:cNvSpPr>
              <a:spLocks/>
            </p:cNvSpPr>
            <p:nvPr/>
          </p:nvSpPr>
          <p:spPr bwMode="auto">
            <a:xfrm>
              <a:off x="4883150" y="2720975"/>
              <a:ext cx="3127375" cy="1498600"/>
            </a:xfrm>
            <a:custGeom>
              <a:avLst/>
              <a:gdLst>
                <a:gd name="T0" fmla="*/ 2147483647 w 1877"/>
                <a:gd name="T1" fmla="*/ 2147483647 h 917"/>
                <a:gd name="T2" fmla="*/ 2147483647 w 1877"/>
                <a:gd name="T3" fmla="*/ 2147483647 h 917"/>
                <a:gd name="T4" fmla="*/ 2147483647 w 1877"/>
                <a:gd name="T5" fmla="*/ 2147483647 h 917"/>
                <a:gd name="T6" fmla="*/ 2147483647 w 1877"/>
                <a:gd name="T7" fmla="*/ 2147483647 h 917"/>
                <a:gd name="T8" fmla="*/ 2147483647 w 1877"/>
                <a:gd name="T9" fmla="*/ 2147483647 h 917"/>
                <a:gd name="T10" fmla="*/ 2147483647 w 1877"/>
                <a:gd name="T11" fmla="*/ 2147483647 h 917"/>
                <a:gd name="T12" fmla="*/ 2147483647 w 1877"/>
                <a:gd name="T13" fmla="*/ 2147483647 h 917"/>
                <a:gd name="T14" fmla="*/ 2147483647 w 1877"/>
                <a:gd name="T15" fmla="*/ 2147483647 h 917"/>
                <a:gd name="T16" fmla="*/ 2147483647 w 1877"/>
                <a:gd name="T17" fmla="*/ 2147483647 h 917"/>
                <a:gd name="T18" fmla="*/ 2147483647 w 1877"/>
                <a:gd name="T19" fmla="*/ 2147483647 h 917"/>
                <a:gd name="T20" fmla="*/ 2147483647 w 1877"/>
                <a:gd name="T21" fmla="*/ 2147483647 h 917"/>
                <a:gd name="T22" fmla="*/ 2147483647 w 1877"/>
                <a:gd name="T23" fmla="*/ 2147483647 h 917"/>
                <a:gd name="T24" fmla="*/ 2147483647 w 1877"/>
                <a:gd name="T25" fmla="*/ 2147483647 h 917"/>
                <a:gd name="T26" fmla="*/ 2147483647 w 1877"/>
                <a:gd name="T27" fmla="*/ 2147483647 h 917"/>
                <a:gd name="T28" fmla="*/ 2147483647 w 1877"/>
                <a:gd name="T29" fmla="*/ 2147483647 h 917"/>
                <a:gd name="T30" fmla="*/ 2147483647 w 1877"/>
                <a:gd name="T31" fmla="*/ 2147483647 h 917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877"/>
                <a:gd name="T49" fmla="*/ 0 h 917"/>
                <a:gd name="T50" fmla="*/ 1877 w 1877"/>
                <a:gd name="T51" fmla="*/ 917 h 917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877" h="917">
                  <a:moveTo>
                    <a:pt x="889" y="23"/>
                  </a:moveTo>
                  <a:cubicBezTo>
                    <a:pt x="804" y="39"/>
                    <a:pt x="771" y="98"/>
                    <a:pt x="692" y="109"/>
                  </a:cubicBezTo>
                  <a:cubicBezTo>
                    <a:pt x="613" y="120"/>
                    <a:pt x="511" y="81"/>
                    <a:pt x="415" y="91"/>
                  </a:cubicBezTo>
                  <a:cubicBezTo>
                    <a:pt x="319" y="101"/>
                    <a:pt x="174" y="126"/>
                    <a:pt x="112" y="170"/>
                  </a:cubicBezTo>
                  <a:cubicBezTo>
                    <a:pt x="51" y="214"/>
                    <a:pt x="66" y="294"/>
                    <a:pt x="50" y="353"/>
                  </a:cubicBezTo>
                  <a:cubicBezTo>
                    <a:pt x="34" y="412"/>
                    <a:pt x="0" y="479"/>
                    <a:pt x="14" y="528"/>
                  </a:cubicBezTo>
                  <a:cubicBezTo>
                    <a:pt x="29" y="577"/>
                    <a:pt x="57" y="608"/>
                    <a:pt x="139" y="650"/>
                  </a:cubicBezTo>
                  <a:cubicBezTo>
                    <a:pt x="221" y="692"/>
                    <a:pt x="372" y="742"/>
                    <a:pt x="505" y="781"/>
                  </a:cubicBezTo>
                  <a:cubicBezTo>
                    <a:pt x="638" y="820"/>
                    <a:pt x="789" y="866"/>
                    <a:pt x="933" y="886"/>
                  </a:cubicBezTo>
                  <a:cubicBezTo>
                    <a:pt x="1077" y="906"/>
                    <a:pt x="1246" y="917"/>
                    <a:pt x="1370" y="901"/>
                  </a:cubicBezTo>
                  <a:cubicBezTo>
                    <a:pt x="1494" y="885"/>
                    <a:pt x="1594" y="839"/>
                    <a:pt x="1676" y="793"/>
                  </a:cubicBezTo>
                  <a:cubicBezTo>
                    <a:pt x="1758" y="747"/>
                    <a:pt x="1843" y="720"/>
                    <a:pt x="1860" y="624"/>
                  </a:cubicBezTo>
                  <a:cubicBezTo>
                    <a:pt x="1877" y="528"/>
                    <a:pt x="1835" y="306"/>
                    <a:pt x="1776" y="219"/>
                  </a:cubicBezTo>
                  <a:cubicBezTo>
                    <a:pt x="1717" y="132"/>
                    <a:pt x="1599" y="134"/>
                    <a:pt x="1503" y="100"/>
                  </a:cubicBezTo>
                  <a:cubicBezTo>
                    <a:pt x="1407" y="66"/>
                    <a:pt x="1302" y="26"/>
                    <a:pt x="1200" y="13"/>
                  </a:cubicBezTo>
                  <a:cubicBezTo>
                    <a:pt x="1098" y="0"/>
                    <a:pt x="974" y="7"/>
                    <a:pt x="889" y="23"/>
                  </a:cubicBezTo>
                  <a:close/>
                </a:path>
              </a:pathLst>
            </a:custGeom>
            <a:solidFill>
              <a:srgbClr val="00CC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1449" name="Text Box 35"/>
            <p:cNvSpPr txBox="1">
              <a:spLocks noChangeArrowheads="1"/>
            </p:cNvSpPr>
            <p:nvPr/>
          </p:nvSpPr>
          <p:spPr bwMode="auto">
            <a:xfrm>
              <a:off x="4746625" y="2344738"/>
              <a:ext cx="676275" cy="5191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sz="2000"/>
                <a:t>R</a:t>
              </a:r>
              <a:r>
                <a:rPr lang="en-US" sz="2800" baseline="-25000"/>
                <a:t>s</a:t>
              </a:r>
              <a:endParaRPr lang="en-US" sz="2000"/>
            </a:p>
          </p:txBody>
        </p:sp>
        <p:sp>
          <p:nvSpPr>
            <p:cNvPr id="257064" name="Oval 40"/>
            <p:cNvSpPr>
              <a:spLocks noChangeArrowheads="1"/>
            </p:cNvSpPr>
            <p:nvPr/>
          </p:nvSpPr>
          <p:spPr bwMode="auto">
            <a:xfrm rot="5400000">
              <a:off x="6611144" y="3772694"/>
              <a:ext cx="50800" cy="525462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50000">
                  <a:schemeClr val="folHlink"/>
                </a:gs>
                <a:gs pos="100000">
                  <a:schemeClr val="bg1"/>
                </a:gs>
              </a:gsLst>
              <a:lin ang="54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57065" name="Rectangle 41"/>
            <p:cNvSpPr>
              <a:spLocks noChangeArrowheads="1"/>
            </p:cNvSpPr>
            <p:nvPr/>
          </p:nvSpPr>
          <p:spPr bwMode="auto">
            <a:xfrm rot="5400000">
              <a:off x="6144419" y="3278982"/>
              <a:ext cx="984250" cy="525462"/>
            </a:xfrm>
            <a:prstGeom prst="rect">
              <a:avLst/>
            </a:prstGeom>
            <a:gradFill rotWithShape="1">
              <a:gsLst>
                <a:gs pos="0">
                  <a:schemeClr val="bg1"/>
                </a:gs>
                <a:gs pos="50000">
                  <a:schemeClr val="folHlink"/>
                </a:gs>
                <a:gs pos="100000">
                  <a:schemeClr val="bg1"/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61452" name="Oval 42"/>
            <p:cNvSpPr>
              <a:spLocks noChangeArrowheads="1"/>
            </p:cNvSpPr>
            <p:nvPr/>
          </p:nvSpPr>
          <p:spPr bwMode="auto">
            <a:xfrm rot="5400000">
              <a:off x="6615113" y="2794000"/>
              <a:ext cx="52387" cy="525463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7067" name="Rectangle 43"/>
            <p:cNvSpPr>
              <a:spLocks noChangeArrowheads="1"/>
            </p:cNvSpPr>
            <p:nvPr/>
          </p:nvSpPr>
          <p:spPr bwMode="auto">
            <a:xfrm rot="5400000">
              <a:off x="6615113" y="3765550"/>
              <a:ext cx="31750" cy="511175"/>
            </a:xfrm>
            <a:prstGeom prst="rect">
              <a:avLst/>
            </a:prstGeom>
            <a:gradFill rotWithShape="1">
              <a:gsLst>
                <a:gs pos="0">
                  <a:schemeClr val="bg1"/>
                </a:gs>
                <a:gs pos="50000">
                  <a:schemeClr val="folHlink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57055" name="Oval 31"/>
            <p:cNvSpPr>
              <a:spLocks noChangeArrowheads="1"/>
            </p:cNvSpPr>
            <p:nvPr/>
          </p:nvSpPr>
          <p:spPr bwMode="auto">
            <a:xfrm rot="1792560">
              <a:off x="5621338" y="2668588"/>
              <a:ext cx="38100" cy="158750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50000">
                  <a:schemeClr val="folHlink"/>
                </a:gs>
                <a:gs pos="100000">
                  <a:schemeClr val="bg1"/>
                </a:gs>
              </a:gsLst>
              <a:lin ang="54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57056" name="Rectangle 32"/>
            <p:cNvSpPr>
              <a:spLocks noChangeArrowheads="1"/>
            </p:cNvSpPr>
            <p:nvPr/>
          </p:nvSpPr>
          <p:spPr bwMode="auto">
            <a:xfrm rot="1792560">
              <a:off x="4956175" y="2465388"/>
              <a:ext cx="730250" cy="158750"/>
            </a:xfrm>
            <a:prstGeom prst="rect">
              <a:avLst/>
            </a:prstGeom>
            <a:gradFill rotWithShape="1">
              <a:gsLst>
                <a:gs pos="0">
                  <a:schemeClr val="bg1"/>
                </a:gs>
                <a:gs pos="50000">
                  <a:schemeClr val="folHlink"/>
                </a:gs>
                <a:gs pos="100000">
                  <a:schemeClr val="bg1"/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61456" name="Oval 33"/>
            <p:cNvSpPr>
              <a:spLocks noChangeArrowheads="1"/>
            </p:cNvSpPr>
            <p:nvPr/>
          </p:nvSpPr>
          <p:spPr bwMode="auto">
            <a:xfrm rot="1792560">
              <a:off x="4991100" y="2265363"/>
              <a:ext cx="38100" cy="158750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7058" name="Rectangle 34"/>
            <p:cNvSpPr>
              <a:spLocks noChangeArrowheads="1"/>
            </p:cNvSpPr>
            <p:nvPr/>
          </p:nvSpPr>
          <p:spPr bwMode="auto">
            <a:xfrm rot="1792560">
              <a:off x="5618163" y="2665413"/>
              <a:ext cx="23812" cy="153987"/>
            </a:xfrm>
            <a:prstGeom prst="rect">
              <a:avLst/>
            </a:prstGeom>
            <a:gradFill rotWithShape="1">
              <a:gsLst>
                <a:gs pos="0">
                  <a:schemeClr val="bg1"/>
                </a:gs>
                <a:gs pos="50000">
                  <a:schemeClr val="folHlink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61458" name="Line 456"/>
            <p:cNvSpPr>
              <a:spLocks noChangeShapeType="1"/>
            </p:cNvSpPr>
            <p:nvPr/>
          </p:nvSpPr>
          <p:spPr bwMode="auto">
            <a:xfrm rot="1792560">
              <a:off x="4827588" y="2536825"/>
              <a:ext cx="955675" cy="0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7493" name="Oval 469"/>
            <p:cNvSpPr>
              <a:spLocks noChangeArrowheads="1"/>
            </p:cNvSpPr>
            <p:nvPr/>
          </p:nvSpPr>
          <p:spPr bwMode="auto">
            <a:xfrm rot="2768172">
              <a:off x="6130925" y="2671763"/>
              <a:ext cx="47625" cy="142875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50000">
                  <a:schemeClr val="folHlink"/>
                </a:gs>
                <a:gs pos="100000">
                  <a:schemeClr val="bg1"/>
                </a:gs>
              </a:gsLst>
              <a:lin ang="54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57494" name="Rectangle 470"/>
            <p:cNvSpPr>
              <a:spLocks noChangeArrowheads="1"/>
            </p:cNvSpPr>
            <p:nvPr/>
          </p:nvSpPr>
          <p:spPr bwMode="auto">
            <a:xfrm rot="2768172">
              <a:off x="5409407" y="2339181"/>
              <a:ext cx="915988" cy="142875"/>
            </a:xfrm>
            <a:prstGeom prst="rect">
              <a:avLst/>
            </a:prstGeom>
            <a:gradFill rotWithShape="1">
              <a:gsLst>
                <a:gs pos="0">
                  <a:schemeClr val="bg1"/>
                </a:gs>
                <a:gs pos="50000">
                  <a:schemeClr val="folHlink"/>
                </a:gs>
                <a:gs pos="100000">
                  <a:schemeClr val="bg1"/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61461" name="Oval 471"/>
            <p:cNvSpPr>
              <a:spLocks noChangeArrowheads="1"/>
            </p:cNvSpPr>
            <p:nvPr/>
          </p:nvSpPr>
          <p:spPr bwMode="auto">
            <a:xfrm rot="2768172">
              <a:off x="5561013" y="2012950"/>
              <a:ext cx="47625" cy="142875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7496" name="Rectangle 472"/>
            <p:cNvSpPr>
              <a:spLocks noChangeArrowheads="1"/>
            </p:cNvSpPr>
            <p:nvPr/>
          </p:nvSpPr>
          <p:spPr bwMode="auto">
            <a:xfrm rot="2768172">
              <a:off x="6130925" y="2663825"/>
              <a:ext cx="30163" cy="138113"/>
            </a:xfrm>
            <a:prstGeom prst="rect">
              <a:avLst/>
            </a:prstGeom>
            <a:gradFill rotWithShape="1">
              <a:gsLst>
                <a:gs pos="0">
                  <a:schemeClr val="bg1"/>
                </a:gs>
                <a:gs pos="50000">
                  <a:schemeClr val="folHlink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61463" name="Line 473"/>
            <p:cNvSpPr>
              <a:spLocks noChangeShapeType="1"/>
            </p:cNvSpPr>
            <p:nvPr/>
          </p:nvSpPr>
          <p:spPr bwMode="auto">
            <a:xfrm rot="2768172">
              <a:off x="5253037" y="2395538"/>
              <a:ext cx="1196975" cy="0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7500" name="Oval 476"/>
            <p:cNvSpPr>
              <a:spLocks noChangeArrowheads="1"/>
            </p:cNvSpPr>
            <p:nvPr/>
          </p:nvSpPr>
          <p:spPr bwMode="auto">
            <a:xfrm rot="19807440" flipH="1">
              <a:off x="5084763" y="4521200"/>
              <a:ext cx="38100" cy="158750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50000">
                  <a:schemeClr val="folHlink"/>
                </a:gs>
                <a:gs pos="100000">
                  <a:schemeClr val="bg1"/>
                </a:gs>
              </a:gsLst>
              <a:lin ang="54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57501" name="Rectangle 477"/>
            <p:cNvSpPr>
              <a:spLocks noChangeArrowheads="1"/>
            </p:cNvSpPr>
            <p:nvPr/>
          </p:nvSpPr>
          <p:spPr bwMode="auto">
            <a:xfrm rot="19807440" flipH="1">
              <a:off x="5057775" y="4318000"/>
              <a:ext cx="730250" cy="158750"/>
            </a:xfrm>
            <a:prstGeom prst="rect">
              <a:avLst/>
            </a:prstGeom>
            <a:gradFill rotWithShape="1">
              <a:gsLst>
                <a:gs pos="0">
                  <a:schemeClr val="bg1"/>
                </a:gs>
                <a:gs pos="50000">
                  <a:schemeClr val="folHlink"/>
                </a:gs>
                <a:gs pos="100000">
                  <a:schemeClr val="bg1"/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61466" name="Oval 478"/>
            <p:cNvSpPr>
              <a:spLocks noChangeArrowheads="1"/>
            </p:cNvSpPr>
            <p:nvPr/>
          </p:nvSpPr>
          <p:spPr bwMode="auto">
            <a:xfrm rot="19807440" flipH="1">
              <a:off x="5716588" y="4117975"/>
              <a:ext cx="36512" cy="158750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7503" name="Rectangle 479"/>
            <p:cNvSpPr>
              <a:spLocks noChangeArrowheads="1"/>
            </p:cNvSpPr>
            <p:nvPr/>
          </p:nvSpPr>
          <p:spPr bwMode="auto">
            <a:xfrm rot="19807440" flipH="1">
              <a:off x="5100638" y="4518025"/>
              <a:ext cx="23812" cy="153988"/>
            </a:xfrm>
            <a:prstGeom prst="rect">
              <a:avLst/>
            </a:prstGeom>
            <a:gradFill rotWithShape="1">
              <a:gsLst>
                <a:gs pos="0">
                  <a:schemeClr val="bg1"/>
                </a:gs>
                <a:gs pos="50000">
                  <a:schemeClr val="folHlink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61468" name="Line 480"/>
            <p:cNvSpPr>
              <a:spLocks noChangeShapeType="1"/>
            </p:cNvSpPr>
            <p:nvPr/>
          </p:nvSpPr>
          <p:spPr bwMode="auto">
            <a:xfrm rot="19807440" flipH="1">
              <a:off x="4962525" y="4389438"/>
              <a:ext cx="955675" cy="0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7507" name="Oval 483"/>
            <p:cNvSpPr>
              <a:spLocks noChangeArrowheads="1"/>
            </p:cNvSpPr>
            <p:nvPr/>
          </p:nvSpPr>
          <p:spPr bwMode="auto">
            <a:xfrm rot="18831828" flipV="1">
              <a:off x="6338888" y="4294188"/>
              <a:ext cx="47625" cy="142875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50000">
                  <a:schemeClr val="folHlink"/>
                </a:gs>
                <a:gs pos="100000">
                  <a:schemeClr val="bg1"/>
                </a:gs>
              </a:gsLst>
              <a:lin ang="54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57508" name="Rectangle 484"/>
            <p:cNvSpPr>
              <a:spLocks noChangeArrowheads="1"/>
            </p:cNvSpPr>
            <p:nvPr/>
          </p:nvSpPr>
          <p:spPr bwMode="auto">
            <a:xfrm rot="18831828" flipV="1">
              <a:off x="5616575" y="4625975"/>
              <a:ext cx="917575" cy="142875"/>
            </a:xfrm>
            <a:prstGeom prst="rect">
              <a:avLst/>
            </a:prstGeom>
            <a:gradFill rotWithShape="1">
              <a:gsLst>
                <a:gs pos="0">
                  <a:schemeClr val="bg1"/>
                </a:gs>
                <a:gs pos="50000">
                  <a:schemeClr val="folHlink"/>
                </a:gs>
                <a:gs pos="100000">
                  <a:schemeClr val="bg1"/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61471" name="Oval 485"/>
            <p:cNvSpPr>
              <a:spLocks noChangeArrowheads="1"/>
            </p:cNvSpPr>
            <p:nvPr/>
          </p:nvSpPr>
          <p:spPr bwMode="auto">
            <a:xfrm rot="18831828" flipV="1">
              <a:off x="5770563" y="4953000"/>
              <a:ext cx="47625" cy="142875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7510" name="Rectangle 486"/>
            <p:cNvSpPr>
              <a:spLocks noChangeArrowheads="1"/>
            </p:cNvSpPr>
            <p:nvPr/>
          </p:nvSpPr>
          <p:spPr bwMode="auto">
            <a:xfrm rot="18831828" flipV="1">
              <a:off x="6338888" y="4303713"/>
              <a:ext cx="30162" cy="138112"/>
            </a:xfrm>
            <a:prstGeom prst="rect">
              <a:avLst/>
            </a:prstGeom>
            <a:gradFill rotWithShape="1">
              <a:gsLst>
                <a:gs pos="0">
                  <a:schemeClr val="bg1"/>
                </a:gs>
                <a:gs pos="50000">
                  <a:schemeClr val="folHlink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61473" name="Line 487"/>
            <p:cNvSpPr>
              <a:spLocks noChangeShapeType="1"/>
            </p:cNvSpPr>
            <p:nvPr/>
          </p:nvSpPr>
          <p:spPr bwMode="auto">
            <a:xfrm rot="18831828" flipV="1">
              <a:off x="5461000" y="4711701"/>
              <a:ext cx="1196975" cy="0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  <a:headEnd type="triangle" w="med" len="med"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7524" name="Oval 500"/>
            <p:cNvSpPr>
              <a:spLocks noChangeArrowheads="1"/>
            </p:cNvSpPr>
            <p:nvPr/>
          </p:nvSpPr>
          <p:spPr bwMode="auto">
            <a:xfrm rot="19807440" flipH="1">
              <a:off x="7291388" y="2640013"/>
              <a:ext cx="38100" cy="158750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50000">
                  <a:schemeClr val="folHlink"/>
                </a:gs>
                <a:gs pos="100000">
                  <a:schemeClr val="bg1"/>
                </a:gs>
              </a:gsLst>
              <a:lin ang="54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57525" name="Rectangle 501"/>
            <p:cNvSpPr>
              <a:spLocks noChangeArrowheads="1"/>
            </p:cNvSpPr>
            <p:nvPr/>
          </p:nvSpPr>
          <p:spPr bwMode="auto">
            <a:xfrm rot="19807440" flipH="1">
              <a:off x="7264400" y="2436813"/>
              <a:ext cx="730250" cy="158750"/>
            </a:xfrm>
            <a:prstGeom prst="rect">
              <a:avLst/>
            </a:prstGeom>
            <a:gradFill rotWithShape="1">
              <a:gsLst>
                <a:gs pos="0">
                  <a:schemeClr val="bg1"/>
                </a:gs>
                <a:gs pos="50000">
                  <a:schemeClr val="folHlink"/>
                </a:gs>
                <a:gs pos="100000">
                  <a:schemeClr val="bg1"/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61476" name="Oval 502"/>
            <p:cNvSpPr>
              <a:spLocks noChangeArrowheads="1"/>
            </p:cNvSpPr>
            <p:nvPr/>
          </p:nvSpPr>
          <p:spPr bwMode="auto">
            <a:xfrm rot="19807440" flipH="1">
              <a:off x="7923213" y="2236788"/>
              <a:ext cx="36512" cy="158750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7527" name="Rectangle 503"/>
            <p:cNvSpPr>
              <a:spLocks noChangeArrowheads="1"/>
            </p:cNvSpPr>
            <p:nvPr/>
          </p:nvSpPr>
          <p:spPr bwMode="auto">
            <a:xfrm rot="19807440" flipH="1">
              <a:off x="7307263" y="2636838"/>
              <a:ext cx="25400" cy="153987"/>
            </a:xfrm>
            <a:prstGeom prst="rect">
              <a:avLst/>
            </a:prstGeom>
            <a:gradFill rotWithShape="1">
              <a:gsLst>
                <a:gs pos="0">
                  <a:schemeClr val="bg1"/>
                </a:gs>
                <a:gs pos="50000">
                  <a:schemeClr val="folHlink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61478" name="Line 504"/>
            <p:cNvSpPr>
              <a:spLocks noChangeShapeType="1"/>
            </p:cNvSpPr>
            <p:nvPr/>
          </p:nvSpPr>
          <p:spPr bwMode="auto">
            <a:xfrm rot="19807440" flipH="1">
              <a:off x="7169150" y="2508250"/>
              <a:ext cx="955675" cy="0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7531" name="Oval 507"/>
            <p:cNvSpPr>
              <a:spLocks noChangeArrowheads="1"/>
            </p:cNvSpPr>
            <p:nvPr/>
          </p:nvSpPr>
          <p:spPr bwMode="auto">
            <a:xfrm rot="1792560">
              <a:off x="8048625" y="4600575"/>
              <a:ext cx="38100" cy="158750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50000">
                  <a:schemeClr val="folHlink"/>
                </a:gs>
                <a:gs pos="100000">
                  <a:schemeClr val="bg1"/>
                </a:gs>
              </a:gsLst>
              <a:lin ang="54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57532" name="Rectangle 508"/>
            <p:cNvSpPr>
              <a:spLocks noChangeArrowheads="1"/>
            </p:cNvSpPr>
            <p:nvPr/>
          </p:nvSpPr>
          <p:spPr bwMode="auto">
            <a:xfrm rot="1792560">
              <a:off x="7381875" y="4395788"/>
              <a:ext cx="731838" cy="158750"/>
            </a:xfrm>
            <a:prstGeom prst="rect">
              <a:avLst/>
            </a:prstGeom>
            <a:gradFill rotWithShape="1">
              <a:gsLst>
                <a:gs pos="0">
                  <a:schemeClr val="bg1"/>
                </a:gs>
                <a:gs pos="50000">
                  <a:schemeClr val="folHlink"/>
                </a:gs>
                <a:gs pos="100000">
                  <a:schemeClr val="bg1"/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61481" name="Oval 509"/>
            <p:cNvSpPr>
              <a:spLocks noChangeArrowheads="1"/>
            </p:cNvSpPr>
            <p:nvPr/>
          </p:nvSpPr>
          <p:spPr bwMode="auto">
            <a:xfrm rot="1792560">
              <a:off x="7416800" y="4195763"/>
              <a:ext cx="38100" cy="158750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7534" name="Rectangle 510"/>
            <p:cNvSpPr>
              <a:spLocks noChangeArrowheads="1"/>
            </p:cNvSpPr>
            <p:nvPr/>
          </p:nvSpPr>
          <p:spPr bwMode="auto">
            <a:xfrm rot="1792560">
              <a:off x="8043863" y="4597400"/>
              <a:ext cx="25400" cy="152400"/>
            </a:xfrm>
            <a:prstGeom prst="rect">
              <a:avLst/>
            </a:prstGeom>
            <a:gradFill rotWithShape="1">
              <a:gsLst>
                <a:gs pos="0">
                  <a:schemeClr val="bg1"/>
                </a:gs>
                <a:gs pos="50000">
                  <a:schemeClr val="folHlink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61483" name="Line 511"/>
            <p:cNvSpPr>
              <a:spLocks noChangeShapeType="1"/>
            </p:cNvSpPr>
            <p:nvPr/>
          </p:nvSpPr>
          <p:spPr bwMode="auto">
            <a:xfrm rot="1792560">
              <a:off x="7243763" y="4495800"/>
              <a:ext cx="1062037" cy="12700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1484" name="Text Box 513"/>
            <p:cNvSpPr txBox="1">
              <a:spLocks noChangeArrowheads="1"/>
            </p:cNvSpPr>
            <p:nvPr/>
          </p:nvSpPr>
          <p:spPr bwMode="auto">
            <a:xfrm>
              <a:off x="5716588" y="1903413"/>
              <a:ext cx="676275" cy="5191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sz="2000"/>
                <a:t>R</a:t>
              </a:r>
              <a:r>
                <a:rPr lang="en-US" sz="2800" baseline="-25000"/>
                <a:t>s</a:t>
              </a:r>
              <a:endParaRPr lang="en-US" sz="2000"/>
            </a:p>
          </p:txBody>
        </p:sp>
        <p:sp>
          <p:nvSpPr>
            <p:cNvPr id="61485" name="Text Box 514"/>
            <p:cNvSpPr txBox="1">
              <a:spLocks noChangeArrowheads="1"/>
            </p:cNvSpPr>
            <p:nvPr/>
          </p:nvSpPr>
          <p:spPr bwMode="auto">
            <a:xfrm>
              <a:off x="7543800" y="2411413"/>
              <a:ext cx="676275" cy="5191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sz="2000"/>
                <a:t>R</a:t>
              </a:r>
              <a:r>
                <a:rPr lang="en-US" sz="2800" baseline="-25000"/>
                <a:t>s</a:t>
              </a:r>
              <a:endParaRPr lang="en-US" sz="2000"/>
            </a:p>
          </p:txBody>
        </p:sp>
        <p:sp>
          <p:nvSpPr>
            <p:cNvPr id="61486" name="Freeform 515"/>
            <p:cNvSpPr>
              <a:spLocks/>
            </p:cNvSpPr>
            <p:nvPr/>
          </p:nvSpPr>
          <p:spPr bwMode="auto">
            <a:xfrm>
              <a:off x="5710238" y="2771775"/>
              <a:ext cx="800100" cy="1381125"/>
            </a:xfrm>
            <a:custGeom>
              <a:avLst/>
              <a:gdLst>
                <a:gd name="T0" fmla="*/ 0 w 504"/>
                <a:gd name="T1" fmla="*/ 0 h 870"/>
                <a:gd name="T2" fmla="*/ 2147483647 w 504"/>
                <a:gd name="T3" fmla="*/ 2147483647 h 870"/>
                <a:gd name="T4" fmla="*/ 2147483647 w 504"/>
                <a:gd name="T5" fmla="*/ 2147483647 h 870"/>
                <a:gd name="T6" fmla="*/ 2147483647 w 504"/>
                <a:gd name="T7" fmla="*/ 2147483647 h 870"/>
                <a:gd name="T8" fmla="*/ 2147483647 w 504"/>
                <a:gd name="T9" fmla="*/ 2147483647 h 870"/>
                <a:gd name="T10" fmla="*/ 2147483647 w 504"/>
                <a:gd name="T11" fmla="*/ 2147483647 h 870"/>
                <a:gd name="T12" fmla="*/ 2147483647 w 504"/>
                <a:gd name="T13" fmla="*/ 2147483647 h 870"/>
                <a:gd name="T14" fmla="*/ 2147483647 w 504"/>
                <a:gd name="T15" fmla="*/ 2147483647 h 870"/>
                <a:gd name="T16" fmla="*/ 2147483647 w 504"/>
                <a:gd name="T17" fmla="*/ 2147483647 h 870"/>
                <a:gd name="T18" fmla="*/ 2147483647 w 504"/>
                <a:gd name="T19" fmla="*/ 2147483647 h 87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504"/>
                <a:gd name="T31" fmla="*/ 0 h 870"/>
                <a:gd name="T32" fmla="*/ 504 w 504"/>
                <a:gd name="T33" fmla="*/ 870 h 87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504" h="870">
                  <a:moveTo>
                    <a:pt x="0" y="0"/>
                  </a:moveTo>
                  <a:cubicBezTo>
                    <a:pt x="21" y="11"/>
                    <a:pt x="79" y="44"/>
                    <a:pt x="129" y="63"/>
                  </a:cubicBezTo>
                  <a:cubicBezTo>
                    <a:pt x="179" y="82"/>
                    <a:pt x="255" y="102"/>
                    <a:pt x="299" y="112"/>
                  </a:cubicBezTo>
                  <a:cubicBezTo>
                    <a:pt x="343" y="122"/>
                    <a:pt x="362" y="116"/>
                    <a:pt x="392" y="121"/>
                  </a:cubicBezTo>
                  <a:cubicBezTo>
                    <a:pt x="417" y="124"/>
                    <a:pt x="469" y="100"/>
                    <a:pt x="479" y="145"/>
                  </a:cubicBezTo>
                  <a:cubicBezTo>
                    <a:pt x="490" y="191"/>
                    <a:pt x="504" y="700"/>
                    <a:pt x="490" y="772"/>
                  </a:cubicBezTo>
                  <a:cubicBezTo>
                    <a:pt x="477" y="845"/>
                    <a:pt x="447" y="842"/>
                    <a:pt x="406" y="839"/>
                  </a:cubicBezTo>
                  <a:cubicBezTo>
                    <a:pt x="365" y="836"/>
                    <a:pt x="323" y="835"/>
                    <a:pt x="286" y="833"/>
                  </a:cubicBezTo>
                  <a:cubicBezTo>
                    <a:pt x="250" y="831"/>
                    <a:pt x="226" y="822"/>
                    <a:pt x="192" y="828"/>
                  </a:cubicBezTo>
                  <a:cubicBezTo>
                    <a:pt x="158" y="834"/>
                    <a:pt x="107" y="861"/>
                    <a:pt x="84" y="870"/>
                  </a:cubicBezTo>
                </a:path>
              </a:pathLst>
            </a:custGeom>
            <a:noFill/>
            <a:ln w="38100">
              <a:solidFill>
                <a:srgbClr val="FF33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1487" name="Text Box 516"/>
            <p:cNvSpPr txBox="1">
              <a:spLocks noChangeArrowheads="1"/>
            </p:cNvSpPr>
            <p:nvPr/>
          </p:nvSpPr>
          <p:spPr bwMode="auto">
            <a:xfrm>
              <a:off x="4724400" y="3960813"/>
              <a:ext cx="674688" cy="5191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sz="2000"/>
                <a:t>R</a:t>
              </a:r>
              <a:r>
                <a:rPr lang="en-US" sz="2800" baseline="-25000"/>
                <a:t>c</a:t>
              </a:r>
              <a:endParaRPr lang="en-US" sz="2000"/>
            </a:p>
          </p:txBody>
        </p:sp>
        <p:sp>
          <p:nvSpPr>
            <p:cNvPr id="61488" name="Freeform 517"/>
            <p:cNvSpPr>
              <a:spLocks/>
            </p:cNvSpPr>
            <p:nvPr/>
          </p:nvSpPr>
          <p:spPr bwMode="auto">
            <a:xfrm>
              <a:off x="6173788" y="2749550"/>
              <a:ext cx="431800" cy="1570038"/>
            </a:xfrm>
            <a:custGeom>
              <a:avLst/>
              <a:gdLst>
                <a:gd name="T0" fmla="*/ 0 w 272"/>
                <a:gd name="T1" fmla="*/ 0 h 989"/>
                <a:gd name="T2" fmla="*/ 2147483647 w 272"/>
                <a:gd name="T3" fmla="*/ 2147483647 h 989"/>
                <a:gd name="T4" fmla="*/ 2147483647 w 272"/>
                <a:gd name="T5" fmla="*/ 2147483647 h 989"/>
                <a:gd name="T6" fmla="*/ 2147483647 w 272"/>
                <a:gd name="T7" fmla="*/ 2147483647 h 989"/>
                <a:gd name="T8" fmla="*/ 2147483647 w 272"/>
                <a:gd name="T9" fmla="*/ 2147483647 h 989"/>
                <a:gd name="T10" fmla="*/ 2147483647 w 272"/>
                <a:gd name="T11" fmla="*/ 2147483647 h 989"/>
                <a:gd name="T12" fmla="*/ 2147483647 w 272"/>
                <a:gd name="T13" fmla="*/ 2147483647 h 98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72"/>
                <a:gd name="T22" fmla="*/ 0 h 989"/>
                <a:gd name="T23" fmla="*/ 272 w 272"/>
                <a:gd name="T24" fmla="*/ 989 h 989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72" h="989">
                  <a:moveTo>
                    <a:pt x="0" y="0"/>
                  </a:moveTo>
                  <a:cubicBezTo>
                    <a:pt x="15" y="13"/>
                    <a:pt x="49" y="56"/>
                    <a:pt x="92" y="80"/>
                  </a:cubicBezTo>
                  <a:cubicBezTo>
                    <a:pt x="231" y="84"/>
                    <a:pt x="204" y="89"/>
                    <a:pt x="257" y="147"/>
                  </a:cubicBezTo>
                  <a:cubicBezTo>
                    <a:pt x="270" y="295"/>
                    <a:pt x="272" y="652"/>
                    <a:pt x="268" y="774"/>
                  </a:cubicBezTo>
                  <a:cubicBezTo>
                    <a:pt x="268" y="895"/>
                    <a:pt x="261" y="853"/>
                    <a:pt x="257" y="875"/>
                  </a:cubicBezTo>
                  <a:cubicBezTo>
                    <a:pt x="251" y="894"/>
                    <a:pt x="257" y="889"/>
                    <a:pt x="242" y="908"/>
                  </a:cubicBezTo>
                  <a:cubicBezTo>
                    <a:pt x="227" y="927"/>
                    <a:pt x="183" y="972"/>
                    <a:pt x="167" y="989"/>
                  </a:cubicBezTo>
                </a:path>
              </a:pathLst>
            </a:custGeom>
            <a:noFill/>
            <a:ln w="38100">
              <a:solidFill>
                <a:srgbClr val="FF33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1489" name="Freeform 518"/>
            <p:cNvSpPr>
              <a:spLocks/>
            </p:cNvSpPr>
            <p:nvPr/>
          </p:nvSpPr>
          <p:spPr bwMode="auto">
            <a:xfrm>
              <a:off x="6757988" y="2733675"/>
              <a:ext cx="638175" cy="1538288"/>
            </a:xfrm>
            <a:custGeom>
              <a:avLst/>
              <a:gdLst>
                <a:gd name="T0" fmla="*/ 2147483647 w 402"/>
                <a:gd name="T1" fmla="*/ 0 h 969"/>
                <a:gd name="T2" fmla="*/ 2147483647 w 402"/>
                <a:gd name="T3" fmla="*/ 2147483647 h 969"/>
                <a:gd name="T4" fmla="*/ 2147483647 w 402"/>
                <a:gd name="T5" fmla="*/ 2147483647 h 969"/>
                <a:gd name="T6" fmla="*/ 2147483647 w 402"/>
                <a:gd name="T7" fmla="*/ 2147483647 h 969"/>
                <a:gd name="T8" fmla="*/ 2147483647 w 402"/>
                <a:gd name="T9" fmla="*/ 2147483647 h 969"/>
                <a:gd name="T10" fmla="*/ 2147483647 w 402"/>
                <a:gd name="T11" fmla="*/ 2147483647 h 969"/>
                <a:gd name="T12" fmla="*/ 2147483647 w 402"/>
                <a:gd name="T13" fmla="*/ 2147483647 h 969"/>
                <a:gd name="T14" fmla="*/ 2147483647 w 402"/>
                <a:gd name="T15" fmla="*/ 2147483647 h 969"/>
                <a:gd name="T16" fmla="*/ 2147483647 w 402"/>
                <a:gd name="T17" fmla="*/ 2147483647 h 969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402"/>
                <a:gd name="T28" fmla="*/ 0 h 969"/>
                <a:gd name="T29" fmla="*/ 402 w 402"/>
                <a:gd name="T30" fmla="*/ 969 h 969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402" h="969">
                  <a:moveTo>
                    <a:pt x="306" y="0"/>
                  </a:moveTo>
                  <a:cubicBezTo>
                    <a:pt x="295" y="5"/>
                    <a:pt x="262" y="24"/>
                    <a:pt x="240" y="36"/>
                  </a:cubicBezTo>
                  <a:cubicBezTo>
                    <a:pt x="218" y="48"/>
                    <a:pt x="199" y="58"/>
                    <a:pt x="174" y="72"/>
                  </a:cubicBezTo>
                  <a:cubicBezTo>
                    <a:pt x="149" y="86"/>
                    <a:pt x="115" y="101"/>
                    <a:pt x="90" y="119"/>
                  </a:cubicBezTo>
                  <a:cubicBezTo>
                    <a:pt x="64" y="136"/>
                    <a:pt x="72" y="127"/>
                    <a:pt x="25" y="178"/>
                  </a:cubicBezTo>
                  <a:cubicBezTo>
                    <a:pt x="14" y="223"/>
                    <a:pt x="0" y="732"/>
                    <a:pt x="14" y="804"/>
                  </a:cubicBezTo>
                  <a:cubicBezTo>
                    <a:pt x="27" y="877"/>
                    <a:pt x="53" y="854"/>
                    <a:pt x="98" y="871"/>
                  </a:cubicBezTo>
                  <a:cubicBezTo>
                    <a:pt x="144" y="888"/>
                    <a:pt x="209" y="884"/>
                    <a:pt x="261" y="900"/>
                  </a:cubicBezTo>
                  <a:cubicBezTo>
                    <a:pt x="312" y="916"/>
                    <a:pt x="373" y="955"/>
                    <a:pt x="402" y="969"/>
                  </a:cubicBezTo>
                </a:path>
              </a:pathLst>
            </a:custGeom>
            <a:noFill/>
            <a:ln w="38100">
              <a:solidFill>
                <a:srgbClr val="FF33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1490" name="Text Box 519"/>
            <p:cNvSpPr txBox="1">
              <a:spLocks noChangeArrowheads="1"/>
            </p:cNvSpPr>
            <p:nvPr/>
          </p:nvSpPr>
          <p:spPr bwMode="auto">
            <a:xfrm>
              <a:off x="5983288" y="4498975"/>
              <a:ext cx="676275" cy="519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sz="2000"/>
                <a:t>R</a:t>
              </a:r>
              <a:r>
                <a:rPr lang="en-US" sz="2800" baseline="-25000"/>
                <a:t>c</a:t>
              </a:r>
              <a:endParaRPr lang="en-US" sz="2000"/>
            </a:p>
          </p:txBody>
        </p:sp>
        <p:sp>
          <p:nvSpPr>
            <p:cNvPr id="61491" name="Text Box 520"/>
            <p:cNvSpPr txBox="1">
              <a:spLocks noChangeArrowheads="1"/>
            </p:cNvSpPr>
            <p:nvPr/>
          </p:nvSpPr>
          <p:spPr bwMode="auto">
            <a:xfrm>
              <a:off x="7670800" y="3986213"/>
              <a:ext cx="674688" cy="5191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sz="2000"/>
                <a:t>R</a:t>
              </a:r>
              <a:r>
                <a:rPr lang="en-US" sz="2800" baseline="-25000"/>
                <a:t>c</a:t>
              </a:r>
              <a:endParaRPr lang="en-US" sz="2000"/>
            </a:p>
          </p:txBody>
        </p:sp>
        <p:sp>
          <p:nvSpPr>
            <p:cNvPr id="61492" name="Text Box 521"/>
            <p:cNvSpPr txBox="1">
              <a:spLocks noChangeArrowheads="1"/>
            </p:cNvSpPr>
            <p:nvPr/>
          </p:nvSpPr>
          <p:spPr bwMode="auto">
            <a:xfrm>
              <a:off x="6699250" y="3357563"/>
              <a:ext cx="676275" cy="396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sz="2000"/>
                <a:t>R</a:t>
              </a:r>
            </a:p>
          </p:txBody>
        </p:sp>
        <p:grpSp>
          <p:nvGrpSpPr>
            <p:cNvPr id="61493" name="Group 81"/>
            <p:cNvGrpSpPr>
              <a:grpSpLocks/>
            </p:cNvGrpSpPr>
            <p:nvPr/>
          </p:nvGrpSpPr>
          <p:grpSpPr bwMode="auto">
            <a:xfrm>
              <a:off x="4576763" y="1784350"/>
              <a:ext cx="352425" cy="660400"/>
              <a:chOff x="4140" y="429"/>
              <a:chExt cx="1425" cy="2396"/>
            </a:xfrm>
          </p:grpSpPr>
          <p:sp>
            <p:nvSpPr>
              <p:cNvPr id="61571" name="Freeform 82"/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2 w 354"/>
                  <a:gd name="T1" fmla="*/ 0 h 2742"/>
                  <a:gd name="T2" fmla="*/ 2 w 354"/>
                  <a:gd name="T3" fmla="*/ 7 h 2742"/>
                  <a:gd name="T4" fmla="*/ 2 w 354"/>
                  <a:gd name="T5" fmla="*/ 48 h 2742"/>
                  <a:gd name="T6" fmla="*/ 0 w 354"/>
                  <a:gd name="T7" fmla="*/ 50 h 2742"/>
                  <a:gd name="T8" fmla="*/ 2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572" name="Rectangle 83"/>
              <p:cNvSpPr>
                <a:spLocks noChangeArrowheads="1"/>
              </p:cNvSpPr>
              <p:nvPr/>
            </p:nvSpPr>
            <p:spPr bwMode="auto">
              <a:xfrm>
                <a:off x="4204" y="429"/>
                <a:ext cx="1046" cy="2287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1573" name="Freeform 84"/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2 w 211"/>
                  <a:gd name="T3" fmla="*/ 5 h 2537"/>
                  <a:gd name="T4" fmla="*/ 2 w 211"/>
                  <a:gd name="T5" fmla="*/ 45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574" name="Freeform 85"/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2 w 328"/>
                  <a:gd name="T3" fmla="*/ 3 h 226"/>
                  <a:gd name="T4" fmla="*/ 2 w 328"/>
                  <a:gd name="T5" fmla="*/ 5 h 226"/>
                  <a:gd name="T6" fmla="*/ 0 w 328"/>
                  <a:gd name="T7" fmla="*/ 3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575" name="Rectangle 86"/>
              <p:cNvSpPr>
                <a:spLocks noChangeArrowheads="1"/>
              </p:cNvSpPr>
              <p:nvPr/>
            </p:nvSpPr>
            <p:spPr bwMode="auto">
              <a:xfrm>
                <a:off x="4211" y="694"/>
                <a:ext cx="597" cy="4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61576" name="Group 87"/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61601" name="AutoShape 88"/>
                <p:cNvSpPr>
                  <a:spLocks noChangeArrowheads="1"/>
                </p:cNvSpPr>
                <p:nvPr/>
              </p:nvSpPr>
              <p:spPr bwMode="auto">
                <a:xfrm>
                  <a:off x="615" y="2560"/>
                  <a:ext cx="721" cy="14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1602" name="AutoShape 89"/>
                <p:cNvSpPr>
                  <a:spLocks noChangeArrowheads="1"/>
                </p:cNvSpPr>
                <p:nvPr/>
              </p:nvSpPr>
              <p:spPr bwMode="auto">
                <a:xfrm>
                  <a:off x="631" y="2582"/>
                  <a:ext cx="689" cy="110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61577" name="Rectangle 90"/>
              <p:cNvSpPr>
                <a:spLocks noChangeArrowheads="1"/>
              </p:cNvSpPr>
              <p:nvPr/>
            </p:nvSpPr>
            <p:spPr bwMode="auto">
              <a:xfrm>
                <a:off x="4223" y="1016"/>
                <a:ext cx="597" cy="52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61578" name="Group 91"/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61599" name="AutoShape 92"/>
                <p:cNvSpPr>
                  <a:spLocks noChangeArrowheads="1"/>
                </p:cNvSpPr>
                <p:nvPr/>
              </p:nvSpPr>
              <p:spPr bwMode="auto">
                <a:xfrm>
                  <a:off x="617" y="2567"/>
                  <a:ext cx="721" cy="13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1600" name="AutoShape 93"/>
                <p:cNvSpPr>
                  <a:spLocks noChangeArrowheads="1"/>
                </p:cNvSpPr>
                <p:nvPr/>
              </p:nvSpPr>
              <p:spPr bwMode="auto">
                <a:xfrm>
                  <a:off x="634" y="2585"/>
                  <a:ext cx="689" cy="102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61579" name="Rectangle 94"/>
              <p:cNvSpPr>
                <a:spLocks noChangeArrowheads="1"/>
              </p:cNvSpPr>
              <p:nvPr/>
            </p:nvSpPr>
            <p:spPr bwMode="auto">
              <a:xfrm>
                <a:off x="4217" y="1356"/>
                <a:ext cx="597" cy="4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1580" name="Rectangle 95"/>
              <p:cNvSpPr>
                <a:spLocks noChangeArrowheads="1"/>
              </p:cNvSpPr>
              <p:nvPr/>
            </p:nvSpPr>
            <p:spPr bwMode="auto">
              <a:xfrm>
                <a:off x="4230" y="1656"/>
                <a:ext cx="597" cy="4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61581" name="Group 96"/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61597" name="AutoShape 97"/>
                <p:cNvSpPr>
                  <a:spLocks noChangeArrowheads="1"/>
                </p:cNvSpPr>
                <p:nvPr/>
              </p:nvSpPr>
              <p:spPr bwMode="auto">
                <a:xfrm>
                  <a:off x="616" y="2568"/>
                  <a:ext cx="720" cy="13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1598" name="AutoShape 98"/>
                <p:cNvSpPr>
                  <a:spLocks noChangeArrowheads="1"/>
                </p:cNvSpPr>
                <p:nvPr/>
              </p:nvSpPr>
              <p:spPr bwMode="auto">
                <a:xfrm>
                  <a:off x="632" y="2584"/>
                  <a:ext cx="688" cy="106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61582" name="Freeform 99"/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2 w 328"/>
                  <a:gd name="T3" fmla="*/ 2 h 226"/>
                  <a:gd name="T4" fmla="*/ 2 w 328"/>
                  <a:gd name="T5" fmla="*/ 4 h 226"/>
                  <a:gd name="T6" fmla="*/ 0 w 328"/>
                  <a:gd name="T7" fmla="*/ 2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61583" name="Group 100"/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61595" name="AutoShape 101"/>
                <p:cNvSpPr>
                  <a:spLocks noChangeArrowheads="1"/>
                </p:cNvSpPr>
                <p:nvPr/>
              </p:nvSpPr>
              <p:spPr bwMode="auto">
                <a:xfrm>
                  <a:off x="611" y="2569"/>
                  <a:ext cx="728" cy="13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1596" name="AutoShape 102"/>
                <p:cNvSpPr>
                  <a:spLocks noChangeArrowheads="1"/>
                </p:cNvSpPr>
                <p:nvPr/>
              </p:nvSpPr>
              <p:spPr bwMode="auto">
                <a:xfrm>
                  <a:off x="627" y="2586"/>
                  <a:ext cx="696" cy="10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61584" name="Rectangle 103"/>
              <p:cNvSpPr>
                <a:spLocks noChangeArrowheads="1"/>
              </p:cNvSpPr>
              <p:nvPr/>
            </p:nvSpPr>
            <p:spPr bwMode="auto">
              <a:xfrm>
                <a:off x="5250" y="429"/>
                <a:ext cx="71" cy="2287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1585" name="Freeform 104"/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2 w 296"/>
                  <a:gd name="T3" fmla="*/ 2 h 256"/>
                  <a:gd name="T4" fmla="*/ 2 w 296"/>
                  <a:gd name="T5" fmla="*/ 4 h 256"/>
                  <a:gd name="T6" fmla="*/ 0 w 296"/>
                  <a:gd name="T7" fmla="*/ 2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586" name="Freeform 105"/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2 w 304"/>
                  <a:gd name="T3" fmla="*/ 2 h 288"/>
                  <a:gd name="T4" fmla="*/ 2 w 304"/>
                  <a:gd name="T5" fmla="*/ 5 h 288"/>
                  <a:gd name="T6" fmla="*/ 2 w 304"/>
                  <a:gd name="T7" fmla="*/ 2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587" name="Oval 106"/>
              <p:cNvSpPr>
                <a:spLocks noChangeArrowheads="1"/>
              </p:cNvSpPr>
              <p:nvPr/>
            </p:nvSpPr>
            <p:spPr bwMode="auto">
              <a:xfrm>
                <a:off x="5520" y="2612"/>
                <a:ext cx="45" cy="98"/>
              </a:xfrm>
              <a:prstGeom prst="ellipse">
                <a:avLst/>
              </a:pr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1588" name="Freeform 107"/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3 h 240"/>
                  <a:gd name="T2" fmla="*/ 2 w 306"/>
                  <a:gd name="T3" fmla="*/ 5 h 240"/>
                  <a:gd name="T4" fmla="*/ 2 w 306"/>
                  <a:gd name="T5" fmla="*/ 3 h 240"/>
                  <a:gd name="T6" fmla="*/ 2 w 306"/>
                  <a:gd name="T7" fmla="*/ 0 h 240"/>
                  <a:gd name="T8" fmla="*/ 0 w 306"/>
                  <a:gd name="T9" fmla="*/ 3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589" name="AutoShape 108"/>
              <p:cNvSpPr>
                <a:spLocks noChangeArrowheads="1"/>
              </p:cNvSpPr>
              <p:nvPr/>
            </p:nvSpPr>
            <p:spPr bwMode="auto">
              <a:xfrm>
                <a:off x="4140" y="2675"/>
                <a:ext cx="1200" cy="15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1590" name="AutoShape 109"/>
              <p:cNvSpPr>
                <a:spLocks noChangeArrowheads="1"/>
              </p:cNvSpPr>
              <p:nvPr/>
            </p:nvSpPr>
            <p:spPr bwMode="auto">
              <a:xfrm>
                <a:off x="4204" y="2710"/>
                <a:ext cx="1072" cy="8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1591" name="Oval 110"/>
              <p:cNvSpPr>
                <a:spLocks noChangeArrowheads="1"/>
              </p:cNvSpPr>
              <p:nvPr/>
            </p:nvSpPr>
            <p:spPr bwMode="auto">
              <a:xfrm>
                <a:off x="4307" y="2382"/>
                <a:ext cx="160" cy="144"/>
              </a:xfrm>
              <a:prstGeom prst="ellipse">
                <a:avLst/>
              </a:prstGeom>
              <a:solidFill>
                <a:srgbClr val="33CC33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1592" name="Oval 111"/>
              <p:cNvSpPr>
                <a:spLocks noChangeArrowheads="1"/>
              </p:cNvSpPr>
              <p:nvPr/>
            </p:nvSpPr>
            <p:spPr bwMode="auto">
              <a:xfrm>
                <a:off x="4487" y="2382"/>
                <a:ext cx="160" cy="144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eaLnBrk="1" hangingPunct="1"/>
                <a:endParaRPr lang="en-US" sz="1800">
                  <a:solidFill>
                    <a:srgbClr val="FF0000"/>
                  </a:solidFill>
                </a:endParaRPr>
              </a:p>
            </p:txBody>
          </p:sp>
          <p:sp>
            <p:nvSpPr>
              <p:cNvPr id="61593" name="Oval 112"/>
              <p:cNvSpPr>
                <a:spLocks noChangeArrowheads="1"/>
              </p:cNvSpPr>
              <p:nvPr/>
            </p:nvSpPr>
            <p:spPr bwMode="auto">
              <a:xfrm>
                <a:off x="4660" y="2382"/>
                <a:ext cx="160" cy="138"/>
              </a:xfrm>
              <a:prstGeom prst="ellipse">
                <a:avLst/>
              </a:prstGeom>
              <a:solidFill>
                <a:srgbClr val="33CC33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1594" name="Rectangle 113"/>
              <p:cNvSpPr>
                <a:spLocks noChangeArrowheads="1"/>
              </p:cNvSpPr>
              <p:nvPr/>
            </p:nvSpPr>
            <p:spPr bwMode="auto">
              <a:xfrm>
                <a:off x="5064" y="1834"/>
                <a:ext cx="83" cy="760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61494" name="Group 114"/>
            <p:cNvGrpSpPr>
              <a:grpSpLocks/>
            </p:cNvGrpSpPr>
            <p:nvPr/>
          </p:nvGrpSpPr>
          <p:grpSpPr bwMode="auto">
            <a:xfrm>
              <a:off x="5151438" y="1444625"/>
              <a:ext cx="352425" cy="660400"/>
              <a:chOff x="4140" y="429"/>
              <a:chExt cx="1425" cy="2396"/>
            </a:xfrm>
          </p:grpSpPr>
          <p:sp>
            <p:nvSpPr>
              <p:cNvPr id="61539" name="Freeform 115"/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2 w 354"/>
                  <a:gd name="T1" fmla="*/ 0 h 2742"/>
                  <a:gd name="T2" fmla="*/ 2 w 354"/>
                  <a:gd name="T3" fmla="*/ 7 h 2742"/>
                  <a:gd name="T4" fmla="*/ 2 w 354"/>
                  <a:gd name="T5" fmla="*/ 48 h 2742"/>
                  <a:gd name="T6" fmla="*/ 0 w 354"/>
                  <a:gd name="T7" fmla="*/ 50 h 2742"/>
                  <a:gd name="T8" fmla="*/ 2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540" name="Rectangle 116"/>
              <p:cNvSpPr>
                <a:spLocks noChangeArrowheads="1"/>
              </p:cNvSpPr>
              <p:nvPr/>
            </p:nvSpPr>
            <p:spPr bwMode="auto">
              <a:xfrm>
                <a:off x="4204" y="429"/>
                <a:ext cx="1046" cy="2287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1541" name="Freeform 117"/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2 w 211"/>
                  <a:gd name="T3" fmla="*/ 5 h 2537"/>
                  <a:gd name="T4" fmla="*/ 2 w 211"/>
                  <a:gd name="T5" fmla="*/ 45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542" name="Freeform 118"/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2 w 328"/>
                  <a:gd name="T3" fmla="*/ 3 h 226"/>
                  <a:gd name="T4" fmla="*/ 2 w 328"/>
                  <a:gd name="T5" fmla="*/ 5 h 226"/>
                  <a:gd name="T6" fmla="*/ 0 w 328"/>
                  <a:gd name="T7" fmla="*/ 3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543" name="Rectangle 119"/>
              <p:cNvSpPr>
                <a:spLocks noChangeArrowheads="1"/>
              </p:cNvSpPr>
              <p:nvPr/>
            </p:nvSpPr>
            <p:spPr bwMode="auto">
              <a:xfrm>
                <a:off x="4211" y="694"/>
                <a:ext cx="597" cy="4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61544" name="Group 120"/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61569" name="AutoShape 121"/>
                <p:cNvSpPr>
                  <a:spLocks noChangeArrowheads="1"/>
                </p:cNvSpPr>
                <p:nvPr/>
              </p:nvSpPr>
              <p:spPr bwMode="auto">
                <a:xfrm>
                  <a:off x="615" y="2560"/>
                  <a:ext cx="721" cy="14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1570" name="AutoShape 122"/>
                <p:cNvSpPr>
                  <a:spLocks noChangeArrowheads="1"/>
                </p:cNvSpPr>
                <p:nvPr/>
              </p:nvSpPr>
              <p:spPr bwMode="auto">
                <a:xfrm>
                  <a:off x="631" y="2582"/>
                  <a:ext cx="689" cy="110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61545" name="Rectangle 123"/>
              <p:cNvSpPr>
                <a:spLocks noChangeArrowheads="1"/>
              </p:cNvSpPr>
              <p:nvPr/>
            </p:nvSpPr>
            <p:spPr bwMode="auto">
              <a:xfrm>
                <a:off x="4223" y="1016"/>
                <a:ext cx="597" cy="52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61546" name="Group 124"/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61567" name="AutoShape 125"/>
                <p:cNvSpPr>
                  <a:spLocks noChangeArrowheads="1"/>
                </p:cNvSpPr>
                <p:nvPr/>
              </p:nvSpPr>
              <p:spPr bwMode="auto">
                <a:xfrm>
                  <a:off x="617" y="2567"/>
                  <a:ext cx="721" cy="13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1568" name="AutoShape 126"/>
                <p:cNvSpPr>
                  <a:spLocks noChangeArrowheads="1"/>
                </p:cNvSpPr>
                <p:nvPr/>
              </p:nvSpPr>
              <p:spPr bwMode="auto">
                <a:xfrm>
                  <a:off x="634" y="2585"/>
                  <a:ext cx="689" cy="102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61547" name="Rectangle 127"/>
              <p:cNvSpPr>
                <a:spLocks noChangeArrowheads="1"/>
              </p:cNvSpPr>
              <p:nvPr/>
            </p:nvSpPr>
            <p:spPr bwMode="auto">
              <a:xfrm>
                <a:off x="4217" y="1356"/>
                <a:ext cx="597" cy="4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1548" name="Rectangle 128"/>
              <p:cNvSpPr>
                <a:spLocks noChangeArrowheads="1"/>
              </p:cNvSpPr>
              <p:nvPr/>
            </p:nvSpPr>
            <p:spPr bwMode="auto">
              <a:xfrm>
                <a:off x="4230" y="1656"/>
                <a:ext cx="597" cy="4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61549" name="Group 129"/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61565" name="AutoShape 130"/>
                <p:cNvSpPr>
                  <a:spLocks noChangeArrowheads="1"/>
                </p:cNvSpPr>
                <p:nvPr/>
              </p:nvSpPr>
              <p:spPr bwMode="auto">
                <a:xfrm>
                  <a:off x="616" y="2568"/>
                  <a:ext cx="720" cy="13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1566" name="AutoShape 131"/>
                <p:cNvSpPr>
                  <a:spLocks noChangeArrowheads="1"/>
                </p:cNvSpPr>
                <p:nvPr/>
              </p:nvSpPr>
              <p:spPr bwMode="auto">
                <a:xfrm>
                  <a:off x="632" y="2584"/>
                  <a:ext cx="688" cy="106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61550" name="Freeform 132"/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2 w 328"/>
                  <a:gd name="T3" fmla="*/ 2 h 226"/>
                  <a:gd name="T4" fmla="*/ 2 w 328"/>
                  <a:gd name="T5" fmla="*/ 4 h 226"/>
                  <a:gd name="T6" fmla="*/ 0 w 328"/>
                  <a:gd name="T7" fmla="*/ 2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61551" name="Group 133"/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61563" name="AutoShape 134"/>
                <p:cNvSpPr>
                  <a:spLocks noChangeArrowheads="1"/>
                </p:cNvSpPr>
                <p:nvPr/>
              </p:nvSpPr>
              <p:spPr bwMode="auto">
                <a:xfrm>
                  <a:off x="611" y="2569"/>
                  <a:ext cx="728" cy="13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1564" name="AutoShape 135"/>
                <p:cNvSpPr>
                  <a:spLocks noChangeArrowheads="1"/>
                </p:cNvSpPr>
                <p:nvPr/>
              </p:nvSpPr>
              <p:spPr bwMode="auto">
                <a:xfrm>
                  <a:off x="627" y="2586"/>
                  <a:ext cx="696" cy="10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61552" name="Rectangle 136"/>
              <p:cNvSpPr>
                <a:spLocks noChangeArrowheads="1"/>
              </p:cNvSpPr>
              <p:nvPr/>
            </p:nvSpPr>
            <p:spPr bwMode="auto">
              <a:xfrm>
                <a:off x="5250" y="429"/>
                <a:ext cx="71" cy="2287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1553" name="Freeform 137"/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2 w 296"/>
                  <a:gd name="T3" fmla="*/ 2 h 256"/>
                  <a:gd name="T4" fmla="*/ 2 w 296"/>
                  <a:gd name="T5" fmla="*/ 4 h 256"/>
                  <a:gd name="T6" fmla="*/ 0 w 296"/>
                  <a:gd name="T7" fmla="*/ 2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554" name="Freeform 138"/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2 w 304"/>
                  <a:gd name="T3" fmla="*/ 2 h 288"/>
                  <a:gd name="T4" fmla="*/ 2 w 304"/>
                  <a:gd name="T5" fmla="*/ 5 h 288"/>
                  <a:gd name="T6" fmla="*/ 2 w 304"/>
                  <a:gd name="T7" fmla="*/ 2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555" name="Oval 139"/>
              <p:cNvSpPr>
                <a:spLocks noChangeArrowheads="1"/>
              </p:cNvSpPr>
              <p:nvPr/>
            </p:nvSpPr>
            <p:spPr bwMode="auto">
              <a:xfrm>
                <a:off x="5520" y="2612"/>
                <a:ext cx="45" cy="98"/>
              </a:xfrm>
              <a:prstGeom prst="ellipse">
                <a:avLst/>
              </a:pr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1556" name="Freeform 140"/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3 h 240"/>
                  <a:gd name="T2" fmla="*/ 2 w 306"/>
                  <a:gd name="T3" fmla="*/ 5 h 240"/>
                  <a:gd name="T4" fmla="*/ 2 w 306"/>
                  <a:gd name="T5" fmla="*/ 3 h 240"/>
                  <a:gd name="T6" fmla="*/ 2 w 306"/>
                  <a:gd name="T7" fmla="*/ 0 h 240"/>
                  <a:gd name="T8" fmla="*/ 0 w 306"/>
                  <a:gd name="T9" fmla="*/ 3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557" name="AutoShape 141"/>
              <p:cNvSpPr>
                <a:spLocks noChangeArrowheads="1"/>
              </p:cNvSpPr>
              <p:nvPr/>
            </p:nvSpPr>
            <p:spPr bwMode="auto">
              <a:xfrm>
                <a:off x="4140" y="2675"/>
                <a:ext cx="1200" cy="15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1558" name="AutoShape 142"/>
              <p:cNvSpPr>
                <a:spLocks noChangeArrowheads="1"/>
              </p:cNvSpPr>
              <p:nvPr/>
            </p:nvSpPr>
            <p:spPr bwMode="auto">
              <a:xfrm>
                <a:off x="4204" y="2710"/>
                <a:ext cx="1072" cy="8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1559" name="Oval 143"/>
              <p:cNvSpPr>
                <a:spLocks noChangeArrowheads="1"/>
              </p:cNvSpPr>
              <p:nvPr/>
            </p:nvSpPr>
            <p:spPr bwMode="auto">
              <a:xfrm>
                <a:off x="4307" y="2382"/>
                <a:ext cx="160" cy="144"/>
              </a:xfrm>
              <a:prstGeom prst="ellipse">
                <a:avLst/>
              </a:prstGeom>
              <a:solidFill>
                <a:srgbClr val="33CC33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1560" name="Oval 144"/>
              <p:cNvSpPr>
                <a:spLocks noChangeArrowheads="1"/>
              </p:cNvSpPr>
              <p:nvPr/>
            </p:nvSpPr>
            <p:spPr bwMode="auto">
              <a:xfrm>
                <a:off x="4487" y="2382"/>
                <a:ext cx="160" cy="144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eaLnBrk="1" hangingPunct="1"/>
                <a:endParaRPr lang="en-US" sz="1800">
                  <a:solidFill>
                    <a:srgbClr val="FF0000"/>
                  </a:solidFill>
                </a:endParaRPr>
              </a:p>
            </p:txBody>
          </p:sp>
          <p:sp>
            <p:nvSpPr>
              <p:cNvPr id="61561" name="Oval 145"/>
              <p:cNvSpPr>
                <a:spLocks noChangeArrowheads="1"/>
              </p:cNvSpPr>
              <p:nvPr/>
            </p:nvSpPr>
            <p:spPr bwMode="auto">
              <a:xfrm>
                <a:off x="4660" y="2382"/>
                <a:ext cx="160" cy="138"/>
              </a:xfrm>
              <a:prstGeom prst="ellipse">
                <a:avLst/>
              </a:prstGeom>
              <a:solidFill>
                <a:srgbClr val="33CC33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1562" name="Rectangle 146"/>
              <p:cNvSpPr>
                <a:spLocks noChangeArrowheads="1"/>
              </p:cNvSpPr>
              <p:nvPr/>
            </p:nvSpPr>
            <p:spPr bwMode="auto">
              <a:xfrm>
                <a:off x="5064" y="1834"/>
                <a:ext cx="83" cy="760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61495" name="Group 147"/>
            <p:cNvGrpSpPr>
              <a:grpSpLocks/>
            </p:cNvGrpSpPr>
            <p:nvPr/>
          </p:nvGrpSpPr>
          <p:grpSpPr bwMode="auto">
            <a:xfrm>
              <a:off x="8002588" y="1700213"/>
              <a:ext cx="352425" cy="660400"/>
              <a:chOff x="4140" y="429"/>
              <a:chExt cx="1425" cy="2396"/>
            </a:xfrm>
          </p:grpSpPr>
          <p:sp>
            <p:nvSpPr>
              <p:cNvPr id="61507" name="Freeform 148"/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2 w 354"/>
                  <a:gd name="T1" fmla="*/ 0 h 2742"/>
                  <a:gd name="T2" fmla="*/ 2 w 354"/>
                  <a:gd name="T3" fmla="*/ 7 h 2742"/>
                  <a:gd name="T4" fmla="*/ 2 w 354"/>
                  <a:gd name="T5" fmla="*/ 48 h 2742"/>
                  <a:gd name="T6" fmla="*/ 0 w 354"/>
                  <a:gd name="T7" fmla="*/ 50 h 2742"/>
                  <a:gd name="T8" fmla="*/ 2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508" name="Rectangle 149"/>
              <p:cNvSpPr>
                <a:spLocks noChangeArrowheads="1"/>
              </p:cNvSpPr>
              <p:nvPr/>
            </p:nvSpPr>
            <p:spPr bwMode="auto">
              <a:xfrm>
                <a:off x="4204" y="429"/>
                <a:ext cx="1046" cy="2287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1509" name="Freeform 150"/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2 w 211"/>
                  <a:gd name="T3" fmla="*/ 5 h 2537"/>
                  <a:gd name="T4" fmla="*/ 2 w 211"/>
                  <a:gd name="T5" fmla="*/ 45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510" name="Freeform 151"/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2 w 328"/>
                  <a:gd name="T3" fmla="*/ 3 h 226"/>
                  <a:gd name="T4" fmla="*/ 2 w 328"/>
                  <a:gd name="T5" fmla="*/ 5 h 226"/>
                  <a:gd name="T6" fmla="*/ 0 w 328"/>
                  <a:gd name="T7" fmla="*/ 3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511" name="Rectangle 152"/>
              <p:cNvSpPr>
                <a:spLocks noChangeArrowheads="1"/>
              </p:cNvSpPr>
              <p:nvPr/>
            </p:nvSpPr>
            <p:spPr bwMode="auto">
              <a:xfrm>
                <a:off x="4211" y="694"/>
                <a:ext cx="597" cy="4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61512" name="Group 153"/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61537" name="AutoShape 154"/>
                <p:cNvSpPr>
                  <a:spLocks noChangeArrowheads="1"/>
                </p:cNvSpPr>
                <p:nvPr/>
              </p:nvSpPr>
              <p:spPr bwMode="auto">
                <a:xfrm>
                  <a:off x="615" y="2560"/>
                  <a:ext cx="721" cy="14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1538" name="AutoShape 155"/>
                <p:cNvSpPr>
                  <a:spLocks noChangeArrowheads="1"/>
                </p:cNvSpPr>
                <p:nvPr/>
              </p:nvSpPr>
              <p:spPr bwMode="auto">
                <a:xfrm>
                  <a:off x="631" y="2582"/>
                  <a:ext cx="689" cy="110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61513" name="Rectangle 156"/>
              <p:cNvSpPr>
                <a:spLocks noChangeArrowheads="1"/>
              </p:cNvSpPr>
              <p:nvPr/>
            </p:nvSpPr>
            <p:spPr bwMode="auto">
              <a:xfrm>
                <a:off x="4223" y="1016"/>
                <a:ext cx="597" cy="52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61514" name="Group 157"/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61535" name="AutoShape 158"/>
                <p:cNvSpPr>
                  <a:spLocks noChangeArrowheads="1"/>
                </p:cNvSpPr>
                <p:nvPr/>
              </p:nvSpPr>
              <p:spPr bwMode="auto">
                <a:xfrm>
                  <a:off x="617" y="2567"/>
                  <a:ext cx="721" cy="13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1536" name="AutoShape 159"/>
                <p:cNvSpPr>
                  <a:spLocks noChangeArrowheads="1"/>
                </p:cNvSpPr>
                <p:nvPr/>
              </p:nvSpPr>
              <p:spPr bwMode="auto">
                <a:xfrm>
                  <a:off x="634" y="2585"/>
                  <a:ext cx="689" cy="102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61515" name="Rectangle 160"/>
              <p:cNvSpPr>
                <a:spLocks noChangeArrowheads="1"/>
              </p:cNvSpPr>
              <p:nvPr/>
            </p:nvSpPr>
            <p:spPr bwMode="auto">
              <a:xfrm>
                <a:off x="4217" y="1356"/>
                <a:ext cx="597" cy="4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1516" name="Rectangle 161"/>
              <p:cNvSpPr>
                <a:spLocks noChangeArrowheads="1"/>
              </p:cNvSpPr>
              <p:nvPr/>
            </p:nvSpPr>
            <p:spPr bwMode="auto">
              <a:xfrm>
                <a:off x="4230" y="1656"/>
                <a:ext cx="597" cy="4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61517" name="Group 162"/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61533" name="AutoShape 163"/>
                <p:cNvSpPr>
                  <a:spLocks noChangeArrowheads="1"/>
                </p:cNvSpPr>
                <p:nvPr/>
              </p:nvSpPr>
              <p:spPr bwMode="auto">
                <a:xfrm>
                  <a:off x="616" y="2568"/>
                  <a:ext cx="720" cy="13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1534" name="AutoShape 164"/>
                <p:cNvSpPr>
                  <a:spLocks noChangeArrowheads="1"/>
                </p:cNvSpPr>
                <p:nvPr/>
              </p:nvSpPr>
              <p:spPr bwMode="auto">
                <a:xfrm>
                  <a:off x="632" y="2584"/>
                  <a:ext cx="688" cy="106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61518" name="Freeform 165"/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2 w 328"/>
                  <a:gd name="T3" fmla="*/ 2 h 226"/>
                  <a:gd name="T4" fmla="*/ 2 w 328"/>
                  <a:gd name="T5" fmla="*/ 4 h 226"/>
                  <a:gd name="T6" fmla="*/ 0 w 328"/>
                  <a:gd name="T7" fmla="*/ 2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61519" name="Group 166"/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61531" name="AutoShape 167"/>
                <p:cNvSpPr>
                  <a:spLocks noChangeArrowheads="1"/>
                </p:cNvSpPr>
                <p:nvPr/>
              </p:nvSpPr>
              <p:spPr bwMode="auto">
                <a:xfrm>
                  <a:off x="611" y="2569"/>
                  <a:ext cx="728" cy="13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1532" name="AutoShape 168"/>
                <p:cNvSpPr>
                  <a:spLocks noChangeArrowheads="1"/>
                </p:cNvSpPr>
                <p:nvPr/>
              </p:nvSpPr>
              <p:spPr bwMode="auto">
                <a:xfrm>
                  <a:off x="627" y="2586"/>
                  <a:ext cx="696" cy="10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61520" name="Rectangle 169"/>
              <p:cNvSpPr>
                <a:spLocks noChangeArrowheads="1"/>
              </p:cNvSpPr>
              <p:nvPr/>
            </p:nvSpPr>
            <p:spPr bwMode="auto">
              <a:xfrm>
                <a:off x="5250" y="429"/>
                <a:ext cx="71" cy="2287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1521" name="Freeform 170"/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2 w 296"/>
                  <a:gd name="T3" fmla="*/ 2 h 256"/>
                  <a:gd name="T4" fmla="*/ 2 w 296"/>
                  <a:gd name="T5" fmla="*/ 4 h 256"/>
                  <a:gd name="T6" fmla="*/ 0 w 296"/>
                  <a:gd name="T7" fmla="*/ 2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522" name="Freeform 171"/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2 w 304"/>
                  <a:gd name="T3" fmla="*/ 2 h 288"/>
                  <a:gd name="T4" fmla="*/ 2 w 304"/>
                  <a:gd name="T5" fmla="*/ 5 h 288"/>
                  <a:gd name="T6" fmla="*/ 2 w 304"/>
                  <a:gd name="T7" fmla="*/ 2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523" name="Oval 172"/>
              <p:cNvSpPr>
                <a:spLocks noChangeArrowheads="1"/>
              </p:cNvSpPr>
              <p:nvPr/>
            </p:nvSpPr>
            <p:spPr bwMode="auto">
              <a:xfrm>
                <a:off x="5520" y="2612"/>
                <a:ext cx="45" cy="98"/>
              </a:xfrm>
              <a:prstGeom prst="ellipse">
                <a:avLst/>
              </a:pr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1524" name="Freeform 173"/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3 h 240"/>
                  <a:gd name="T2" fmla="*/ 2 w 306"/>
                  <a:gd name="T3" fmla="*/ 5 h 240"/>
                  <a:gd name="T4" fmla="*/ 2 w 306"/>
                  <a:gd name="T5" fmla="*/ 3 h 240"/>
                  <a:gd name="T6" fmla="*/ 2 w 306"/>
                  <a:gd name="T7" fmla="*/ 0 h 240"/>
                  <a:gd name="T8" fmla="*/ 0 w 306"/>
                  <a:gd name="T9" fmla="*/ 3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525" name="AutoShape 174"/>
              <p:cNvSpPr>
                <a:spLocks noChangeArrowheads="1"/>
              </p:cNvSpPr>
              <p:nvPr/>
            </p:nvSpPr>
            <p:spPr bwMode="auto">
              <a:xfrm>
                <a:off x="4140" y="2675"/>
                <a:ext cx="1200" cy="15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1526" name="AutoShape 175"/>
              <p:cNvSpPr>
                <a:spLocks noChangeArrowheads="1"/>
              </p:cNvSpPr>
              <p:nvPr/>
            </p:nvSpPr>
            <p:spPr bwMode="auto">
              <a:xfrm>
                <a:off x="4204" y="2710"/>
                <a:ext cx="1072" cy="8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1527" name="Oval 176"/>
              <p:cNvSpPr>
                <a:spLocks noChangeArrowheads="1"/>
              </p:cNvSpPr>
              <p:nvPr/>
            </p:nvSpPr>
            <p:spPr bwMode="auto">
              <a:xfrm>
                <a:off x="4307" y="2382"/>
                <a:ext cx="160" cy="144"/>
              </a:xfrm>
              <a:prstGeom prst="ellipse">
                <a:avLst/>
              </a:prstGeom>
              <a:solidFill>
                <a:srgbClr val="33CC33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1528" name="Oval 177"/>
              <p:cNvSpPr>
                <a:spLocks noChangeArrowheads="1"/>
              </p:cNvSpPr>
              <p:nvPr/>
            </p:nvSpPr>
            <p:spPr bwMode="auto">
              <a:xfrm>
                <a:off x="4487" y="2382"/>
                <a:ext cx="160" cy="144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eaLnBrk="1" hangingPunct="1"/>
                <a:endParaRPr lang="en-US" sz="1800">
                  <a:solidFill>
                    <a:srgbClr val="FF0000"/>
                  </a:solidFill>
                </a:endParaRPr>
              </a:p>
            </p:txBody>
          </p:sp>
          <p:sp>
            <p:nvSpPr>
              <p:cNvPr id="61529" name="Oval 178"/>
              <p:cNvSpPr>
                <a:spLocks noChangeArrowheads="1"/>
              </p:cNvSpPr>
              <p:nvPr/>
            </p:nvSpPr>
            <p:spPr bwMode="auto">
              <a:xfrm>
                <a:off x="4660" y="2382"/>
                <a:ext cx="160" cy="138"/>
              </a:xfrm>
              <a:prstGeom prst="ellipse">
                <a:avLst/>
              </a:prstGeom>
              <a:solidFill>
                <a:srgbClr val="33CC33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1530" name="Rectangle 179"/>
              <p:cNvSpPr>
                <a:spLocks noChangeArrowheads="1"/>
              </p:cNvSpPr>
              <p:nvPr/>
            </p:nvSpPr>
            <p:spPr bwMode="auto">
              <a:xfrm>
                <a:off x="5064" y="1834"/>
                <a:ext cx="83" cy="760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61496" name="Group 180"/>
            <p:cNvGrpSpPr>
              <a:grpSpLocks/>
            </p:cNvGrpSpPr>
            <p:nvPr/>
          </p:nvGrpSpPr>
          <p:grpSpPr bwMode="auto">
            <a:xfrm flipH="1">
              <a:off x="8151813" y="4489450"/>
              <a:ext cx="803275" cy="771525"/>
              <a:chOff x="-44" y="1473"/>
              <a:chExt cx="981" cy="1105"/>
            </a:xfrm>
          </p:grpSpPr>
          <p:pic>
            <p:nvPicPr>
              <p:cNvPr id="61505" name="Picture 181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61506" name="Freeform 182"/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87350 w 356"/>
                  <a:gd name="T3" fmla="*/ 15587 h 368"/>
                  <a:gd name="T4" fmla="*/ 222251 w 356"/>
                  <a:gd name="T5" fmla="*/ 324849 h 368"/>
                  <a:gd name="T6" fmla="*/ 48981 w 356"/>
                  <a:gd name="T7" fmla="*/ 40625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 w="9525" cap="flat" cmpd="sng">
                <a:noFill/>
                <a:prstDash val="solid"/>
                <a:round/>
                <a:headEnd/>
                <a:tailEnd/>
              </a:ln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61497" name="Group 183"/>
            <p:cNvGrpSpPr>
              <a:grpSpLocks/>
            </p:cNvGrpSpPr>
            <p:nvPr/>
          </p:nvGrpSpPr>
          <p:grpSpPr bwMode="auto">
            <a:xfrm>
              <a:off x="4237038" y="4470400"/>
              <a:ext cx="803275" cy="771525"/>
              <a:chOff x="-44" y="1473"/>
              <a:chExt cx="981" cy="1105"/>
            </a:xfrm>
          </p:grpSpPr>
          <p:pic>
            <p:nvPicPr>
              <p:cNvPr id="61503" name="Picture 184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61504" name="Freeform 185"/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87350 w 356"/>
                  <a:gd name="T3" fmla="*/ 15587 h 368"/>
                  <a:gd name="T4" fmla="*/ 222251 w 356"/>
                  <a:gd name="T5" fmla="*/ 324849 h 368"/>
                  <a:gd name="T6" fmla="*/ 48981 w 356"/>
                  <a:gd name="T7" fmla="*/ 40625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 w="9525" cap="flat" cmpd="sng">
                <a:noFill/>
                <a:prstDash val="solid"/>
                <a:round/>
                <a:headEnd/>
                <a:tailEnd/>
              </a:ln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61498" name="Group 186"/>
            <p:cNvGrpSpPr>
              <a:grpSpLocks/>
            </p:cNvGrpSpPr>
            <p:nvPr/>
          </p:nvGrpSpPr>
          <p:grpSpPr bwMode="auto">
            <a:xfrm>
              <a:off x="4859338" y="4919663"/>
              <a:ext cx="803275" cy="771525"/>
              <a:chOff x="-44" y="1473"/>
              <a:chExt cx="981" cy="1105"/>
            </a:xfrm>
          </p:grpSpPr>
          <p:pic>
            <p:nvPicPr>
              <p:cNvPr id="61501" name="Picture 187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61502" name="Freeform 188"/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87350 w 356"/>
                  <a:gd name="T3" fmla="*/ 15587 h 368"/>
                  <a:gd name="T4" fmla="*/ 222251 w 356"/>
                  <a:gd name="T5" fmla="*/ 324849 h 368"/>
                  <a:gd name="T6" fmla="*/ 48981 w 356"/>
                  <a:gd name="T7" fmla="*/ 40625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 w="9525" cap="flat" cmpd="sng">
                <a:noFill/>
                <a:prstDash val="solid"/>
                <a:round/>
                <a:headEnd/>
                <a:tailEnd/>
              </a:ln>
            </p:spPr>
            <p:txBody>
              <a:bodyPr wrap="none"/>
              <a:lstStyle/>
              <a:p>
                <a:endParaRPr lang="en-US"/>
              </a:p>
            </p:txBody>
          </p:sp>
        </p:grpSp>
        <p:sp>
          <p:nvSpPr>
            <p:cNvPr id="61499" name="TextBox 159"/>
            <p:cNvSpPr txBox="1">
              <a:spLocks noChangeArrowheads="1"/>
            </p:cNvSpPr>
            <p:nvPr/>
          </p:nvSpPr>
          <p:spPr bwMode="auto">
            <a:xfrm>
              <a:off x="6427960" y="1611517"/>
              <a:ext cx="609462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/>
                <a:t>. . .</a:t>
              </a:r>
            </a:p>
          </p:txBody>
        </p:sp>
        <p:sp>
          <p:nvSpPr>
            <p:cNvPr id="61500" name="TextBox 160"/>
            <p:cNvSpPr txBox="1">
              <a:spLocks noChangeArrowheads="1"/>
            </p:cNvSpPr>
            <p:nvPr/>
          </p:nvSpPr>
          <p:spPr bwMode="auto">
            <a:xfrm>
              <a:off x="6716162" y="4959790"/>
              <a:ext cx="609462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/>
                <a:t>. . .</a:t>
              </a:r>
            </a:p>
          </p:txBody>
        </p:sp>
      </p:grp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Footer Placeholder 2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>
                <a:ea typeface="ＭＳ Ｐゴシック" pitchFamily="34" charset="-128"/>
              </a:rPr>
              <a:t>Introduction</a:t>
            </a:r>
          </a:p>
        </p:txBody>
      </p:sp>
      <p:pic>
        <p:nvPicPr>
          <p:cNvPr id="62467" name="Picture 2" descr="underline_base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9450" y="1028700"/>
            <a:ext cx="4570413" cy="173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2468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pitchFamily="34" charset="-128"/>
              </a:rPr>
              <a:t>Chapter 1: roadmap</a:t>
            </a:r>
          </a:p>
        </p:txBody>
      </p:sp>
      <p:sp>
        <p:nvSpPr>
          <p:cNvPr id="6246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87363" y="1406525"/>
            <a:ext cx="8207375" cy="4648200"/>
          </a:xfrm>
        </p:spPr>
        <p:txBody>
          <a:bodyPr/>
          <a:lstStyle/>
          <a:p>
            <a:pPr lvl="1" eaLnBrk="1" hangingPunct="1">
              <a:buFont typeface="Wingdings" pitchFamily="2" charset="2"/>
              <a:buNone/>
            </a:pPr>
            <a:r>
              <a:rPr lang="en-US" sz="2800">
                <a:solidFill>
                  <a:srgbClr val="000099"/>
                </a:solidFill>
              </a:rPr>
              <a:t>1.1 what </a:t>
            </a:r>
            <a:r>
              <a:rPr lang="en-US" sz="2800" i="1">
                <a:solidFill>
                  <a:srgbClr val="000099"/>
                </a:solidFill>
              </a:rPr>
              <a:t>is</a:t>
            </a:r>
            <a:r>
              <a:rPr lang="en-US" sz="2800">
                <a:solidFill>
                  <a:srgbClr val="000099"/>
                </a:solidFill>
              </a:rPr>
              <a:t> the Internet?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sz="2800">
                <a:solidFill>
                  <a:srgbClr val="000099"/>
                </a:solidFill>
              </a:rPr>
              <a:t>1.2</a:t>
            </a:r>
            <a:r>
              <a:rPr lang="en-US" sz="2800"/>
              <a:t> network edge</a:t>
            </a:r>
          </a:p>
          <a:p>
            <a:pPr lvl="2" eaLnBrk="1" hangingPunct="1">
              <a:buClr>
                <a:srgbClr val="000099"/>
              </a:buClr>
              <a:buFont typeface="Wingdings" pitchFamily="2" charset="2"/>
              <a:buChar char="§"/>
            </a:pPr>
            <a:r>
              <a:rPr lang="en-US" sz="2800">
                <a:latin typeface="Gill Sans MT" pitchFamily="34" charset="0"/>
              </a:rPr>
              <a:t> </a:t>
            </a:r>
            <a:r>
              <a:rPr lang="en-US" sz="2400">
                <a:latin typeface="Gill Sans MT" pitchFamily="34" charset="0"/>
              </a:rPr>
              <a:t>end systems, access networks, links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sz="2800">
                <a:solidFill>
                  <a:srgbClr val="000099"/>
                </a:solidFill>
              </a:rPr>
              <a:t>1.3 </a:t>
            </a:r>
            <a:r>
              <a:rPr lang="en-US" sz="2800"/>
              <a:t>network core</a:t>
            </a:r>
          </a:p>
          <a:p>
            <a:pPr lvl="2" eaLnBrk="1" hangingPunct="1">
              <a:buClr>
                <a:srgbClr val="000099"/>
              </a:buClr>
              <a:buFont typeface="Wingdings" pitchFamily="2" charset="2"/>
              <a:buChar char="§"/>
            </a:pPr>
            <a:r>
              <a:rPr lang="en-US" sz="2800">
                <a:latin typeface="Gill Sans MT" pitchFamily="34" charset="0"/>
              </a:rPr>
              <a:t> </a:t>
            </a:r>
            <a:r>
              <a:rPr lang="en-US" sz="2400">
                <a:latin typeface="Gill Sans MT" pitchFamily="34" charset="0"/>
              </a:rPr>
              <a:t>packet switching, circuit switching, network structure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sz="2800">
                <a:solidFill>
                  <a:srgbClr val="000099"/>
                </a:solidFill>
              </a:rPr>
              <a:t>1.4 </a:t>
            </a:r>
            <a:r>
              <a:rPr lang="en-US" sz="2800"/>
              <a:t>delay, loss, throughput in networks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sz="2800">
                <a:solidFill>
                  <a:srgbClr val="CC0000"/>
                </a:solidFill>
              </a:rPr>
              <a:t>1.5 protocol layers, service models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sz="2800">
                <a:solidFill>
                  <a:srgbClr val="000099"/>
                </a:solidFill>
              </a:rPr>
              <a:t>1.6</a:t>
            </a:r>
            <a:r>
              <a:rPr lang="en-US" sz="2800"/>
              <a:t> networks under attack: security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sz="2800">
                <a:solidFill>
                  <a:srgbClr val="000099"/>
                </a:solidFill>
              </a:rPr>
              <a:t>1.7</a:t>
            </a:r>
            <a:r>
              <a:rPr lang="en-US" sz="2800"/>
              <a:t> history</a:t>
            </a:r>
          </a:p>
          <a:p>
            <a:pPr eaLnBrk="1" hangingPunct="1"/>
            <a:endParaRPr lang="en-US">
              <a:ea typeface="ＭＳ Ｐゴシック" pitchFamily="34" charset="-128"/>
            </a:endParaRPr>
          </a:p>
        </p:txBody>
      </p:sp>
      <p:sp>
        <p:nvSpPr>
          <p:cNvPr id="6247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r>
              <a:rPr lang="en-US"/>
              <a:t>1-</a:t>
            </a:r>
            <a:fld id="{CC761F31-7B6E-4B3B-953C-9891BC5127C4}" type="slidenum">
              <a:rPr lang="en-US" smtClean="0"/>
              <a:pPr/>
              <a:t>54</a:t>
            </a:fld>
            <a:endParaRPr lang="en-US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Footer Placeholder 2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>
                <a:ea typeface="ＭＳ Ｐゴシック" pitchFamily="34" charset="-128"/>
              </a:rPr>
              <a:t>Introduction</a:t>
            </a:r>
          </a:p>
        </p:txBody>
      </p:sp>
      <p:pic>
        <p:nvPicPr>
          <p:cNvPr id="63491" name="Picture 9" descr="underline_base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30213" y="936625"/>
            <a:ext cx="4113212" cy="173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349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33375" y="128588"/>
            <a:ext cx="7772400" cy="1143000"/>
          </a:xfrm>
        </p:spPr>
        <p:txBody>
          <a:bodyPr/>
          <a:lstStyle/>
          <a:p>
            <a:pPr eaLnBrk="1" hangingPunct="1"/>
            <a:r>
              <a:rPr lang="en-US">
                <a:ea typeface="ＭＳ Ｐゴシック" pitchFamily="34" charset="-128"/>
              </a:rPr>
              <a:t>Protocol </a:t>
            </a:r>
            <a:r>
              <a:rPr lang="ja-JP" altLang="en-US">
                <a:ea typeface="ＭＳ Ｐゴシック" pitchFamily="34" charset="-128"/>
              </a:rPr>
              <a:t>“</a:t>
            </a:r>
            <a:r>
              <a:rPr lang="en-US" altLang="ja-JP">
                <a:ea typeface="ＭＳ Ｐゴシック" pitchFamily="34" charset="-128"/>
              </a:rPr>
              <a:t>layers</a:t>
            </a:r>
            <a:r>
              <a:rPr lang="ja-JP" altLang="en-US">
                <a:ea typeface="ＭＳ Ｐゴシック" pitchFamily="34" charset="-128"/>
              </a:rPr>
              <a:t>”</a:t>
            </a:r>
            <a:endParaRPr lang="en-US">
              <a:ea typeface="ＭＳ Ｐゴシック" pitchFamily="34" charset="-128"/>
            </a:endParaRPr>
          </a:p>
        </p:txBody>
      </p:sp>
      <p:sp>
        <p:nvSpPr>
          <p:cNvPr id="63493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533400" y="1371600"/>
            <a:ext cx="3581400" cy="4648200"/>
          </a:xfrm>
        </p:spPr>
        <p:txBody>
          <a:bodyPr/>
          <a:lstStyle/>
          <a:p>
            <a:pPr eaLnBrk="1" hangingPunct="1">
              <a:lnSpc>
                <a:spcPct val="75000"/>
              </a:lnSpc>
              <a:buFont typeface="Wingdings" pitchFamily="2" charset="2"/>
              <a:buNone/>
            </a:pPr>
            <a:r>
              <a:rPr lang="en-US" i="1">
                <a:solidFill>
                  <a:srgbClr val="CC0000"/>
                </a:solidFill>
                <a:ea typeface="ＭＳ Ｐゴシック" pitchFamily="34" charset="-128"/>
              </a:rPr>
              <a:t>Networks are complex,</a:t>
            </a:r>
          </a:p>
          <a:p>
            <a:pPr eaLnBrk="1" hangingPunct="1">
              <a:lnSpc>
                <a:spcPct val="75000"/>
              </a:lnSpc>
              <a:buFont typeface="Wingdings" pitchFamily="2" charset="2"/>
              <a:buNone/>
            </a:pPr>
            <a:r>
              <a:rPr lang="en-US" i="1">
                <a:solidFill>
                  <a:srgbClr val="CC0000"/>
                </a:solidFill>
                <a:ea typeface="ＭＳ Ｐゴシック" pitchFamily="34" charset="-128"/>
              </a:rPr>
              <a:t>with many </a:t>
            </a:r>
            <a:r>
              <a:rPr lang="ja-JP" altLang="en-US" i="1">
                <a:solidFill>
                  <a:srgbClr val="CC0000"/>
                </a:solidFill>
                <a:ea typeface="ＭＳ Ｐゴシック" pitchFamily="34" charset="-128"/>
              </a:rPr>
              <a:t>“</a:t>
            </a:r>
            <a:r>
              <a:rPr lang="en-US" altLang="ja-JP" i="1">
                <a:solidFill>
                  <a:srgbClr val="CC0000"/>
                </a:solidFill>
                <a:ea typeface="ＭＳ Ｐゴシック" pitchFamily="34" charset="-128"/>
              </a:rPr>
              <a:t>pieces</a:t>
            </a:r>
            <a:r>
              <a:rPr lang="ja-JP" altLang="en-US" i="1">
                <a:solidFill>
                  <a:srgbClr val="CC0000"/>
                </a:solidFill>
                <a:ea typeface="ＭＳ Ｐゴシック" pitchFamily="34" charset="-128"/>
              </a:rPr>
              <a:t>”</a:t>
            </a:r>
            <a:r>
              <a:rPr lang="en-US" altLang="ja-JP" i="1">
                <a:solidFill>
                  <a:srgbClr val="CC0000"/>
                </a:solidFill>
                <a:ea typeface="ＭＳ Ｐゴシック" pitchFamily="34" charset="-128"/>
              </a:rPr>
              <a:t>:</a:t>
            </a:r>
          </a:p>
          <a:p>
            <a:pPr lvl="1" eaLnBrk="1" hangingPunct="1"/>
            <a:r>
              <a:rPr lang="en-US" sz="2800"/>
              <a:t>hosts</a:t>
            </a:r>
          </a:p>
          <a:p>
            <a:pPr lvl="1" eaLnBrk="1" hangingPunct="1"/>
            <a:r>
              <a:rPr lang="en-US" sz="2800"/>
              <a:t>routers</a:t>
            </a:r>
          </a:p>
          <a:p>
            <a:pPr lvl="1" eaLnBrk="1" hangingPunct="1"/>
            <a:r>
              <a:rPr lang="en-US" sz="2800"/>
              <a:t>links of various media</a:t>
            </a:r>
          </a:p>
          <a:p>
            <a:pPr lvl="1" eaLnBrk="1" hangingPunct="1"/>
            <a:r>
              <a:rPr lang="en-US" sz="2800"/>
              <a:t>applications</a:t>
            </a:r>
          </a:p>
          <a:p>
            <a:pPr lvl="1" eaLnBrk="1" hangingPunct="1"/>
            <a:r>
              <a:rPr lang="en-US" sz="2800"/>
              <a:t>hardware, software</a:t>
            </a:r>
          </a:p>
          <a:p>
            <a:pPr lvl="1" eaLnBrk="1" hangingPunct="1"/>
            <a:r>
              <a:rPr lang="en-US" sz="2800"/>
              <a:t>protocols</a:t>
            </a:r>
          </a:p>
        </p:txBody>
      </p:sp>
      <p:sp>
        <p:nvSpPr>
          <p:cNvPr id="63494" name="Rectangle 4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4552950" y="2266950"/>
            <a:ext cx="4057650" cy="2619375"/>
          </a:xfrm>
        </p:spPr>
        <p:txBody>
          <a:bodyPr/>
          <a:lstStyle/>
          <a:p>
            <a:pPr algn="ctr" eaLnBrk="1" hangingPunct="1">
              <a:buFont typeface="Wingdings" pitchFamily="2" charset="2"/>
              <a:buNone/>
            </a:pPr>
            <a:r>
              <a:rPr lang="en-US" sz="3200" i="1">
                <a:solidFill>
                  <a:srgbClr val="CC0000"/>
                </a:solidFill>
                <a:ea typeface="ＭＳ Ｐゴシック" pitchFamily="34" charset="-128"/>
              </a:rPr>
              <a:t>Question:</a:t>
            </a:r>
            <a:r>
              <a:rPr lang="en-US" sz="2400" u="sng">
                <a:solidFill>
                  <a:srgbClr val="FF0000"/>
                </a:solidFill>
                <a:ea typeface="ＭＳ Ｐゴシック" pitchFamily="34" charset="-128"/>
              </a:rPr>
              <a:t> </a:t>
            </a:r>
          </a:p>
          <a:p>
            <a:pPr algn="ctr" eaLnBrk="1" hangingPunct="1">
              <a:buFont typeface="Wingdings" pitchFamily="2" charset="2"/>
              <a:buNone/>
            </a:pPr>
            <a:r>
              <a:rPr lang="en-US">
                <a:ea typeface="ＭＳ Ｐゴシック" pitchFamily="34" charset="-128"/>
              </a:rPr>
              <a:t>is there any hope of </a:t>
            </a:r>
            <a:r>
              <a:rPr lang="en-US" i="1">
                <a:ea typeface="ＭＳ Ｐゴシック" pitchFamily="34" charset="-128"/>
              </a:rPr>
              <a:t>organizing</a:t>
            </a:r>
            <a:r>
              <a:rPr lang="en-US">
                <a:ea typeface="ＭＳ Ｐゴシック" pitchFamily="34" charset="-128"/>
              </a:rPr>
              <a:t> structure of network?</a:t>
            </a:r>
          </a:p>
          <a:p>
            <a:pPr algn="ctr" eaLnBrk="1" hangingPunct="1">
              <a:buFont typeface="Wingdings" pitchFamily="2" charset="2"/>
              <a:buNone/>
            </a:pPr>
            <a:endParaRPr lang="en-US">
              <a:ea typeface="ＭＳ Ｐゴシック" pitchFamily="34" charset="-128"/>
            </a:endParaRPr>
          </a:p>
          <a:p>
            <a:pPr algn="ctr" eaLnBrk="1" hangingPunct="1">
              <a:buFont typeface="Wingdings" pitchFamily="2" charset="2"/>
              <a:buNone/>
            </a:pPr>
            <a:endParaRPr lang="en-US">
              <a:ea typeface="ＭＳ Ｐゴシック" pitchFamily="34" charset="-128"/>
            </a:endParaRPr>
          </a:p>
        </p:txBody>
      </p:sp>
      <p:sp>
        <p:nvSpPr>
          <p:cNvPr id="63495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r>
              <a:rPr lang="en-US"/>
              <a:t>1-</a:t>
            </a:r>
            <a:fld id="{6C36FB00-AD6E-413E-845D-B72C319613E2}" type="slidenum">
              <a:rPr lang="en-US" smtClean="0"/>
              <a:pPr/>
              <a:t>55</a:t>
            </a:fld>
            <a:endParaRPr lang="en-US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Footer Placeholder 2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>
                <a:ea typeface="ＭＳ Ｐゴシック" pitchFamily="34" charset="-128"/>
              </a:rPr>
              <a:t>Introduction</a:t>
            </a:r>
          </a:p>
        </p:txBody>
      </p:sp>
      <p:pic>
        <p:nvPicPr>
          <p:cNvPr id="64515" name="Picture 16" descr="underline_base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8638" y="873125"/>
            <a:ext cx="5484812" cy="173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4516" name="Rectangle 2"/>
          <p:cNvSpPr>
            <a:spLocks noChangeArrowheads="1"/>
          </p:cNvSpPr>
          <p:nvPr/>
        </p:nvSpPr>
        <p:spPr bwMode="auto">
          <a:xfrm>
            <a:off x="6575425" y="1727200"/>
            <a:ext cx="1892300" cy="3530600"/>
          </a:xfrm>
          <a:prstGeom prst="rect">
            <a:avLst/>
          </a:prstGeom>
          <a:solidFill>
            <a:srgbClr val="000099"/>
          </a:solidFill>
          <a:ln w="381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4517" name="Rectangle 3"/>
          <p:cNvSpPr>
            <a:spLocks noGrp="1" noChangeArrowheads="1"/>
          </p:cNvSpPr>
          <p:nvPr>
            <p:ph type="title" idx="4294967295"/>
          </p:nvPr>
        </p:nvSpPr>
        <p:spPr>
          <a:xfrm>
            <a:off x="433388" y="114300"/>
            <a:ext cx="7772400" cy="1028700"/>
          </a:xfrm>
        </p:spPr>
        <p:txBody>
          <a:bodyPr/>
          <a:lstStyle/>
          <a:p>
            <a:pPr eaLnBrk="1" hangingPunct="1"/>
            <a:r>
              <a:rPr lang="en-US">
                <a:ea typeface="ＭＳ Ｐゴシック" pitchFamily="34" charset="-128"/>
              </a:rPr>
              <a:t>Internet protocol stack</a:t>
            </a:r>
          </a:p>
        </p:txBody>
      </p:sp>
      <p:sp>
        <p:nvSpPr>
          <p:cNvPr id="64518" name="Rectangle 4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527050" y="1333500"/>
            <a:ext cx="5554663" cy="4648200"/>
          </a:xfrm>
        </p:spPr>
        <p:txBody>
          <a:bodyPr/>
          <a:lstStyle/>
          <a:p>
            <a:pPr eaLnBrk="1" hangingPunct="1">
              <a:lnSpc>
                <a:spcPct val="80000"/>
              </a:lnSpc>
              <a:buSzPct val="75000"/>
            </a:pPr>
            <a:r>
              <a:rPr lang="en-US" i="1">
                <a:solidFill>
                  <a:srgbClr val="CC0000"/>
                </a:solidFill>
                <a:ea typeface="ＭＳ Ｐゴシック" pitchFamily="34" charset="-128"/>
              </a:rPr>
              <a:t>application:</a:t>
            </a:r>
            <a:r>
              <a:rPr lang="en-US">
                <a:ea typeface="ＭＳ Ｐゴシック" pitchFamily="34" charset="-128"/>
              </a:rPr>
              <a:t> supporting network applications</a:t>
            </a:r>
          </a:p>
          <a:p>
            <a:pPr lvl="1" eaLnBrk="1" hangingPunct="1">
              <a:lnSpc>
                <a:spcPct val="80000"/>
              </a:lnSpc>
            </a:pPr>
            <a:r>
              <a:rPr lang="en-US"/>
              <a:t>FTP, SMTP, HTTP</a:t>
            </a:r>
          </a:p>
          <a:p>
            <a:pPr eaLnBrk="1" hangingPunct="1">
              <a:lnSpc>
                <a:spcPct val="80000"/>
              </a:lnSpc>
              <a:buSzPct val="75000"/>
            </a:pPr>
            <a:r>
              <a:rPr lang="en-US" i="1">
                <a:solidFill>
                  <a:srgbClr val="CC0000"/>
                </a:solidFill>
                <a:ea typeface="ＭＳ Ｐゴシック" pitchFamily="34" charset="-128"/>
              </a:rPr>
              <a:t>transport:</a:t>
            </a:r>
            <a:r>
              <a:rPr lang="en-US">
                <a:ea typeface="ＭＳ Ｐゴシック" pitchFamily="34" charset="-128"/>
              </a:rPr>
              <a:t> process-process data transfer</a:t>
            </a:r>
          </a:p>
          <a:p>
            <a:pPr lvl="1" eaLnBrk="1" hangingPunct="1">
              <a:lnSpc>
                <a:spcPct val="80000"/>
              </a:lnSpc>
            </a:pPr>
            <a:r>
              <a:rPr lang="en-US"/>
              <a:t>TCP, UDP</a:t>
            </a:r>
          </a:p>
          <a:p>
            <a:pPr eaLnBrk="1" hangingPunct="1">
              <a:lnSpc>
                <a:spcPct val="80000"/>
              </a:lnSpc>
              <a:buSzPct val="75000"/>
            </a:pPr>
            <a:r>
              <a:rPr lang="en-US" i="1">
                <a:solidFill>
                  <a:srgbClr val="CC0000"/>
                </a:solidFill>
                <a:ea typeface="ＭＳ Ｐゴシック" pitchFamily="34" charset="-128"/>
              </a:rPr>
              <a:t>network:</a:t>
            </a:r>
            <a:r>
              <a:rPr lang="en-US">
                <a:ea typeface="ＭＳ Ｐゴシック" pitchFamily="34" charset="-128"/>
              </a:rPr>
              <a:t> routing of datagrams from source to destination</a:t>
            </a:r>
          </a:p>
          <a:p>
            <a:pPr lvl="1" eaLnBrk="1" hangingPunct="1">
              <a:lnSpc>
                <a:spcPct val="80000"/>
              </a:lnSpc>
            </a:pPr>
            <a:r>
              <a:rPr lang="en-US"/>
              <a:t>IP, routing protocols</a:t>
            </a:r>
          </a:p>
          <a:p>
            <a:pPr eaLnBrk="1" hangingPunct="1">
              <a:lnSpc>
                <a:spcPct val="80000"/>
              </a:lnSpc>
              <a:buSzPct val="75000"/>
            </a:pPr>
            <a:r>
              <a:rPr lang="en-US" i="1">
                <a:solidFill>
                  <a:srgbClr val="CC0000"/>
                </a:solidFill>
                <a:ea typeface="ＭＳ Ｐゴシック" pitchFamily="34" charset="-128"/>
              </a:rPr>
              <a:t>link:</a:t>
            </a:r>
            <a:r>
              <a:rPr lang="en-US">
                <a:ea typeface="ＭＳ Ｐゴシック" pitchFamily="34" charset="-128"/>
              </a:rPr>
              <a:t> data transfer between neighboring  network elements</a:t>
            </a:r>
          </a:p>
          <a:p>
            <a:pPr lvl="1" eaLnBrk="1" hangingPunct="1">
              <a:lnSpc>
                <a:spcPct val="80000"/>
              </a:lnSpc>
            </a:pPr>
            <a:r>
              <a:rPr lang="en-US"/>
              <a:t>Ethernet, 802.111 (WiFi), PPP</a:t>
            </a:r>
          </a:p>
          <a:p>
            <a:pPr eaLnBrk="1" hangingPunct="1">
              <a:lnSpc>
                <a:spcPct val="80000"/>
              </a:lnSpc>
              <a:buSzPct val="75000"/>
            </a:pPr>
            <a:r>
              <a:rPr lang="en-US" i="1">
                <a:solidFill>
                  <a:srgbClr val="CC0000"/>
                </a:solidFill>
                <a:ea typeface="ＭＳ Ｐゴシック" pitchFamily="34" charset="-128"/>
              </a:rPr>
              <a:t>physical:</a:t>
            </a:r>
            <a:r>
              <a:rPr lang="en-US">
                <a:ea typeface="ＭＳ Ｐゴシック" pitchFamily="34" charset="-128"/>
              </a:rPr>
              <a:t> bits </a:t>
            </a:r>
            <a:r>
              <a:rPr lang="ja-JP" altLang="en-US">
                <a:ea typeface="ＭＳ Ｐゴシック" pitchFamily="34" charset="-128"/>
              </a:rPr>
              <a:t>“</a:t>
            </a:r>
            <a:r>
              <a:rPr lang="en-US" altLang="ja-JP">
                <a:ea typeface="ＭＳ Ｐゴシック" pitchFamily="34" charset="-128"/>
              </a:rPr>
              <a:t>on the wire</a:t>
            </a:r>
            <a:r>
              <a:rPr lang="ja-JP" altLang="en-US">
                <a:ea typeface="ＭＳ Ｐゴシック" pitchFamily="34" charset="-128"/>
              </a:rPr>
              <a:t>”</a:t>
            </a:r>
            <a:endParaRPr lang="en-US" altLang="ja-JP">
              <a:ea typeface="ＭＳ Ｐゴシック" pitchFamily="34" charset="-128"/>
            </a:endParaRPr>
          </a:p>
          <a:p>
            <a:pPr eaLnBrk="1" hangingPunct="1">
              <a:lnSpc>
                <a:spcPct val="80000"/>
              </a:lnSpc>
            </a:pPr>
            <a:endParaRPr lang="en-US">
              <a:ea typeface="ＭＳ Ｐゴシック" pitchFamily="34" charset="-128"/>
            </a:endParaRPr>
          </a:p>
        </p:txBody>
      </p:sp>
      <p:sp>
        <p:nvSpPr>
          <p:cNvPr id="64519" name="Rectangle 6"/>
          <p:cNvSpPr>
            <a:spLocks noChangeArrowheads="1"/>
          </p:cNvSpPr>
          <p:nvPr/>
        </p:nvSpPr>
        <p:spPr bwMode="auto">
          <a:xfrm>
            <a:off x="6457950" y="1824038"/>
            <a:ext cx="1892300" cy="35306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4520" name="Text Box 7"/>
          <p:cNvSpPr txBox="1">
            <a:spLocks noChangeArrowheads="1"/>
          </p:cNvSpPr>
          <p:nvPr/>
        </p:nvSpPr>
        <p:spPr bwMode="auto">
          <a:xfrm>
            <a:off x="6562725" y="1920875"/>
            <a:ext cx="1644650" cy="337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/>
              <a:t>application</a:t>
            </a:r>
          </a:p>
          <a:p>
            <a:pPr algn="ctr"/>
            <a:endParaRPr lang="en-US"/>
          </a:p>
          <a:p>
            <a:pPr algn="ctr"/>
            <a:r>
              <a:rPr lang="en-US"/>
              <a:t>transport</a:t>
            </a:r>
          </a:p>
          <a:p>
            <a:pPr algn="ctr"/>
            <a:endParaRPr lang="en-US"/>
          </a:p>
          <a:p>
            <a:pPr algn="ctr"/>
            <a:r>
              <a:rPr lang="en-US"/>
              <a:t>network</a:t>
            </a:r>
          </a:p>
          <a:p>
            <a:pPr algn="ctr"/>
            <a:endParaRPr lang="en-US"/>
          </a:p>
          <a:p>
            <a:pPr algn="ctr"/>
            <a:r>
              <a:rPr lang="en-US"/>
              <a:t>link</a:t>
            </a:r>
          </a:p>
          <a:p>
            <a:pPr algn="ctr"/>
            <a:endParaRPr lang="en-US"/>
          </a:p>
          <a:p>
            <a:pPr algn="ctr"/>
            <a:r>
              <a:rPr lang="en-US"/>
              <a:t>physical</a:t>
            </a:r>
          </a:p>
        </p:txBody>
      </p:sp>
      <p:sp>
        <p:nvSpPr>
          <p:cNvPr id="64521" name="Line 8"/>
          <p:cNvSpPr>
            <a:spLocks noChangeShapeType="1"/>
          </p:cNvSpPr>
          <p:nvPr/>
        </p:nvSpPr>
        <p:spPr bwMode="auto">
          <a:xfrm>
            <a:off x="6451600" y="2516188"/>
            <a:ext cx="188595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4522" name="Line 9"/>
          <p:cNvSpPr>
            <a:spLocks noChangeShapeType="1"/>
          </p:cNvSpPr>
          <p:nvPr/>
        </p:nvSpPr>
        <p:spPr bwMode="auto">
          <a:xfrm>
            <a:off x="6451600" y="3221038"/>
            <a:ext cx="188595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4523" name="Line 10"/>
          <p:cNvSpPr>
            <a:spLocks noChangeShapeType="1"/>
          </p:cNvSpPr>
          <p:nvPr/>
        </p:nvSpPr>
        <p:spPr bwMode="auto">
          <a:xfrm>
            <a:off x="6451600" y="3932238"/>
            <a:ext cx="188595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4524" name="Line 11"/>
          <p:cNvSpPr>
            <a:spLocks noChangeShapeType="1"/>
          </p:cNvSpPr>
          <p:nvPr/>
        </p:nvSpPr>
        <p:spPr bwMode="auto">
          <a:xfrm>
            <a:off x="6451600" y="4643438"/>
            <a:ext cx="188595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4525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r>
              <a:rPr lang="en-US"/>
              <a:t>1-</a:t>
            </a:r>
            <a:fld id="{FC721ECD-2E46-4768-9919-BA31BFA95943}" type="slidenum">
              <a:rPr lang="en-US" smtClean="0"/>
              <a:pPr/>
              <a:t>56</a:t>
            </a:fld>
            <a:endParaRPr lang="en-US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Footer Placeholder 2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>
                <a:ea typeface="ＭＳ Ｐゴシック" pitchFamily="34" charset="-128"/>
              </a:rPr>
              <a:t>Introduction</a:t>
            </a:r>
          </a:p>
        </p:txBody>
      </p:sp>
      <p:pic>
        <p:nvPicPr>
          <p:cNvPr id="66563" name="Picture 193" descr="underline_base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83175" y="795338"/>
            <a:ext cx="3370263" cy="184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6564" name="Freeform 99"/>
          <p:cNvSpPr>
            <a:spLocks/>
          </p:cNvSpPr>
          <p:nvPr/>
        </p:nvSpPr>
        <p:spPr bwMode="auto">
          <a:xfrm>
            <a:off x="6978650" y="4156075"/>
            <a:ext cx="655638" cy="1135063"/>
          </a:xfrm>
          <a:custGeom>
            <a:avLst/>
            <a:gdLst>
              <a:gd name="T0" fmla="*/ 2147483647 w 413"/>
              <a:gd name="T1" fmla="*/ 2147483647 h 715"/>
              <a:gd name="T2" fmla="*/ 2147483647 w 413"/>
              <a:gd name="T3" fmla="*/ 0 h 715"/>
              <a:gd name="T4" fmla="*/ 0 w 413"/>
              <a:gd name="T5" fmla="*/ 2147483647 h 715"/>
              <a:gd name="T6" fmla="*/ 2147483647 w 413"/>
              <a:gd name="T7" fmla="*/ 2147483647 h 715"/>
              <a:gd name="T8" fmla="*/ 2147483647 w 413"/>
              <a:gd name="T9" fmla="*/ 2147483647 h 71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13"/>
              <a:gd name="T16" fmla="*/ 0 h 715"/>
              <a:gd name="T17" fmla="*/ 413 w 413"/>
              <a:gd name="T18" fmla="*/ 715 h 71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13" h="715">
                <a:moveTo>
                  <a:pt x="413" y="570"/>
                </a:moveTo>
                <a:lnTo>
                  <a:pt x="9" y="0"/>
                </a:lnTo>
                <a:lnTo>
                  <a:pt x="0" y="604"/>
                </a:lnTo>
                <a:lnTo>
                  <a:pt x="397" y="715"/>
                </a:lnTo>
                <a:lnTo>
                  <a:pt x="413" y="570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grpSp>
        <p:nvGrpSpPr>
          <p:cNvPr id="66565" name="Group 170"/>
          <p:cNvGrpSpPr>
            <a:grpSpLocks/>
          </p:cNvGrpSpPr>
          <p:nvPr/>
        </p:nvGrpSpPr>
        <p:grpSpPr bwMode="auto">
          <a:xfrm>
            <a:off x="7392988" y="5013325"/>
            <a:ext cx="881062" cy="422275"/>
            <a:chOff x="2356" y="1300"/>
            <a:chExt cx="555" cy="194"/>
          </a:xfrm>
        </p:grpSpPr>
        <p:sp>
          <p:nvSpPr>
            <p:cNvPr id="66684" name="Oval 407"/>
            <p:cNvSpPr>
              <a:spLocks noChangeArrowheads="1"/>
            </p:cNvSpPr>
            <p:nvPr/>
          </p:nvSpPr>
          <p:spPr bwMode="auto">
            <a:xfrm>
              <a:off x="2357" y="1385"/>
              <a:ext cx="551" cy="109"/>
            </a:xfrm>
            <a:prstGeom prst="ellipse">
              <a:avLst/>
            </a:prstGeom>
            <a:gradFill rotWithShape="1">
              <a:gsLst>
                <a:gs pos="0">
                  <a:srgbClr val="009999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66685" name="Rectangle 410"/>
            <p:cNvSpPr>
              <a:spLocks noChangeArrowheads="1"/>
            </p:cNvSpPr>
            <p:nvPr/>
          </p:nvSpPr>
          <p:spPr bwMode="auto">
            <a:xfrm>
              <a:off x="2357" y="1374"/>
              <a:ext cx="554" cy="66"/>
            </a:xfrm>
            <a:prstGeom prst="rect">
              <a:avLst/>
            </a:prstGeom>
            <a:gradFill rotWithShape="1">
              <a:gsLst>
                <a:gs pos="0">
                  <a:srgbClr val="009999"/>
                </a:gs>
                <a:gs pos="100000">
                  <a:srgbClr val="FFFFFF"/>
                </a:gs>
              </a:gsLst>
              <a:lin ang="0" scaled="1"/>
            </a:gra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>
                <a:latin typeface="Times New Roman" pitchFamily="18" charset="0"/>
              </a:endParaRPr>
            </a:p>
          </p:txBody>
        </p:sp>
        <p:sp>
          <p:nvSpPr>
            <p:cNvPr id="66686" name="Oval 411"/>
            <p:cNvSpPr>
              <a:spLocks noChangeArrowheads="1"/>
            </p:cNvSpPr>
            <p:nvPr/>
          </p:nvSpPr>
          <p:spPr bwMode="auto">
            <a:xfrm>
              <a:off x="2356" y="1300"/>
              <a:ext cx="551" cy="127"/>
            </a:xfrm>
            <a:prstGeom prst="ellipse">
              <a:avLst/>
            </a:prstGeom>
            <a:gradFill rotWithShape="1">
              <a:gsLst>
                <a:gs pos="0">
                  <a:srgbClr val="009999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grpSp>
          <p:nvGrpSpPr>
            <p:cNvPr id="66687" name="Group 174"/>
            <p:cNvGrpSpPr>
              <a:grpSpLocks/>
            </p:cNvGrpSpPr>
            <p:nvPr/>
          </p:nvGrpSpPr>
          <p:grpSpPr bwMode="auto">
            <a:xfrm>
              <a:off x="2468" y="1332"/>
              <a:ext cx="310" cy="60"/>
              <a:chOff x="2468" y="1332"/>
              <a:chExt cx="310" cy="60"/>
            </a:xfrm>
          </p:grpSpPr>
          <p:sp>
            <p:nvSpPr>
              <p:cNvPr id="66690" name="Freeform 175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28575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691" name="Freeform 176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28575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66688" name="Line 177"/>
            <p:cNvSpPr>
              <a:spLocks noChangeShapeType="1"/>
            </p:cNvSpPr>
            <p:nvPr/>
          </p:nvSpPr>
          <p:spPr bwMode="auto">
            <a:xfrm>
              <a:off x="2357" y="1361"/>
              <a:ext cx="0" cy="8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6689" name="Line 178"/>
            <p:cNvSpPr>
              <a:spLocks noChangeShapeType="1"/>
            </p:cNvSpPr>
            <p:nvPr/>
          </p:nvSpPr>
          <p:spPr bwMode="auto">
            <a:xfrm>
              <a:off x="2907" y="1363"/>
              <a:ext cx="0" cy="8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6566" name="Freeform 2"/>
          <p:cNvSpPr>
            <a:spLocks/>
          </p:cNvSpPr>
          <p:nvPr/>
        </p:nvSpPr>
        <p:spPr bwMode="auto">
          <a:xfrm>
            <a:off x="3817938" y="1447800"/>
            <a:ext cx="4048125" cy="3833813"/>
          </a:xfrm>
          <a:custGeom>
            <a:avLst/>
            <a:gdLst>
              <a:gd name="T0" fmla="*/ 2147483647 w 2550"/>
              <a:gd name="T1" fmla="*/ 0 h 2415"/>
              <a:gd name="T2" fmla="*/ 2147483647 w 2550"/>
              <a:gd name="T3" fmla="*/ 0 h 2415"/>
              <a:gd name="T4" fmla="*/ 2147483647 w 2550"/>
              <a:gd name="T5" fmla="*/ 2147483647 h 2415"/>
              <a:gd name="T6" fmla="*/ 0 w 2550"/>
              <a:gd name="T7" fmla="*/ 2147483647 h 2415"/>
              <a:gd name="T8" fmla="*/ 0 60000 65536"/>
              <a:gd name="T9" fmla="*/ 0 60000 65536"/>
              <a:gd name="T10" fmla="*/ 0 60000 65536"/>
              <a:gd name="T11" fmla="*/ 0 60000 65536"/>
              <a:gd name="T12" fmla="*/ 0 w 2550"/>
              <a:gd name="T13" fmla="*/ 0 h 2415"/>
              <a:gd name="T14" fmla="*/ 2550 w 2550"/>
              <a:gd name="T15" fmla="*/ 2415 h 241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550" h="2415">
                <a:moveTo>
                  <a:pt x="592" y="0"/>
                </a:moveTo>
                <a:lnTo>
                  <a:pt x="2544" y="0"/>
                </a:lnTo>
                <a:lnTo>
                  <a:pt x="2550" y="2415"/>
                </a:lnTo>
                <a:lnTo>
                  <a:pt x="0" y="2415"/>
                </a:lnTo>
              </a:path>
            </a:pathLst>
          </a:custGeom>
          <a:noFill/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6567" name="Text Box 8"/>
          <p:cNvSpPr txBox="1">
            <a:spLocks noChangeArrowheads="1"/>
          </p:cNvSpPr>
          <p:nvPr/>
        </p:nvSpPr>
        <p:spPr bwMode="auto">
          <a:xfrm>
            <a:off x="2716213" y="223838"/>
            <a:ext cx="110013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i="1">
                <a:solidFill>
                  <a:srgbClr val="000099"/>
                </a:solidFill>
              </a:rPr>
              <a:t>source</a:t>
            </a:r>
          </a:p>
        </p:txBody>
      </p:sp>
      <p:sp>
        <p:nvSpPr>
          <p:cNvPr id="66568" name="Freeform 10"/>
          <p:cNvSpPr>
            <a:spLocks/>
          </p:cNvSpPr>
          <p:nvPr/>
        </p:nvSpPr>
        <p:spPr bwMode="auto">
          <a:xfrm>
            <a:off x="3868738" y="650875"/>
            <a:ext cx="360362" cy="1577975"/>
          </a:xfrm>
          <a:custGeom>
            <a:avLst/>
            <a:gdLst>
              <a:gd name="T0" fmla="*/ 2147483647 w 267"/>
              <a:gd name="T1" fmla="*/ 2147483647 h 1186"/>
              <a:gd name="T2" fmla="*/ 0 w 267"/>
              <a:gd name="T3" fmla="*/ 0 h 1186"/>
              <a:gd name="T4" fmla="*/ 0 w 267"/>
              <a:gd name="T5" fmla="*/ 2147483647 h 1186"/>
              <a:gd name="T6" fmla="*/ 2147483647 w 267"/>
              <a:gd name="T7" fmla="*/ 2147483647 h 1186"/>
              <a:gd name="T8" fmla="*/ 2147483647 w 267"/>
              <a:gd name="T9" fmla="*/ 2147483647 h 118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67"/>
              <a:gd name="T16" fmla="*/ 0 h 1186"/>
              <a:gd name="T17" fmla="*/ 267 w 267"/>
              <a:gd name="T18" fmla="*/ 1186 h 118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67" h="1186">
                <a:moveTo>
                  <a:pt x="254" y="466"/>
                </a:moveTo>
                <a:lnTo>
                  <a:pt x="0" y="0"/>
                </a:lnTo>
                <a:lnTo>
                  <a:pt x="0" y="1186"/>
                </a:lnTo>
                <a:lnTo>
                  <a:pt x="267" y="652"/>
                </a:lnTo>
                <a:lnTo>
                  <a:pt x="254" y="466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6569" name="Rectangle 23"/>
          <p:cNvSpPr>
            <a:spLocks noChangeArrowheads="1"/>
          </p:cNvSpPr>
          <p:nvPr/>
        </p:nvSpPr>
        <p:spPr bwMode="auto">
          <a:xfrm>
            <a:off x="2644775" y="660400"/>
            <a:ext cx="1296988" cy="1546225"/>
          </a:xfrm>
          <a:prstGeom prst="rect">
            <a:avLst/>
          </a:prstGeom>
          <a:solidFill>
            <a:srgbClr val="000099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6570" name="Rectangle 24"/>
          <p:cNvSpPr>
            <a:spLocks noChangeArrowheads="1"/>
          </p:cNvSpPr>
          <p:nvPr/>
        </p:nvSpPr>
        <p:spPr bwMode="auto">
          <a:xfrm>
            <a:off x="2597150" y="731838"/>
            <a:ext cx="1273175" cy="15367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6571" name="Line 25"/>
          <p:cNvSpPr>
            <a:spLocks noChangeShapeType="1"/>
          </p:cNvSpPr>
          <p:nvPr/>
        </p:nvSpPr>
        <p:spPr bwMode="auto">
          <a:xfrm>
            <a:off x="2597150" y="1049338"/>
            <a:ext cx="1263650" cy="31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6572" name="Text Box 26"/>
          <p:cNvSpPr txBox="1">
            <a:spLocks noChangeArrowheads="1"/>
          </p:cNvSpPr>
          <p:nvPr/>
        </p:nvSpPr>
        <p:spPr bwMode="auto">
          <a:xfrm>
            <a:off x="2554288" y="698500"/>
            <a:ext cx="1317625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sz="1800"/>
              <a:t>application</a:t>
            </a:r>
          </a:p>
          <a:p>
            <a:pPr algn="ctr">
              <a:lnSpc>
                <a:spcPct val="110000"/>
              </a:lnSpc>
            </a:pPr>
            <a:r>
              <a:rPr lang="en-US" sz="1800"/>
              <a:t>transport</a:t>
            </a:r>
          </a:p>
          <a:p>
            <a:pPr algn="ctr">
              <a:lnSpc>
                <a:spcPct val="110000"/>
              </a:lnSpc>
            </a:pPr>
            <a:r>
              <a:rPr lang="en-US" sz="1800"/>
              <a:t>network</a:t>
            </a:r>
          </a:p>
          <a:p>
            <a:pPr algn="ctr">
              <a:lnSpc>
                <a:spcPct val="110000"/>
              </a:lnSpc>
            </a:pPr>
            <a:r>
              <a:rPr lang="en-US" sz="1800"/>
              <a:t>link</a:t>
            </a:r>
          </a:p>
          <a:p>
            <a:pPr algn="ctr">
              <a:lnSpc>
                <a:spcPct val="110000"/>
              </a:lnSpc>
            </a:pPr>
            <a:r>
              <a:rPr lang="en-US" sz="1800"/>
              <a:t>physical</a:t>
            </a:r>
          </a:p>
        </p:txBody>
      </p:sp>
      <p:sp>
        <p:nvSpPr>
          <p:cNvPr id="66573" name="Line 27"/>
          <p:cNvSpPr>
            <a:spLocks noChangeShapeType="1"/>
          </p:cNvSpPr>
          <p:nvPr/>
        </p:nvSpPr>
        <p:spPr bwMode="auto">
          <a:xfrm>
            <a:off x="2605088" y="1370013"/>
            <a:ext cx="1263650" cy="31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6574" name="Line 28"/>
          <p:cNvSpPr>
            <a:spLocks noChangeShapeType="1"/>
          </p:cNvSpPr>
          <p:nvPr/>
        </p:nvSpPr>
        <p:spPr bwMode="auto">
          <a:xfrm>
            <a:off x="2609850" y="1651000"/>
            <a:ext cx="1263650" cy="31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6575" name="Line 29"/>
          <p:cNvSpPr>
            <a:spLocks noChangeShapeType="1"/>
          </p:cNvSpPr>
          <p:nvPr/>
        </p:nvSpPr>
        <p:spPr bwMode="auto">
          <a:xfrm>
            <a:off x="2609850" y="1927225"/>
            <a:ext cx="1263650" cy="31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4" name="Group 39"/>
          <p:cNvGrpSpPr>
            <a:grpSpLocks/>
          </p:cNvGrpSpPr>
          <p:nvPr/>
        </p:nvGrpSpPr>
        <p:grpSpPr bwMode="auto">
          <a:xfrm>
            <a:off x="1219200" y="1368425"/>
            <a:ext cx="1208088" cy="303213"/>
            <a:chOff x="501" y="1990"/>
            <a:chExt cx="761" cy="191"/>
          </a:xfrm>
        </p:grpSpPr>
        <p:sp>
          <p:nvSpPr>
            <p:cNvPr id="66678" name="Rectangle 40"/>
            <p:cNvSpPr>
              <a:spLocks noChangeArrowheads="1"/>
            </p:cNvSpPr>
            <p:nvPr/>
          </p:nvSpPr>
          <p:spPr bwMode="auto">
            <a:xfrm>
              <a:off x="501" y="2007"/>
              <a:ext cx="682" cy="16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679" name="Rectangle 41"/>
            <p:cNvSpPr>
              <a:spLocks noChangeArrowheads="1"/>
            </p:cNvSpPr>
            <p:nvPr/>
          </p:nvSpPr>
          <p:spPr bwMode="auto">
            <a:xfrm>
              <a:off x="704" y="1990"/>
              <a:ext cx="187" cy="184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400"/>
                <a:t>H</a:t>
              </a:r>
              <a:r>
                <a:rPr lang="en-US" sz="1800" baseline="-25000"/>
                <a:t>t</a:t>
              </a:r>
            </a:p>
          </p:txBody>
        </p:sp>
        <p:sp>
          <p:nvSpPr>
            <p:cNvPr id="66680" name="Rectangle 42"/>
            <p:cNvSpPr>
              <a:spLocks noChangeArrowheads="1"/>
            </p:cNvSpPr>
            <p:nvPr/>
          </p:nvSpPr>
          <p:spPr bwMode="auto">
            <a:xfrm>
              <a:off x="518" y="1990"/>
              <a:ext cx="187" cy="184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400"/>
                <a:t>H</a:t>
              </a:r>
              <a:r>
                <a:rPr lang="en-US" sz="1800" baseline="-25000"/>
                <a:t>n</a:t>
              </a:r>
            </a:p>
          </p:txBody>
        </p:sp>
        <p:sp>
          <p:nvSpPr>
            <p:cNvPr id="66681" name="Rectangle 43"/>
            <p:cNvSpPr>
              <a:spLocks noChangeArrowheads="1"/>
            </p:cNvSpPr>
            <p:nvPr/>
          </p:nvSpPr>
          <p:spPr bwMode="auto">
            <a:xfrm>
              <a:off x="834" y="1991"/>
              <a:ext cx="428" cy="190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400"/>
                <a:t>M</a:t>
              </a:r>
            </a:p>
          </p:txBody>
        </p:sp>
        <p:sp>
          <p:nvSpPr>
            <p:cNvPr id="66682" name="Line 44"/>
            <p:cNvSpPr>
              <a:spLocks noChangeShapeType="1"/>
            </p:cNvSpPr>
            <p:nvPr/>
          </p:nvSpPr>
          <p:spPr bwMode="auto">
            <a:xfrm>
              <a:off x="688" y="2013"/>
              <a:ext cx="0" cy="15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6683" name="Line 45"/>
            <p:cNvSpPr>
              <a:spLocks noChangeShapeType="1"/>
            </p:cNvSpPr>
            <p:nvPr/>
          </p:nvSpPr>
          <p:spPr bwMode="auto">
            <a:xfrm>
              <a:off x="880" y="2010"/>
              <a:ext cx="0" cy="1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12645" name="Text Box 5"/>
          <p:cNvSpPr txBox="1">
            <a:spLocks noChangeArrowheads="1"/>
          </p:cNvSpPr>
          <p:nvPr/>
        </p:nvSpPr>
        <p:spPr bwMode="auto">
          <a:xfrm>
            <a:off x="395288" y="996950"/>
            <a:ext cx="963612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>
                <a:solidFill>
                  <a:srgbClr val="CC0000"/>
                </a:solidFill>
              </a:rPr>
              <a:t>segment</a:t>
            </a:r>
          </a:p>
        </p:txBody>
      </p:sp>
      <p:grpSp>
        <p:nvGrpSpPr>
          <p:cNvPr id="5" name="Group 178"/>
          <p:cNvGrpSpPr>
            <a:grpSpLocks/>
          </p:cNvGrpSpPr>
          <p:nvPr/>
        </p:nvGrpSpPr>
        <p:grpSpPr bwMode="auto">
          <a:xfrm>
            <a:off x="1533525" y="1033463"/>
            <a:ext cx="301625" cy="292100"/>
            <a:chOff x="1962" y="2058"/>
            <a:chExt cx="190" cy="184"/>
          </a:xfrm>
        </p:grpSpPr>
        <p:sp>
          <p:nvSpPr>
            <p:cNvPr id="66676" name="Rectangle 47"/>
            <p:cNvSpPr>
              <a:spLocks noChangeArrowheads="1"/>
            </p:cNvSpPr>
            <p:nvPr/>
          </p:nvSpPr>
          <p:spPr bwMode="auto">
            <a:xfrm>
              <a:off x="1962" y="2075"/>
              <a:ext cx="177" cy="16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677" name="Rectangle 48"/>
            <p:cNvSpPr>
              <a:spLocks noChangeArrowheads="1"/>
            </p:cNvSpPr>
            <p:nvPr/>
          </p:nvSpPr>
          <p:spPr bwMode="auto">
            <a:xfrm>
              <a:off x="1965" y="2058"/>
              <a:ext cx="187" cy="184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400"/>
                <a:t>H</a:t>
              </a:r>
              <a:r>
                <a:rPr lang="en-US" sz="1800" baseline="-25000"/>
                <a:t>t</a:t>
              </a:r>
            </a:p>
          </p:txBody>
        </p:sp>
      </p:grpSp>
      <p:sp>
        <p:nvSpPr>
          <p:cNvPr id="112644" name="Text Box 4"/>
          <p:cNvSpPr txBox="1">
            <a:spLocks noChangeArrowheads="1"/>
          </p:cNvSpPr>
          <p:nvPr/>
        </p:nvSpPr>
        <p:spPr bwMode="auto">
          <a:xfrm>
            <a:off x="195263" y="1336675"/>
            <a:ext cx="1042987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>
                <a:solidFill>
                  <a:srgbClr val="CC0000"/>
                </a:solidFill>
              </a:rPr>
              <a:t>datagram</a:t>
            </a:r>
          </a:p>
        </p:txBody>
      </p:sp>
      <p:sp>
        <p:nvSpPr>
          <p:cNvPr id="66580" name="Text Box 54"/>
          <p:cNvSpPr txBox="1">
            <a:spLocks noChangeArrowheads="1"/>
          </p:cNvSpPr>
          <p:nvPr/>
        </p:nvSpPr>
        <p:spPr bwMode="auto">
          <a:xfrm>
            <a:off x="1547813" y="4157663"/>
            <a:ext cx="141287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i="1">
                <a:solidFill>
                  <a:srgbClr val="000099"/>
                </a:solidFill>
              </a:rPr>
              <a:t>destination</a:t>
            </a:r>
          </a:p>
        </p:txBody>
      </p:sp>
      <p:sp>
        <p:nvSpPr>
          <p:cNvPr id="66581" name="Freeform 56"/>
          <p:cNvSpPr>
            <a:spLocks/>
          </p:cNvSpPr>
          <p:nvPr/>
        </p:nvSpPr>
        <p:spPr bwMode="auto">
          <a:xfrm>
            <a:off x="2979738" y="4540250"/>
            <a:ext cx="360362" cy="1577975"/>
          </a:xfrm>
          <a:custGeom>
            <a:avLst/>
            <a:gdLst>
              <a:gd name="T0" fmla="*/ 2147483647 w 267"/>
              <a:gd name="T1" fmla="*/ 2147483647 h 1186"/>
              <a:gd name="T2" fmla="*/ 0 w 267"/>
              <a:gd name="T3" fmla="*/ 0 h 1186"/>
              <a:gd name="T4" fmla="*/ 0 w 267"/>
              <a:gd name="T5" fmla="*/ 2147483647 h 1186"/>
              <a:gd name="T6" fmla="*/ 2147483647 w 267"/>
              <a:gd name="T7" fmla="*/ 2147483647 h 1186"/>
              <a:gd name="T8" fmla="*/ 2147483647 w 267"/>
              <a:gd name="T9" fmla="*/ 2147483647 h 118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67"/>
              <a:gd name="T16" fmla="*/ 0 h 1186"/>
              <a:gd name="T17" fmla="*/ 267 w 267"/>
              <a:gd name="T18" fmla="*/ 1186 h 118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67" h="1186">
                <a:moveTo>
                  <a:pt x="254" y="466"/>
                </a:moveTo>
                <a:lnTo>
                  <a:pt x="0" y="0"/>
                </a:lnTo>
                <a:lnTo>
                  <a:pt x="0" y="1186"/>
                </a:lnTo>
                <a:lnTo>
                  <a:pt x="267" y="652"/>
                </a:lnTo>
                <a:lnTo>
                  <a:pt x="254" y="466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6582" name="Rectangle 57"/>
          <p:cNvSpPr>
            <a:spLocks noChangeArrowheads="1"/>
          </p:cNvSpPr>
          <p:nvPr/>
        </p:nvSpPr>
        <p:spPr bwMode="auto">
          <a:xfrm>
            <a:off x="1755775" y="4546600"/>
            <a:ext cx="1296988" cy="1546225"/>
          </a:xfrm>
          <a:prstGeom prst="rect">
            <a:avLst/>
          </a:prstGeom>
          <a:solidFill>
            <a:srgbClr val="000099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6583" name="Rectangle 58"/>
          <p:cNvSpPr>
            <a:spLocks noChangeArrowheads="1"/>
          </p:cNvSpPr>
          <p:nvPr/>
        </p:nvSpPr>
        <p:spPr bwMode="auto">
          <a:xfrm>
            <a:off x="1708150" y="4618038"/>
            <a:ext cx="1273175" cy="15367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6584" name="Line 59"/>
          <p:cNvSpPr>
            <a:spLocks noChangeShapeType="1"/>
          </p:cNvSpPr>
          <p:nvPr/>
        </p:nvSpPr>
        <p:spPr bwMode="auto">
          <a:xfrm>
            <a:off x="1708150" y="4935538"/>
            <a:ext cx="1263650" cy="31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6585" name="Text Box 60"/>
          <p:cNvSpPr txBox="1">
            <a:spLocks noChangeArrowheads="1"/>
          </p:cNvSpPr>
          <p:nvPr/>
        </p:nvSpPr>
        <p:spPr bwMode="auto">
          <a:xfrm>
            <a:off x="1665288" y="4584700"/>
            <a:ext cx="1317625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sz="1800"/>
              <a:t>application</a:t>
            </a:r>
          </a:p>
          <a:p>
            <a:pPr algn="ctr">
              <a:lnSpc>
                <a:spcPct val="110000"/>
              </a:lnSpc>
            </a:pPr>
            <a:r>
              <a:rPr lang="en-US" sz="1800"/>
              <a:t>transport</a:t>
            </a:r>
          </a:p>
          <a:p>
            <a:pPr algn="ctr">
              <a:lnSpc>
                <a:spcPct val="110000"/>
              </a:lnSpc>
            </a:pPr>
            <a:r>
              <a:rPr lang="en-US" sz="1800"/>
              <a:t>network</a:t>
            </a:r>
          </a:p>
          <a:p>
            <a:pPr algn="ctr">
              <a:lnSpc>
                <a:spcPct val="110000"/>
              </a:lnSpc>
            </a:pPr>
            <a:r>
              <a:rPr lang="en-US" sz="1800"/>
              <a:t>link</a:t>
            </a:r>
          </a:p>
          <a:p>
            <a:pPr algn="ctr">
              <a:lnSpc>
                <a:spcPct val="110000"/>
              </a:lnSpc>
            </a:pPr>
            <a:r>
              <a:rPr lang="en-US" sz="1800"/>
              <a:t>physical</a:t>
            </a:r>
          </a:p>
        </p:txBody>
      </p:sp>
      <p:sp>
        <p:nvSpPr>
          <p:cNvPr id="66586" name="Line 61"/>
          <p:cNvSpPr>
            <a:spLocks noChangeShapeType="1"/>
          </p:cNvSpPr>
          <p:nvPr/>
        </p:nvSpPr>
        <p:spPr bwMode="auto">
          <a:xfrm>
            <a:off x="1716088" y="5256213"/>
            <a:ext cx="1263650" cy="31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6587" name="Line 62"/>
          <p:cNvSpPr>
            <a:spLocks noChangeShapeType="1"/>
          </p:cNvSpPr>
          <p:nvPr/>
        </p:nvSpPr>
        <p:spPr bwMode="auto">
          <a:xfrm>
            <a:off x="1720850" y="5537200"/>
            <a:ext cx="1263650" cy="31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6588" name="Line 63"/>
          <p:cNvSpPr>
            <a:spLocks noChangeShapeType="1"/>
          </p:cNvSpPr>
          <p:nvPr/>
        </p:nvSpPr>
        <p:spPr bwMode="auto">
          <a:xfrm>
            <a:off x="1720850" y="5813425"/>
            <a:ext cx="1263650" cy="31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66589" name="Group 64"/>
          <p:cNvGrpSpPr>
            <a:grpSpLocks/>
          </p:cNvGrpSpPr>
          <p:nvPr/>
        </p:nvGrpSpPr>
        <p:grpSpPr bwMode="auto">
          <a:xfrm>
            <a:off x="152400" y="5527675"/>
            <a:ext cx="1479550" cy="303213"/>
            <a:chOff x="332" y="2224"/>
            <a:chExt cx="932" cy="191"/>
          </a:xfrm>
        </p:grpSpPr>
        <p:sp>
          <p:nvSpPr>
            <p:cNvPr id="66668" name="Rectangle 65"/>
            <p:cNvSpPr>
              <a:spLocks noChangeArrowheads="1"/>
            </p:cNvSpPr>
            <p:nvPr/>
          </p:nvSpPr>
          <p:spPr bwMode="auto">
            <a:xfrm>
              <a:off x="345" y="2241"/>
              <a:ext cx="840" cy="16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669" name="Rectangle 66"/>
            <p:cNvSpPr>
              <a:spLocks noChangeArrowheads="1"/>
            </p:cNvSpPr>
            <p:nvPr/>
          </p:nvSpPr>
          <p:spPr bwMode="auto">
            <a:xfrm>
              <a:off x="706" y="2224"/>
              <a:ext cx="187" cy="184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400"/>
                <a:t>H</a:t>
              </a:r>
              <a:r>
                <a:rPr lang="en-US" sz="1800" baseline="-25000"/>
                <a:t>t</a:t>
              </a:r>
            </a:p>
          </p:txBody>
        </p:sp>
        <p:sp>
          <p:nvSpPr>
            <p:cNvPr id="66670" name="Rectangle 67"/>
            <p:cNvSpPr>
              <a:spLocks noChangeArrowheads="1"/>
            </p:cNvSpPr>
            <p:nvPr/>
          </p:nvSpPr>
          <p:spPr bwMode="auto">
            <a:xfrm>
              <a:off x="520" y="2224"/>
              <a:ext cx="187" cy="184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400"/>
                <a:t>H</a:t>
              </a:r>
              <a:r>
                <a:rPr lang="en-US" sz="1800" baseline="-25000"/>
                <a:t>n</a:t>
              </a:r>
            </a:p>
          </p:txBody>
        </p:sp>
        <p:sp>
          <p:nvSpPr>
            <p:cNvPr id="66671" name="Rectangle 68"/>
            <p:cNvSpPr>
              <a:spLocks noChangeArrowheads="1"/>
            </p:cNvSpPr>
            <p:nvPr/>
          </p:nvSpPr>
          <p:spPr bwMode="auto">
            <a:xfrm>
              <a:off x="332" y="2224"/>
              <a:ext cx="187" cy="184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400"/>
                <a:t>H</a:t>
              </a:r>
              <a:r>
                <a:rPr lang="en-US" sz="1800" baseline="-25000"/>
                <a:t>l</a:t>
              </a:r>
            </a:p>
          </p:txBody>
        </p:sp>
        <p:sp>
          <p:nvSpPr>
            <p:cNvPr id="66672" name="Rectangle 69"/>
            <p:cNvSpPr>
              <a:spLocks noChangeArrowheads="1"/>
            </p:cNvSpPr>
            <p:nvPr/>
          </p:nvSpPr>
          <p:spPr bwMode="auto">
            <a:xfrm>
              <a:off x="836" y="2225"/>
              <a:ext cx="428" cy="190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400"/>
                <a:t>M</a:t>
              </a:r>
            </a:p>
          </p:txBody>
        </p:sp>
        <p:sp>
          <p:nvSpPr>
            <p:cNvPr id="66673" name="Line 70"/>
            <p:cNvSpPr>
              <a:spLocks noChangeShapeType="1"/>
            </p:cNvSpPr>
            <p:nvPr/>
          </p:nvSpPr>
          <p:spPr bwMode="auto">
            <a:xfrm>
              <a:off x="510" y="2241"/>
              <a:ext cx="0" cy="1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6674" name="Line 71"/>
            <p:cNvSpPr>
              <a:spLocks noChangeShapeType="1"/>
            </p:cNvSpPr>
            <p:nvPr/>
          </p:nvSpPr>
          <p:spPr bwMode="auto">
            <a:xfrm>
              <a:off x="690" y="2247"/>
              <a:ext cx="0" cy="15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6675" name="Line 72"/>
            <p:cNvSpPr>
              <a:spLocks noChangeShapeType="1"/>
            </p:cNvSpPr>
            <p:nvPr/>
          </p:nvSpPr>
          <p:spPr bwMode="auto">
            <a:xfrm>
              <a:off x="882" y="2244"/>
              <a:ext cx="0" cy="1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6590" name="Group 73"/>
          <p:cNvGrpSpPr>
            <a:grpSpLocks/>
          </p:cNvGrpSpPr>
          <p:nvPr/>
        </p:nvGrpSpPr>
        <p:grpSpPr bwMode="auto">
          <a:xfrm>
            <a:off x="420688" y="5229225"/>
            <a:ext cx="1208087" cy="303213"/>
            <a:chOff x="501" y="1990"/>
            <a:chExt cx="761" cy="191"/>
          </a:xfrm>
        </p:grpSpPr>
        <p:sp>
          <p:nvSpPr>
            <p:cNvPr id="66662" name="Rectangle 74"/>
            <p:cNvSpPr>
              <a:spLocks noChangeArrowheads="1"/>
            </p:cNvSpPr>
            <p:nvPr/>
          </p:nvSpPr>
          <p:spPr bwMode="auto">
            <a:xfrm>
              <a:off x="501" y="2007"/>
              <a:ext cx="682" cy="16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663" name="Rectangle 75"/>
            <p:cNvSpPr>
              <a:spLocks noChangeArrowheads="1"/>
            </p:cNvSpPr>
            <p:nvPr/>
          </p:nvSpPr>
          <p:spPr bwMode="auto">
            <a:xfrm>
              <a:off x="704" y="1990"/>
              <a:ext cx="187" cy="184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400"/>
                <a:t>H</a:t>
              </a:r>
              <a:r>
                <a:rPr lang="en-US" sz="1800" baseline="-25000"/>
                <a:t>t</a:t>
              </a:r>
            </a:p>
          </p:txBody>
        </p:sp>
        <p:sp>
          <p:nvSpPr>
            <p:cNvPr id="66664" name="Rectangle 76"/>
            <p:cNvSpPr>
              <a:spLocks noChangeArrowheads="1"/>
            </p:cNvSpPr>
            <p:nvPr/>
          </p:nvSpPr>
          <p:spPr bwMode="auto">
            <a:xfrm>
              <a:off x="518" y="1990"/>
              <a:ext cx="187" cy="184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400"/>
                <a:t>H</a:t>
              </a:r>
              <a:r>
                <a:rPr lang="en-US" sz="1800" baseline="-25000"/>
                <a:t>n</a:t>
              </a:r>
            </a:p>
          </p:txBody>
        </p:sp>
        <p:sp>
          <p:nvSpPr>
            <p:cNvPr id="66665" name="Rectangle 77"/>
            <p:cNvSpPr>
              <a:spLocks noChangeArrowheads="1"/>
            </p:cNvSpPr>
            <p:nvPr/>
          </p:nvSpPr>
          <p:spPr bwMode="auto">
            <a:xfrm>
              <a:off x="834" y="1991"/>
              <a:ext cx="428" cy="190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400"/>
                <a:t>M</a:t>
              </a:r>
            </a:p>
          </p:txBody>
        </p:sp>
        <p:sp>
          <p:nvSpPr>
            <p:cNvPr id="66666" name="Line 78"/>
            <p:cNvSpPr>
              <a:spLocks noChangeShapeType="1"/>
            </p:cNvSpPr>
            <p:nvPr/>
          </p:nvSpPr>
          <p:spPr bwMode="auto">
            <a:xfrm>
              <a:off x="688" y="2013"/>
              <a:ext cx="0" cy="15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6667" name="Line 79"/>
            <p:cNvSpPr>
              <a:spLocks noChangeShapeType="1"/>
            </p:cNvSpPr>
            <p:nvPr/>
          </p:nvSpPr>
          <p:spPr bwMode="auto">
            <a:xfrm>
              <a:off x="880" y="2010"/>
              <a:ext cx="0" cy="1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6591" name="Group 80"/>
          <p:cNvGrpSpPr>
            <a:grpSpLocks/>
          </p:cNvGrpSpPr>
          <p:nvPr/>
        </p:nvGrpSpPr>
        <p:grpSpPr bwMode="auto">
          <a:xfrm>
            <a:off x="723900" y="4921250"/>
            <a:ext cx="890588" cy="303213"/>
            <a:chOff x="645" y="1734"/>
            <a:chExt cx="561" cy="191"/>
          </a:xfrm>
        </p:grpSpPr>
        <p:sp>
          <p:nvSpPr>
            <p:cNvPr id="66658" name="Rectangle 81"/>
            <p:cNvSpPr>
              <a:spLocks noChangeArrowheads="1"/>
            </p:cNvSpPr>
            <p:nvPr/>
          </p:nvSpPr>
          <p:spPr bwMode="auto">
            <a:xfrm>
              <a:off x="645" y="1751"/>
              <a:ext cx="482" cy="16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659" name="Rectangle 82"/>
            <p:cNvSpPr>
              <a:spLocks noChangeArrowheads="1"/>
            </p:cNvSpPr>
            <p:nvPr/>
          </p:nvSpPr>
          <p:spPr bwMode="auto">
            <a:xfrm>
              <a:off x="648" y="1734"/>
              <a:ext cx="187" cy="184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400"/>
                <a:t>H</a:t>
              </a:r>
              <a:r>
                <a:rPr lang="en-US" sz="1800" baseline="-25000"/>
                <a:t>t</a:t>
              </a:r>
            </a:p>
          </p:txBody>
        </p:sp>
        <p:sp>
          <p:nvSpPr>
            <p:cNvPr id="66660" name="Rectangle 83"/>
            <p:cNvSpPr>
              <a:spLocks noChangeArrowheads="1"/>
            </p:cNvSpPr>
            <p:nvPr/>
          </p:nvSpPr>
          <p:spPr bwMode="auto">
            <a:xfrm>
              <a:off x="778" y="1735"/>
              <a:ext cx="428" cy="190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400"/>
                <a:t>M</a:t>
              </a:r>
            </a:p>
          </p:txBody>
        </p:sp>
        <p:sp>
          <p:nvSpPr>
            <p:cNvPr id="66661" name="Line 84"/>
            <p:cNvSpPr>
              <a:spLocks noChangeShapeType="1"/>
            </p:cNvSpPr>
            <p:nvPr/>
          </p:nvSpPr>
          <p:spPr bwMode="auto">
            <a:xfrm>
              <a:off x="824" y="1754"/>
              <a:ext cx="0" cy="1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6592" name="Group 85"/>
          <p:cNvGrpSpPr>
            <a:grpSpLocks/>
          </p:cNvGrpSpPr>
          <p:nvPr/>
        </p:nvGrpSpPr>
        <p:grpSpPr bwMode="auto">
          <a:xfrm>
            <a:off x="930275" y="4610100"/>
            <a:ext cx="679450" cy="301625"/>
            <a:chOff x="780" y="1553"/>
            <a:chExt cx="428" cy="190"/>
          </a:xfrm>
        </p:grpSpPr>
        <p:sp>
          <p:nvSpPr>
            <p:cNvPr id="66656" name="Rectangle 86"/>
            <p:cNvSpPr>
              <a:spLocks noChangeArrowheads="1"/>
            </p:cNvSpPr>
            <p:nvPr/>
          </p:nvSpPr>
          <p:spPr bwMode="auto">
            <a:xfrm>
              <a:off x="817" y="1569"/>
              <a:ext cx="312" cy="16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657" name="Rectangle 87"/>
            <p:cNvSpPr>
              <a:spLocks noChangeArrowheads="1"/>
            </p:cNvSpPr>
            <p:nvPr/>
          </p:nvSpPr>
          <p:spPr bwMode="auto">
            <a:xfrm>
              <a:off x="780" y="1553"/>
              <a:ext cx="428" cy="190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400"/>
                <a:t>M</a:t>
              </a:r>
            </a:p>
          </p:txBody>
        </p:sp>
      </p:grpSp>
      <p:grpSp>
        <p:nvGrpSpPr>
          <p:cNvPr id="66593" name="Group 88"/>
          <p:cNvGrpSpPr>
            <a:grpSpLocks/>
          </p:cNvGrpSpPr>
          <p:nvPr/>
        </p:nvGrpSpPr>
        <p:grpSpPr bwMode="auto">
          <a:xfrm>
            <a:off x="5654675" y="4164013"/>
            <a:ext cx="1387475" cy="1035050"/>
            <a:chOff x="3601" y="168"/>
            <a:chExt cx="874" cy="652"/>
          </a:xfrm>
        </p:grpSpPr>
        <p:sp>
          <p:nvSpPr>
            <p:cNvPr id="66651" name="Rectangle 89"/>
            <p:cNvSpPr>
              <a:spLocks noChangeArrowheads="1"/>
            </p:cNvSpPr>
            <p:nvPr/>
          </p:nvSpPr>
          <p:spPr bwMode="auto">
            <a:xfrm>
              <a:off x="3658" y="168"/>
              <a:ext cx="817" cy="596"/>
            </a:xfrm>
            <a:prstGeom prst="rect">
              <a:avLst/>
            </a:prstGeom>
            <a:solidFill>
              <a:srgbClr val="000099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652" name="Rectangle 90"/>
            <p:cNvSpPr>
              <a:spLocks noChangeArrowheads="1"/>
            </p:cNvSpPr>
            <p:nvPr/>
          </p:nvSpPr>
          <p:spPr bwMode="auto">
            <a:xfrm>
              <a:off x="3628" y="213"/>
              <a:ext cx="802" cy="59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653" name="Line 91"/>
            <p:cNvSpPr>
              <a:spLocks noChangeShapeType="1"/>
            </p:cNvSpPr>
            <p:nvPr/>
          </p:nvSpPr>
          <p:spPr bwMode="auto">
            <a:xfrm>
              <a:off x="3628" y="413"/>
              <a:ext cx="796" cy="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654" name="Text Box 92"/>
            <p:cNvSpPr txBox="1">
              <a:spLocks noChangeArrowheads="1"/>
            </p:cNvSpPr>
            <p:nvPr/>
          </p:nvSpPr>
          <p:spPr bwMode="auto">
            <a:xfrm>
              <a:off x="3601" y="192"/>
              <a:ext cx="830" cy="6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US" sz="1800"/>
                <a:t>network</a:t>
              </a:r>
            </a:p>
            <a:p>
              <a:pPr algn="ctr">
                <a:lnSpc>
                  <a:spcPct val="110000"/>
                </a:lnSpc>
              </a:pPr>
              <a:r>
                <a:rPr lang="en-US" sz="1800"/>
                <a:t>link</a:t>
              </a:r>
            </a:p>
            <a:p>
              <a:pPr algn="ctr">
                <a:lnSpc>
                  <a:spcPct val="110000"/>
                </a:lnSpc>
              </a:pPr>
              <a:r>
                <a:rPr lang="en-US" sz="1800"/>
                <a:t>physical</a:t>
              </a:r>
            </a:p>
          </p:txBody>
        </p:sp>
        <p:sp>
          <p:nvSpPr>
            <p:cNvPr id="66655" name="Line 93"/>
            <p:cNvSpPr>
              <a:spLocks noChangeShapeType="1"/>
            </p:cNvSpPr>
            <p:nvPr/>
          </p:nvSpPr>
          <p:spPr bwMode="auto">
            <a:xfrm>
              <a:off x="3633" y="615"/>
              <a:ext cx="796" cy="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66594" name="Freeform 114"/>
          <p:cNvSpPr>
            <a:spLocks/>
          </p:cNvSpPr>
          <p:nvPr/>
        </p:nvSpPr>
        <p:spPr bwMode="auto">
          <a:xfrm>
            <a:off x="1828800" y="533400"/>
            <a:ext cx="5264150" cy="5494338"/>
          </a:xfrm>
          <a:custGeom>
            <a:avLst/>
            <a:gdLst>
              <a:gd name="T0" fmla="*/ 2147483647 w 3316"/>
              <a:gd name="T1" fmla="*/ 0 h 3461"/>
              <a:gd name="T2" fmla="*/ 2147483647 w 3316"/>
              <a:gd name="T3" fmla="*/ 2147483647 h 3461"/>
              <a:gd name="T4" fmla="*/ 2147483647 w 3316"/>
              <a:gd name="T5" fmla="*/ 2147483647 h 3461"/>
              <a:gd name="T6" fmla="*/ 2147483647 w 3316"/>
              <a:gd name="T7" fmla="*/ 2147483647 h 3461"/>
              <a:gd name="T8" fmla="*/ 2147483647 w 3316"/>
              <a:gd name="T9" fmla="*/ 2147483647 h 3461"/>
              <a:gd name="T10" fmla="*/ 2147483647 w 3316"/>
              <a:gd name="T11" fmla="*/ 2147483647 h 3461"/>
              <a:gd name="T12" fmla="*/ 2147483647 w 3316"/>
              <a:gd name="T13" fmla="*/ 2147483647 h 3461"/>
              <a:gd name="T14" fmla="*/ 2147483647 w 3316"/>
              <a:gd name="T15" fmla="*/ 2147483647 h 3461"/>
              <a:gd name="T16" fmla="*/ 2147483647 w 3316"/>
              <a:gd name="T17" fmla="*/ 2147483647 h 3461"/>
              <a:gd name="T18" fmla="*/ 2147483647 w 3316"/>
              <a:gd name="T19" fmla="*/ 2147483647 h 3461"/>
              <a:gd name="T20" fmla="*/ 2147483647 w 3316"/>
              <a:gd name="T21" fmla="*/ 2147483647 h 3461"/>
              <a:gd name="T22" fmla="*/ 0 w 3316"/>
              <a:gd name="T23" fmla="*/ 2147483647 h 3461"/>
              <a:gd name="T24" fmla="*/ 0 w 3316"/>
              <a:gd name="T25" fmla="*/ 2147483647 h 3461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3316"/>
              <a:gd name="T40" fmla="*/ 0 h 3461"/>
              <a:gd name="T41" fmla="*/ 3316 w 3316"/>
              <a:gd name="T42" fmla="*/ 3461 h 3461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3316" h="3461">
                <a:moveTo>
                  <a:pt x="872" y="0"/>
                </a:moveTo>
                <a:lnTo>
                  <a:pt x="878" y="1481"/>
                </a:lnTo>
                <a:lnTo>
                  <a:pt x="2612" y="1481"/>
                </a:lnTo>
                <a:lnTo>
                  <a:pt x="2612" y="1179"/>
                </a:lnTo>
                <a:lnTo>
                  <a:pt x="3294" y="1179"/>
                </a:lnTo>
                <a:lnTo>
                  <a:pt x="3316" y="3131"/>
                </a:lnTo>
                <a:lnTo>
                  <a:pt x="3148" y="2986"/>
                </a:lnTo>
                <a:lnTo>
                  <a:pt x="3143" y="2387"/>
                </a:lnTo>
                <a:lnTo>
                  <a:pt x="2505" y="2387"/>
                </a:lnTo>
                <a:lnTo>
                  <a:pt x="2505" y="3070"/>
                </a:lnTo>
                <a:lnTo>
                  <a:pt x="1057" y="3461"/>
                </a:lnTo>
                <a:lnTo>
                  <a:pt x="0" y="3461"/>
                </a:lnTo>
                <a:lnTo>
                  <a:pt x="0" y="2505"/>
                </a:lnTo>
              </a:path>
            </a:pathLst>
          </a:custGeom>
          <a:noFill/>
          <a:ln w="28575">
            <a:solidFill>
              <a:srgbClr val="CC00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66595" name="Group 115"/>
          <p:cNvGrpSpPr>
            <a:grpSpLocks/>
          </p:cNvGrpSpPr>
          <p:nvPr/>
        </p:nvGrpSpPr>
        <p:grpSpPr bwMode="auto">
          <a:xfrm>
            <a:off x="4238625" y="4546600"/>
            <a:ext cx="1479550" cy="303213"/>
            <a:chOff x="332" y="2224"/>
            <a:chExt cx="932" cy="191"/>
          </a:xfrm>
        </p:grpSpPr>
        <p:sp>
          <p:nvSpPr>
            <p:cNvPr id="66643" name="Rectangle 116"/>
            <p:cNvSpPr>
              <a:spLocks noChangeArrowheads="1"/>
            </p:cNvSpPr>
            <p:nvPr/>
          </p:nvSpPr>
          <p:spPr bwMode="auto">
            <a:xfrm>
              <a:off x="345" y="2241"/>
              <a:ext cx="840" cy="16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644" name="Rectangle 117"/>
            <p:cNvSpPr>
              <a:spLocks noChangeArrowheads="1"/>
            </p:cNvSpPr>
            <p:nvPr/>
          </p:nvSpPr>
          <p:spPr bwMode="auto">
            <a:xfrm>
              <a:off x="706" y="2224"/>
              <a:ext cx="187" cy="184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400"/>
                <a:t>H</a:t>
              </a:r>
              <a:r>
                <a:rPr lang="en-US" sz="1800" baseline="-25000"/>
                <a:t>t</a:t>
              </a:r>
            </a:p>
          </p:txBody>
        </p:sp>
        <p:sp>
          <p:nvSpPr>
            <p:cNvPr id="66645" name="Rectangle 118"/>
            <p:cNvSpPr>
              <a:spLocks noChangeArrowheads="1"/>
            </p:cNvSpPr>
            <p:nvPr/>
          </p:nvSpPr>
          <p:spPr bwMode="auto">
            <a:xfrm>
              <a:off x="520" y="2224"/>
              <a:ext cx="187" cy="184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400"/>
                <a:t>H</a:t>
              </a:r>
              <a:r>
                <a:rPr lang="en-US" sz="1800" baseline="-25000"/>
                <a:t>n</a:t>
              </a:r>
            </a:p>
          </p:txBody>
        </p:sp>
        <p:sp>
          <p:nvSpPr>
            <p:cNvPr id="66646" name="Rectangle 119"/>
            <p:cNvSpPr>
              <a:spLocks noChangeArrowheads="1"/>
            </p:cNvSpPr>
            <p:nvPr/>
          </p:nvSpPr>
          <p:spPr bwMode="auto">
            <a:xfrm>
              <a:off x="332" y="2224"/>
              <a:ext cx="187" cy="184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400"/>
                <a:t>H</a:t>
              </a:r>
              <a:r>
                <a:rPr lang="en-US" sz="1800" baseline="-25000"/>
                <a:t>l</a:t>
              </a:r>
            </a:p>
          </p:txBody>
        </p:sp>
        <p:sp>
          <p:nvSpPr>
            <p:cNvPr id="66647" name="Rectangle 120"/>
            <p:cNvSpPr>
              <a:spLocks noChangeArrowheads="1"/>
            </p:cNvSpPr>
            <p:nvPr/>
          </p:nvSpPr>
          <p:spPr bwMode="auto">
            <a:xfrm>
              <a:off x="836" y="2225"/>
              <a:ext cx="428" cy="190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400"/>
                <a:t>M</a:t>
              </a:r>
            </a:p>
          </p:txBody>
        </p:sp>
        <p:sp>
          <p:nvSpPr>
            <p:cNvPr id="66648" name="Line 121"/>
            <p:cNvSpPr>
              <a:spLocks noChangeShapeType="1"/>
            </p:cNvSpPr>
            <p:nvPr/>
          </p:nvSpPr>
          <p:spPr bwMode="auto">
            <a:xfrm>
              <a:off x="510" y="2241"/>
              <a:ext cx="0" cy="1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6649" name="Line 122"/>
            <p:cNvSpPr>
              <a:spLocks noChangeShapeType="1"/>
            </p:cNvSpPr>
            <p:nvPr/>
          </p:nvSpPr>
          <p:spPr bwMode="auto">
            <a:xfrm>
              <a:off x="690" y="2247"/>
              <a:ext cx="0" cy="15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6650" name="Line 123"/>
            <p:cNvSpPr>
              <a:spLocks noChangeShapeType="1"/>
            </p:cNvSpPr>
            <p:nvPr/>
          </p:nvSpPr>
          <p:spPr bwMode="auto">
            <a:xfrm>
              <a:off x="882" y="2244"/>
              <a:ext cx="0" cy="1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6596" name="Group 124"/>
          <p:cNvGrpSpPr>
            <a:grpSpLocks/>
          </p:cNvGrpSpPr>
          <p:nvPr/>
        </p:nvGrpSpPr>
        <p:grpSpPr bwMode="auto">
          <a:xfrm>
            <a:off x="4497388" y="4240213"/>
            <a:ext cx="1208087" cy="303212"/>
            <a:chOff x="501" y="1990"/>
            <a:chExt cx="761" cy="191"/>
          </a:xfrm>
        </p:grpSpPr>
        <p:sp>
          <p:nvSpPr>
            <p:cNvPr id="66637" name="Rectangle 125"/>
            <p:cNvSpPr>
              <a:spLocks noChangeArrowheads="1"/>
            </p:cNvSpPr>
            <p:nvPr/>
          </p:nvSpPr>
          <p:spPr bwMode="auto">
            <a:xfrm>
              <a:off x="501" y="2007"/>
              <a:ext cx="682" cy="16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638" name="Rectangle 126"/>
            <p:cNvSpPr>
              <a:spLocks noChangeArrowheads="1"/>
            </p:cNvSpPr>
            <p:nvPr/>
          </p:nvSpPr>
          <p:spPr bwMode="auto">
            <a:xfrm>
              <a:off x="704" y="1990"/>
              <a:ext cx="187" cy="184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400"/>
                <a:t>H</a:t>
              </a:r>
              <a:r>
                <a:rPr lang="en-US" sz="1800" baseline="-25000"/>
                <a:t>t</a:t>
              </a:r>
            </a:p>
          </p:txBody>
        </p:sp>
        <p:sp>
          <p:nvSpPr>
            <p:cNvPr id="66639" name="Rectangle 127"/>
            <p:cNvSpPr>
              <a:spLocks noChangeArrowheads="1"/>
            </p:cNvSpPr>
            <p:nvPr/>
          </p:nvSpPr>
          <p:spPr bwMode="auto">
            <a:xfrm>
              <a:off x="518" y="1990"/>
              <a:ext cx="187" cy="184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400"/>
                <a:t>H</a:t>
              </a:r>
              <a:r>
                <a:rPr lang="en-US" sz="1800" baseline="-25000"/>
                <a:t>n</a:t>
              </a:r>
            </a:p>
          </p:txBody>
        </p:sp>
        <p:sp>
          <p:nvSpPr>
            <p:cNvPr id="66640" name="Rectangle 128"/>
            <p:cNvSpPr>
              <a:spLocks noChangeArrowheads="1"/>
            </p:cNvSpPr>
            <p:nvPr/>
          </p:nvSpPr>
          <p:spPr bwMode="auto">
            <a:xfrm>
              <a:off x="834" y="1991"/>
              <a:ext cx="428" cy="190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400"/>
                <a:t>M</a:t>
              </a:r>
            </a:p>
          </p:txBody>
        </p:sp>
        <p:sp>
          <p:nvSpPr>
            <p:cNvPr id="66641" name="Line 129"/>
            <p:cNvSpPr>
              <a:spLocks noChangeShapeType="1"/>
            </p:cNvSpPr>
            <p:nvPr/>
          </p:nvSpPr>
          <p:spPr bwMode="auto">
            <a:xfrm>
              <a:off x="688" y="2013"/>
              <a:ext cx="0" cy="15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6642" name="Line 130"/>
            <p:cNvSpPr>
              <a:spLocks noChangeShapeType="1"/>
            </p:cNvSpPr>
            <p:nvPr/>
          </p:nvSpPr>
          <p:spPr bwMode="auto">
            <a:xfrm>
              <a:off x="880" y="2010"/>
              <a:ext cx="0" cy="1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3" name="Group 140"/>
          <p:cNvGrpSpPr>
            <a:grpSpLocks/>
          </p:cNvGrpSpPr>
          <p:nvPr/>
        </p:nvGrpSpPr>
        <p:grpSpPr bwMode="auto">
          <a:xfrm>
            <a:off x="7269163" y="4606925"/>
            <a:ext cx="1208087" cy="303213"/>
            <a:chOff x="501" y="1990"/>
            <a:chExt cx="761" cy="191"/>
          </a:xfrm>
        </p:grpSpPr>
        <p:sp>
          <p:nvSpPr>
            <p:cNvPr id="66631" name="Rectangle 141"/>
            <p:cNvSpPr>
              <a:spLocks noChangeArrowheads="1"/>
            </p:cNvSpPr>
            <p:nvPr/>
          </p:nvSpPr>
          <p:spPr bwMode="auto">
            <a:xfrm>
              <a:off x="501" y="2007"/>
              <a:ext cx="682" cy="16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632" name="Rectangle 142"/>
            <p:cNvSpPr>
              <a:spLocks noChangeArrowheads="1"/>
            </p:cNvSpPr>
            <p:nvPr/>
          </p:nvSpPr>
          <p:spPr bwMode="auto">
            <a:xfrm>
              <a:off x="704" y="1990"/>
              <a:ext cx="187" cy="184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400"/>
                <a:t>H</a:t>
              </a:r>
              <a:r>
                <a:rPr lang="en-US" sz="1800" baseline="-25000"/>
                <a:t>t</a:t>
              </a:r>
            </a:p>
          </p:txBody>
        </p:sp>
        <p:sp>
          <p:nvSpPr>
            <p:cNvPr id="66633" name="Rectangle 143"/>
            <p:cNvSpPr>
              <a:spLocks noChangeArrowheads="1"/>
            </p:cNvSpPr>
            <p:nvPr/>
          </p:nvSpPr>
          <p:spPr bwMode="auto">
            <a:xfrm>
              <a:off x="518" y="1990"/>
              <a:ext cx="187" cy="184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400"/>
                <a:t>H</a:t>
              </a:r>
              <a:r>
                <a:rPr lang="en-US" sz="1800" baseline="-25000"/>
                <a:t>n</a:t>
              </a:r>
            </a:p>
          </p:txBody>
        </p:sp>
        <p:sp>
          <p:nvSpPr>
            <p:cNvPr id="66634" name="Rectangle 144"/>
            <p:cNvSpPr>
              <a:spLocks noChangeArrowheads="1"/>
            </p:cNvSpPr>
            <p:nvPr/>
          </p:nvSpPr>
          <p:spPr bwMode="auto">
            <a:xfrm>
              <a:off x="834" y="1991"/>
              <a:ext cx="428" cy="190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400"/>
                <a:t>M</a:t>
              </a:r>
            </a:p>
          </p:txBody>
        </p:sp>
        <p:sp>
          <p:nvSpPr>
            <p:cNvPr id="66635" name="Line 145"/>
            <p:cNvSpPr>
              <a:spLocks noChangeShapeType="1"/>
            </p:cNvSpPr>
            <p:nvPr/>
          </p:nvSpPr>
          <p:spPr bwMode="auto">
            <a:xfrm>
              <a:off x="688" y="2013"/>
              <a:ext cx="0" cy="15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6636" name="Line 146"/>
            <p:cNvSpPr>
              <a:spLocks noChangeShapeType="1"/>
            </p:cNvSpPr>
            <p:nvPr/>
          </p:nvSpPr>
          <p:spPr bwMode="auto">
            <a:xfrm>
              <a:off x="880" y="2010"/>
              <a:ext cx="0" cy="1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4" name="Group 156"/>
          <p:cNvGrpSpPr>
            <a:grpSpLocks/>
          </p:cNvGrpSpPr>
          <p:nvPr/>
        </p:nvGrpSpPr>
        <p:grpSpPr bwMode="auto">
          <a:xfrm>
            <a:off x="938213" y="1665288"/>
            <a:ext cx="1479550" cy="303212"/>
            <a:chOff x="332" y="2224"/>
            <a:chExt cx="932" cy="191"/>
          </a:xfrm>
        </p:grpSpPr>
        <p:sp>
          <p:nvSpPr>
            <p:cNvPr id="66623" name="Rectangle 157"/>
            <p:cNvSpPr>
              <a:spLocks noChangeArrowheads="1"/>
            </p:cNvSpPr>
            <p:nvPr/>
          </p:nvSpPr>
          <p:spPr bwMode="auto">
            <a:xfrm>
              <a:off x="345" y="2241"/>
              <a:ext cx="840" cy="16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624" name="Rectangle 158"/>
            <p:cNvSpPr>
              <a:spLocks noChangeArrowheads="1"/>
            </p:cNvSpPr>
            <p:nvPr/>
          </p:nvSpPr>
          <p:spPr bwMode="auto">
            <a:xfrm>
              <a:off x="706" y="2224"/>
              <a:ext cx="187" cy="184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400"/>
                <a:t>H</a:t>
              </a:r>
              <a:r>
                <a:rPr lang="en-US" sz="1800" baseline="-25000"/>
                <a:t>t</a:t>
              </a:r>
            </a:p>
          </p:txBody>
        </p:sp>
        <p:sp>
          <p:nvSpPr>
            <p:cNvPr id="66625" name="Rectangle 159"/>
            <p:cNvSpPr>
              <a:spLocks noChangeArrowheads="1"/>
            </p:cNvSpPr>
            <p:nvPr/>
          </p:nvSpPr>
          <p:spPr bwMode="auto">
            <a:xfrm>
              <a:off x="520" y="2224"/>
              <a:ext cx="187" cy="184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400"/>
                <a:t>H</a:t>
              </a:r>
              <a:r>
                <a:rPr lang="en-US" sz="1800" baseline="-25000"/>
                <a:t>n</a:t>
              </a:r>
            </a:p>
          </p:txBody>
        </p:sp>
        <p:sp>
          <p:nvSpPr>
            <p:cNvPr id="66626" name="Rectangle 160"/>
            <p:cNvSpPr>
              <a:spLocks noChangeArrowheads="1"/>
            </p:cNvSpPr>
            <p:nvPr/>
          </p:nvSpPr>
          <p:spPr bwMode="auto">
            <a:xfrm>
              <a:off x="332" y="2224"/>
              <a:ext cx="187" cy="184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400"/>
                <a:t>H</a:t>
              </a:r>
              <a:r>
                <a:rPr lang="en-US" sz="1800" baseline="-25000"/>
                <a:t>l</a:t>
              </a:r>
            </a:p>
          </p:txBody>
        </p:sp>
        <p:sp>
          <p:nvSpPr>
            <p:cNvPr id="66627" name="Rectangle 161"/>
            <p:cNvSpPr>
              <a:spLocks noChangeArrowheads="1"/>
            </p:cNvSpPr>
            <p:nvPr/>
          </p:nvSpPr>
          <p:spPr bwMode="auto">
            <a:xfrm>
              <a:off x="836" y="2225"/>
              <a:ext cx="428" cy="190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400"/>
                <a:t>M</a:t>
              </a:r>
            </a:p>
          </p:txBody>
        </p:sp>
        <p:sp>
          <p:nvSpPr>
            <p:cNvPr id="66628" name="Line 162"/>
            <p:cNvSpPr>
              <a:spLocks noChangeShapeType="1"/>
            </p:cNvSpPr>
            <p:nvPr/>
          </p:nvSpPr>
          <p:spPr bwMode="auto">
            <a:xfrm>
              <a:off x="510" y="2241"/>
              <a:ext cx="0" cy="1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6629" name="Line 163"/>
            <p:cNvSpPr>
              <a:spLocks noChangeShapeType="1"/>
            </p:cNvSpPr>
            <p:nvPr/>
          </p:nvSpPr>
          <p:spPr bwMode="auto">
            <a:xfrm>
              <a:off x="690" y="2247"/>
              <a:ext cx="0" cy="15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6630" name="Line 164"/>
            <p:cNvSpPr>
              <a:spLocks noChangeShapeType="1"/>
            </p:cNvSpPr>
            <p:nvPr/>
          </p:nvSpPr>
          <p:spPr bwMode="auto">
            <a:xfrm>
              <a:off x="882" y="2244"/>
              <a:ext cx="0" cy="1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6599" name="Text Box 166"/>
          <p:cNvSpPr txBox="1">
            <a:spLocks noChangeArrowheads="1"/>
          </p:cNvSpPr>
          <p:nvPr/>
        </p:nvSpPr>
        <p:spPr bwMode="auto">
          <a:xfrm>
            <a:off x="7921625" y="5411788"/>
            <a:ext cx="8445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sz="1800" b="1"/>
              <a:t>router</a:t>
            </a:r>
          </a:p>
        </p:txBody>
      </p:sp>
      <p:sp>
        <p:nvSpPr>
          <p:cNvPr id="66600" name="Rectangle 168"/>
          <p:cNvSpPr>
            <a:spLocks noGrp="1" noChangeArrowheads="1"/>
          </p:cNvSpPr>
          <p:nvPr>
            <p:ph type="title" idx="4294967295"/>
          </p:nvPr>
        </p:nvSpPr>
        <p:spPr>
          <a:xfrm>
            <a:off x="4995863" y="0"/>
            <a:ext cx="3805237" cy="1143000"/>
          </a:xfrm>
        </p:spPr>
        <p:txBody>
          <a:bodyPr/>
          <a:lstStyle/>
          <a:p>
            <a:pPr eaLnBrk="1" hangingPunct="1"/>
            <a:r>
              <a:rPr lang="en-US">
                <a:ea typeface="ＭＳ Ｐゴシック" pitchFamily="34" charset="-128"/>
              </a:rPr>
              <a:t>Encapsulation</a:t>
            </a:r>
          </a:p>
        </p:txBody>
      </p:sp>
      <p:sp>
        <p:nvSpPr>
          <p:cNvPr id="112814" name="Text Box 174"/>
          <p:cNvSpPr txBox="1">
            <a:spLocks noChangeArrowheads="1"/>
          </p:cNvSpPr>
          <p:nvPr/>
        </p:nvSpPr>
        <p:spPr bwMode="auto">
          <a:xfrm>
            <a:off x="703263" y="692150"/>
            <a:ext cx="1008062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>
                <a:solidFill>
                  <a:srgbClr val="CC0000"/>
                </a:solidFill>
              </a:rPr>
              <a:t>message</a:t>
            </a:r>
          </a:p>
        </p:txBody>
      </p:sp>
      <p:grpSp>
        <p:nvGrpSpPr>
          <p:cNvPr id="15" name="Group 175"/>
          <p:cNvGrpSpPr>
            <a:grpSpLocks/>
          </p:cNvGrpSpPr>
          <p:nvPr/>
        </p:nvGrpSpPr>
        <p:grpSpPr bwMode="auto">
          <a:xfrm>
            <a:off x="1763713" y="719138"/>
            <a:ext cx="679450" cy="301625"/>
            <a:chOff x="780" y="1553"/>
            <a:chExt cx="428" cy="190"/>
          </a:xfrm>
        </p:grpSpPr>
        <p:sp>
          <p:nvSpPr>
            <p:cNvPr id="66621" name="Rectangle 176"/>
            <p:cNvSpPr>
              <a:spLocks noChangeArrowheads="1"/>
            </p:cNvSpPr>
            <p:nvPr/>
          </p:nvSpPr>
          <p:spPr bwMode="auto">
            <a:xfrm>
              <a:off x="817" y="1569"/>
              <a:ext cx="312" cy="16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622" name="Rectangle 177"/>
            <p:cNvSpPr>
              <a:spLocks noChangeArrowheads="1"/>
            </p:cNvSpPr>
            <p:nvPr/>
          </p:nvSpPr>
          <p:spPr bwMode="auto">
            <a:xfrm>
              <a:off x="780" y="1553"/>
              <a:ext cx="428" cy="190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400"/>
                <a:t>M</a:t>
              </a:r>
            </a:p>
          </p:txBody>
        </p:sp>
      </p:grpSp>
      <p:grpSp>
        <p:nvGrpSpPr>
          <p:cNvPr id="16" name="Group 185"/>
          <p:cNvGrpSpPr>
            <a:grpSpLocks/>
          </p:cNvGrpSpPr>
          <p:nvPr/>
        </p:nvGrpSpPr>
        <p:grpSpPr bwMode="auto">
          <a:xfrm>
            <a:off x="1528763" y="1039813"/>
            <a:ext cx="903287" cy="301625"/>
            <a:chOff x="1851" y="2046"/>
            <a:chExt cx="569" cy="190"/>
          </a:xfrm>
        </p:grpSpPr>
        <p:grpSp>
          <p:nvGrpSpPr>
            <p:cNvPr id="66615" name="Group 179"/>
            <p:cNvGrpSpPr>
              <a:grpSpLocks/>
            </p:cNvGrpSpPr>
            <p:nvPr/>
          </p:nvGrpSpPr>
          <p:grpSpPr bwMode="auto">
            <a:xfrm>
              <a:off x="1851" y="2047"/>
              <a:ext cx="190" cy="184"/>
              <a:chOff x="1962" y="2058"/>
              <a:chExt cx="190" cy="184"/>
            </a:xfrm>
          </p:grpSpPr>
          <p:sp>
            <p:nvSpPr>
              <p:cNvPr id="66619" name="Rectangle 180"/>
              <p:cNvSpPr>
                <a:spLocks noChangeArrowheads="1"/>
              </p:cNvSpPr>
              <p:nvPr/>
            </p:nvSpPr>
            <p:spPr bwMode="auto">
              <a:xfrm>
                <a:off x="1962" y="2075"/>
                <a:ext cx="177" cy="16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6620" name="Rectangle 181"/>
              <p:cNvSpPr>
                <a:spLocks noChangeArrowheads="1"/>
              </p:cNvSpPr>
              <p:nvPr/>
            </p:nvSpPr>
            <p:spPr bwMode="auto">
              <a:xfrm>
                <a:off x="1965" y="2058"/>
                <a:ext cx="187" cy="184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400"/>
                  <a:t>H</a:t>
                </a:r>
                <a:r>
                  <a:rPr lang="en-US" sz="1800" baseline="-25000"/>
                  <a:t>t</a:t>
                </a:r>
              </a:p>
            </p:txBody>
          </p:sp>
        </p:grpSp>
        <p:grpSp>
          <p:nvGrpSpPr>
            <p:cNvPr id="66616" name="Group 182"/>
            <p:cNvGrpSpPr>
              <a:grpSpLocks/>
            </p:cNvGrpSpPr>
            <p:nvPr/>
          </p:nvGrpSpPr>
          <p:grpSpPr bwMode="auto">
            <a:xfrm>
              <a:off x="1992" y="2046"/>
              <a:ext cx="428" cy="190"/>
              <a:chOff x="780" y="1553"/>
              <a:chExt cx="428" cy="190"/>
            </a:xfrm>
          </p:grpSpPr>
          <p:sp>
            <p:nvSpPr>
              <p:cNvPr id="66617" name="Rectangle 183"/>
              <p:cNvSpPr>
                <a:spLocks noChangeArrowheads="1"/>
              </p:cNvSpPr>
              <p:nvPr/>
            </p:nvSpPr>
            <p:spPr bwMode="auto">
              <a:xfrm>
                <a:off x="817" y="1569"/>
                <a:ext cx="312" cy="16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6618" name="Rectangle 184"/>
              <p:cNvSpPr>
                <a:spLocks noChangeArrowheads="1"/>
              </p:cNvSpPr>
              <p:nvPr/>
            </p:nvSpPr>
            <p:spPr bwMode="auto">
              <a:xfrm>
                <a:off x="780" y="1553"/>
                <a:ext cx="428" cy="190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400"/>
                  <a:t>M</a:t>
                </a:r>
              </a:p>
            </p:txBody>
          </p:sp>
        </p:grpSp>
      </p:grpSp>
      <p:grpSp>
        <p:nvGrpSpPr>
          <p:cNvPr id="19" name="Group 187"/>
          <p:cNvGrpSpPr>
            <a:grpSpLocks/>
          </p:cNvGrpSpPr>
          <p:nvPr/>
        </p:nvGrpSpPr>
        <p:grpSpPr bwMode="auto">
          <a:xfrm>
            <a:off x="1235075" y="1363663"/>
            <a:ext cx="301625" cy="292100"/>
            <a:chOff x="1962" y="2058"/>
            <a:chExt cx="190" cy="184"/>
          </a:xfrm>
        </p:grpSpPr>
        <p:sp>
          <p:nvSpPr>
            <p:cNvPr id="66613" name="Rectangle 188"/>
            <p:cNvSpPr>
              <a:spLocks noChangeArrowheads="1"/>
            </p:cNvSpPr>
            <p:nvPr/>
          </p:nvSpPr>
          <p:spPr bwMode="auto">
            <a:xfrm>
              <a:off x="1962" y="2075"/>
              <a:ext cx="177" cy="16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614" name="Rectangle 189"/>
            <p:cNvSpPr>
              <a:spLocks noChangeArrowheads="1"/>
            </p:cNvSpPr>
            <p:nvPr/>
          </p:nvSpPr>
          <p:spPr bwMode="auto">
            <a:xfrm>
              <a:off x="1965" y="2058"/>
              <a:ext cx="187" cy="184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400"/>
                <a:t>H</a:t>
              </a:r>
              <a:r>
                <a:rPr lang="en-US" sz="1800" baseline="-25000"/>
                <a:t>n</a:t>
              </a:r>
            </a:p>
          </p:txBody>
        </p:sp>
      </p:grpSp>
      <p:sp>
        <p:nvSpPr>
          <p:cNvPr id="112647" name="Text Box 7"/>
          <p:cNvSpPr txBox="1">
            <a:spLocks noChangeArrowheads="1"/>
          </p:cNvSpPr>
          <p:nvPr/>
        </p:nvSpPr>
        <p:spPr bwMode="auto">
          <a:xfrm>
            <a:off x="157163" y="1643063"/>
            <a:ext cx="70485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>
                <a:solidFill>
                  <a:srgbClr val="CC0000"/>
                </a:solidFill>
              </a:rPr>
              <a:t>frame</a:t>
            </a:r>
          </a:p>
        </p:txBody>
      </p:sp>
      <p:grpSp>
        <p:nvGrpSpPr>
          <p:cNvPr id="66606" name="Group 187"/>
          <p:cNvGrpSpPr>
            <a:grpSpLocks/>
          </p:cNvGrpSpPr>
          <p:nvPr/>
        </p:nvGrpSpPr>
        <p:grpSpPr bwMode="auto">
          <a:xfrm flipH="1">
            <a:off x="3178175" y="4970463"/>
            <a:ext cx="803275" cy="771525"/>
            <a:chOff x="-44" y="1473"/>
            <a:chExt cx="981" cy="1105"/>
          </a:xfrm>
        </p:grpSpPr>
        <p:pic>
          <p:nvPicPr>
            <p:cNvPr id="66611" name="Picture 188" descr="desktop_computer_stylized_medium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6612" name="Freeform 189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7350 w 356"/>
                <a:gd name="T3" fmla="*/ 15587 h 368"/>
                <a:gd name="T4" fmla="*/ 222251 w 356"/>
                <a:gd name="T5" fmla="*/ 324849 h 368"/>
                <a:gd name="T6" fmla="*/ 48981 w 356"/>
                <a:gd name="T7" fmla="*/ 40625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 w="9525" cap="flat" cmpd="sng">
              <a:noFill/>
              <a:prstDash val="solid"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66607" name="Group 190"/>
          <p:cNvGrpSpPr>
            <a:grpSpLocks/>
          </p:cNvGrpSpPr>
          <p:nvPr/>
        </p:nvGrpSpPr>
        <p:grpSpPr bwMode="auto">
          <a:xfrm flipH="1">
            <a:off x="4140200" y="1087438"/>
            <a:ext cx="803275" cy="771525"/>
            <a:chOff x="-44" y="1473"/>
            <a:chExt cx="981" cy="1105"/>
          </a:xfrm>
        </p:grpSpPr>
        <p:pic>
          <p:nvPicPr>
            <p:cNvPr id="66609" name="Picture 191" descr="desktop_computer_stylized_medium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6610" name="Freeform 192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7350 w 356"/>
                <a:gd name="T3" fmla="*/ 15587 h 368"/>
                <a:gd name="T4" fmla="*/ 222251 w 356"/>
                <a:gd name="T5" fmla="*/ 324849 h 368"/>
                <a:gd name="T6" fmla="*/ 48981 w 356"/>
                <a:gd name="T7" fmla="*/ 40625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 w="9525" cap="flat" cmpd="sng">
              <a:noFill/>
              <a:prstDash val="solid"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6660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r>
              <a:rPr lang="en-US"/>
              <a:t>1-</a:t>
            </a:r>
            <a:fld id="{70624B04-E862-4F2B-9FB7-1639BF97FB15}" type="slidenum">
              <a:rPr lang="en-US" smtClean="0"/>
              <a:pPr/>
              <a:t>57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0.0037 L -4.72222E-6 0.0458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2000"/>
                                        <p:tgtEl>
                                          <p:spTgt spid="1128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2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-0.00926 L -3.05556E-6 0.04792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2.22222E-6 L -3.05556E-6 0.04213 " pathEditMode="relative" rAng="0" ptsTypes="AA">
                                      <p:cBhvr>
                                        <p:cTn id="4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-4.81481E-6 L 3.05556E-6 0.13889 L 0.40295 0.13889 L 0.40295 0.09885 L 0.57152 0.10093 L 0.57152 0.57709 L 0.66371 0.50857 L 0.66371 0.42848 " pathEditMode="relative" rAng="0" ptsTypes="AAAAAAAA">
                                      <p:cBhvr>
                                        <p:cTn id="61" dur="3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2" y="28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56 -0.00046 L 0.00156 -0.04815 " pathEditMode="relative" rAng="0" ptsTypes="AA">
                                      <p:cBhvr>
                                        <p:cTn id="71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45" grpId="0"/>
      <p:bldP spid="112645" grpId="1"/>
      <p:bldP spid="112644" grpId="0"/>
      <p:bldP spid="112644" grpId="1"/>
      <p:bldP spid="112814" grpId="0"/>
      <p:bldP spid="112647" grpId="0"/>
      <p:bldP spid="112647" grpId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Footer Placeholder 2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>
                <a:ea typeface="ＭＳ Ｐゴシック" pitchFamily="34" charset="-128"/>
              </a:rPr>
              <a:t>Introduction</a:t>
            </a:r>
          </a:p>
        </p:txBody>
      </p:sp>
      <p:pic>
        <p:nvPicPr>
          <p:cNvPr id="67587" name="Picture 2" descr="underline_base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9450" y="1028700"/>
            <a:ext cx="4570413" cy="173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7588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pitchFamily="34" charset="-128"/>
              </a:rPr>
              <a:t>Chapter 1: roadmap</a:t>
            </a:r>
          </a:p>
        </p:txBody>
      </p:sp>
      <p:sp>
        <p:nvSpPr>
          <p:cNvPr id="6758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87363" y="1406525"/>
            <a:ext cx="8207375" cy="4648200"/>
          </a:xfrm>
        </p:spPr>
        <p:txBody>
          <a:bodyPr/>
          <a:lstStyle/>
          <a:p>
            <a:pPr lvl="1" eaLnBrk="1" hangingPunct="1">
              <a:buFont typeface="Wingdings" pitchFamily="2" charset="2"/>
              <a:buNone/>
            </a:pPr>
            <a:r>
              <a:rPr lang="en-US" sz="2800">
                <a:solidFill>
                  <a:srgbClr val="000099"/>
                </a:solidFill>
              </a:rPr>
              <a:t>1.1 what </a:t>
            </a:r>
            <a:r>
              <a:rPr lang="en-US" sz="2800" i="1">
                <a:solidFill>
                  <a:srgbClr val="000099"/>
                </a:solidFill>
              </a:rPr>
              <a:t>is</a:t>
            </a:r>
            <a:r>
              <a:rPr lang="en-US" sz="2800">
                <a:solidFill>
                  <a:srgbClr val="000099"/>
                </a:solidFill>
              </a:rPr>
              <a:t> the Internet?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sz="2800">
                <a:solidFill>
                  <a:srgbClr val="000099"/>
                </a:solidFill>
              </a:rPr>
              <a:t>1.2</a:t>
            </a:r>
            <a:r>
              <a:rPr lang="en-US" sz="2800"/>
              <a:t> network edge</a:t>
            </a:r>
          </a:p>
          <a:p>
            <a:pPr lvl="2" eaLnBrk="1" hangingPunct="1">
              <a:buClr>
                <a:srgbClr val="000099"/>
              </a:buClr>
              <a:buFont typeface="Wingdings" pitchFamily="2" charset="2"/>
              <a:buChar char="§"/>
            </a:pPr>
            <a:r>
              <a:rPr lang="en-US" sz="2800">
                <a:latin typeface="Gill Sans MT" pitchFamily="34" charset="0"/>
              </a:rPr>
              <a:t> </a:t>
            </a:r>
            <a:r>
              <a:rPr lang="en-US" sz="2400">
                <a:latin typeface="Gill Sans MT" pitchFamily="34" charset="0"/>
              </a:rPr>
              <a:t>end systems, access networks, links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sz="2800">
                <a:solidFill>
                  <a:srgbClr val="000099"/>
                </a:solidFill>
              </a:rPr>
              <a:t>1.3 </a:t>
            </a:r>
            <a:r>
              <a:rPr lang="en-US" sz="2800"/>
              <a:t>network core</a:t>
            </a:r>
          </a:p>
          <a:p>
            <a:pPr lvl="2" eaLnBrk="1" hangingPunct="1">
              <a:buClr>
                <a:srgbClr val="000099"/>
              </a:buClr>
              <a:buFont typeface="Wingdings" pitchFamily="2" charset="2"/>
              <a:buChar char="§"/>
            </a:pPr>
            <a:r>
              <a:rPr lang="en-US" sz="2400">
                <a:latin typeface="Gill Sans MT" pitchFamily="34" charset="0"/>
              </a:rPr>
              <a:t>packet switching, circuit switching, network structure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sz="2800">
                <a:solidFill>
                  <a:srgbClr val="000099"/>
                </a:solidFill>
              </a:rPr>
              <a:t>1.4 </a:t>
            </a:r>
            <a:r>
              <a:rPr lang="en-US" sz="2800"/>
              <a:t>delay, loss, throughput in networks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sz="2800">
                <a:solidFill>
                  <a:srgbClr val="000099"/>
                </a:solidFill>
              </a:rPr>
              <a:t>1.5</a:t>
            </a:r>
            <a:r>
              <a:rPr lang="en-US" sz="2800"/>
              <a:t> protocol layers, service models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sz="2800">
                <a:solidFill>
                  <a:srgbClr val="CC0000"/>
                </a:solidFill>
              </a:rPr>
              <a:t>1.6 networks under attack: security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sz="2800">
                <a:solidFill>
                  <a:srgbClr val="000099"/>
                </a:solidFill>
              </a:rPr>
              <a:t>1.7</a:t>
            </a:r>
            <a:r>
              <a:rPr lang="en-US" sz="2800"/>
              <a:t> history</a:t>
            </a:r>
          </a:p>
          <a:p>
            <a:pPr eaLnBrk="1" hangingPunct="1"/>
            <a:endParaRPr lang="en-US">
              <a:ea typeface="ＭＳ Ｐゴシック" pitchFamily="34" charset="-128"/>
            </a:endParaRPr>
          </a:p>
        </p:txBody>
      </p:sp>
      <p:sp>
        <p:nvSpPr>
          <p:cNvPr id="6759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r>
              <a:rPr lang="en-US"/>
              <a:t>1-</a:t>
            </a:r>
            <a:fld id="{60C90FE1-F301-4BA5-AE7E-BDC3585BBAEB}" type="slidenum">
              <a:rPr lang="en-US" smtClean="0"/>
              <a:pPr/>
              <a:t>58</a:t>
            </a:fld>
            <a:endParaRPr lang="en-US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Footer Placeholder 2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>
                <a:ea typeface="ＭＳ Ｐゴシック" pitchFamily="34" charset="-128"/>
              </a:rPr>
              <a:t>Introduction</a:t>
            </a:r>
          </a:p>
        </p:txBody>
      </p:sp>
      <p:pic>
        <p:nvPicPr>
          <p:cNvPr id="68611" name="Picture 8" descr="underline_bas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4463" y="1414463"/>
            <a:ext cx="8548687" cy="179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861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47638" y="201613"/>
            <a:ext cx="8996362" cy="1143000"/>
          </a:xfrm>
        </p:spPr>
        <p:txBody>
          <a:bodyPr/>
          <a:lstStyle/>
          <a:p>
            <a:pPr eaLnBrk="1" hangingPunct="1"/>
            <a:r>
              <a:rPr lang="en-US" sz="3600">
                <a:ea typeface="ＭＳ Ｐゴシック" pitchFamily="34" charset="-128"/>
              </a:rPr>
              <a:t>Network Security</a:t>
            </a:r>
            <a:br>
              <a:rPr lang="en-US" sz="3600">
                <a:ea typeface="ＭＳ Ｐゴシック" pitchFamily="34" charset="-128"/>
              </a:rPr>
            </a:br>
            <a:r>
              <a:rPr lang="en-US" sz="3600">
                <a:ea typeface="ＭＳ Ｐゴシック" pitchFamily="34" charset="-128"/>
              </a:rPr>
              <a:t>Bad guys: put malware into hosts via Internet</a:t>
            </a:r>
          </a:p>
        </p:txBody>
      </p:sp>
      <p:sp>
        <p:nvSpPr>
          <p:cNvPr id="68613" name="Rectangle 4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506413" y="1922463"/>
            <a:ext cx="7710487" cy="4772025"/>
          </a:xfrm>
        </p:spPr>
        <p:txBody>
          <a:bodyPr/>
          <a:lstStyle/>
          <a:p>
            <a:pPr eaLnBrk="1" hangingPunct="1">
              <a:spcBef>
                <a:spcPct val="50000"/>
              </a:spcBef>
              <a:buSzPct val="75000"/>
            </a:pPr>
            <a:r>
              <a:rPr lang="en-US">
                <a:ea typeface="ＭＳ Ｐゴシック" pitchFamily="34" charset="-128"/>
              </a:rPr>
              <a:t>malware can get in host from:</a:t>
            </a:r>
            <a:endParaRPr lang="en-US">
              <a:solidFill>
                <a:srgbClr val="000099"/>
              </a:solidFill>
              <a:ea typeface="ＭＳ Ｐゴシック" pitchFamily="34" charset="-128"/>
            </a:endParaRPr>
          </a:p>
          <a:p>
            <a:pPr lvl="1" eaLnBrk="1" hangingPunct="1">
              <a:spcBef>
                <a:spcPct val="50000"/>
              </a:spcBef>
              <a:buSzPct val="75000"/>
            </a:pPr>
            <a:r>
              <a:rPr lang="en-US" i="1">
                <a:solidFill>
                  <a:srgbClr val="000099"/>
                </a:solidFill>
              </a:rPr>
              <a:t>virus: </a:t>
            </a:r>
            <a:r>
              <a:rPr lang="en-US"/>
              <a:t>self-replicating infection by receiving/executing  object (e.g., e-mail attachment)</a:t>
            </a:r>
          </a:p>
          <a:p>
            <a:pPr lvl="1" eaLnBrk="1" hangingPunct="1">
              <a:spcBef>
                <a:spcPct val="50000"/>
              </a:spcBef>
              <a:buSzPct val="75000"/>
            </a:pPr>
            <a:r>
              <a:rPr lang="en-US" i="1">
                <a:solidFill>
                  <a:srgbClr val="000099"/>
                </a:solidFill>
              </a:rPr>
              <a:t>worm: </a:t>
            </a:r>
            <a:r>
              <a:rPr lang="en-US"/>
              <a:t>self-replicating infection by passively receiving object that gets itself executed</a:t>
            </a:r>
          </a:p>
          <a:p>
            <a:pPr eaLnBrk="1" hangingPunct="1">
              <a:spcBef>
                <a:spcPct val="50000"/>
              </a:spcBef>
              <a:buSzPct val="75000"/>
            </a:pPr>
            <a:r>
              <a:rPr lang="en-US">
                <a:solidFill>
                  <a:srgbClr val="000099"/>
                </a:solidFill>
                <a:ea typeface="ＭＳ Ｐゴシック" pitchFamily="34" charset="-128"/>
              </a:rPr>
              <a:t>spyware malware</a:t>
            </a:r>
            <a:r>
              <a:rPr lang="en-US">
                <a:ea typeface="ＭＳ Ｐゴシック" pitchFamily="34" charset="-128"/>
              </a:rPr>
              <a:t> can record keystrokes, web sites visited, upload info to collection site</a:t>
            </a:r>
          </a:p>
          <a:p>
            <a:pPr eaLnBrk="1" hangingPunct="1">
              <a:spcBef>
                <a:spcPct val="50000"/>
              </a:spcBef>
              <a:buSzPct val="75000"/>
            </a:pPr>
            <a:r>
              <a:rPr lang="en-US">
                <a:ea typeface="ＭＳ Ｐゴシック" pitchFamily="34" charset="-128"/>
              </a:rPr>
              <a:t>infected host can be enrolled in  </a:t>
            </a:r>
            <a:r>
              <a:rPr lang="en-US">
                <a:solidFill>
                  <a:srgbClr val="000099"/>
                </a:solidFill>
                <a:ea typeface="ＭＳ Ｐゴシック" pitchFamily="34" charset="-128"/>
              </a:rPr>
              <a:t>botnet,</a:t>
            </a:r>
            <a:r>
              <a:rPr lang="en-US">
                <a:ea typeface="ＭＳ Ｐゴシック" pitchFamily="34" charset="-128"/>
              </a:rPr>
              <a:t> used for spam. DDoS attacks</a:t>
            </a:r>
          </a:p>
        </p:txBody>
      </p:sp>
      <p:sp>
        <p:nvSpPr>
          <p:cNvPr id="68614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r>
              <a:rPr lang="en-US"/>
              <a:t>1-</a:t>
            </a:r>
            <a:fld id="{C01F1099-AE79-4009-AD88-62EBF40D16F8}" type="slidenum">
              <a:rPr lang="en-US" smtClean="0"/>
              <a:pPr/>
              <a:t>59</a:t>
            </a:fld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Footer Placeholder 2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>
                <a:ea typeface="ＭＳ Ｐゴシック" pitchFamily="34" charset="-128"/>
              </a:rPr>
              <a:t>Introduction</a:t>
            </a:r>
          </a:p>
        </p:txBody>
      </p:sp>
      <p:pic>
        <p:nvPicPr>
          <p:cNvPr id="1028" name="Picture 19" descr="underline_base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8350" y="962025"/>
            <a:ext cx="5942013" cy="173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9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220663"/>
            <a:ext cx="9420225" cy="1006475"/>
          </a:xfrm>
        </p:spPr>
        <p:txBody>
          <a:bodyPr/>
          <a:lstStyle/>
          <a:p>
            <a:pPr eaLnBrk="1" hangingPunct="1"/>
            <a:r>
              <a:rPr lang="en-US" altLang="ja-JP">
                <a:ea typeface="ＭＳ Ｐゴシック" pitchFamily="34" charset="-128"/>
              </a:rPr>
              <a:t>More hardware: networked appliances</a:t>
            </a:r>
            <a:endParaRPr lang="en-US">
              <a:ea typeface="ＭＳ Ｐゴシック" pitchFamily="34" charset="-128"/>
            </a:endParaRPr>
          </a:p>
        </p:txBody>
      </p:sp>
      <p:pic>
        <p:nvPicPr>
          <p:cNvPr id="1030" name="Picture 3" descr="toaster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625850" y="1460500"/>
            <a:ext cx="2495550" cy="2935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1" name="Picture 4" descr="whisper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966788" y="1425575"/>
            <a:ext cx="1895475" cy="1560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2" name="Text Box 7"/>
          <p:cNvSpPr txBox="1">
            <a:spLocks noChangeArrowheads="1"/>
          </p:cNvSpPr>
          <p:nvPr/>
        </p:nvSpPr>
        <p:spPr bwMode="auto">
          <a:xfrm>
            <a:off x="895350" y="2789238"/>
            <a:ext cx="2162175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/>
              <a:t>IP picture frame</a:t>
            </a:r>
          </a:p>
          <a:p>
            <a:r>
              <a:rPr lang="en-US" sz="1600"/>
              <a:t>http://www.ceiva.com/</a:t>
            </a:r>
          </a:p>
        </p:txBody>
      </p:sp>
      <p:sp>
        <p:nvSpPr>
          <p:cNvPr id="1033" name="Text Box 8"/>
          <p:cNvSpPr txBox="1">
            <a:spLocks noChangeArrowheads="1"/>
          </p:cNvSpPr>
          <p:nvPr/>
        </p:nvSpPr>
        <p:spPr bwMode="auto">
          <a:xfrm>
            <a:off x="5626100" y="1989138"/>
            <a:ext cx="2246313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/>
              <a:t>Web-enabled toaster +</a:t>
            </a:r>
          </a:p>
          <a:p>
            <a:r>
              <a:rPr lang="en-US" sz="1600"/>
              <a:t>weather forecaster</a:t>
            </a:r>
          </a:p>
        </p:txBody>
      </p:sp>
      <p:pic>
        <p:nvPicPr>
          <p:cNvPr id="1034" name="Picture 9" descr="cisco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568950" y="4387850"/>
            <a:ext cx="2395538" cy="1919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5" name="Text Box 10"/>
          <p:cNvSpPr txBox="1">
            <a:spLocks noChangeArrowheads="1"/>
          </p:cNvSpPr>
          <p:nvPr/>
        </p:nvSpPr>
        <p:spPr bwMode="auto">
          <a:xfrm>
            <a:off x="5911850" y="6016625"/>
            <a:ext cx="159702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/>
              <a:t>Internet phones</a:t>
            </a:r>
          </a:p>
        </p:txBody>
      </p:sp>
      <p:graphicFrame>
        <p:nvGraphicFramePr>
          <p:cNvPr id="1026" name="Object 14"/>
          <p:cNvGraphicFramePr>
            <a:graphicFrameLocks noChangeAspect="1"/>
          </p:cNvGraphicFramePr>
          <p:nvPr/>
        </p:nvGraphicFramePr>
        <p:xfrm>
          <a:off x="919163" y="3581400"/>
          <a:ext cx="803275" cy="2168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7" imgW="1434415" imgH="3873016" progId="">
                  <p:embed/>
                </p:oleObj>
              </mc:Choice>
              <mc:Fallback>
                <p:oleObj r:id="rId7" imgW="1434415" imgH="3873016" progId="">
                  <p:embed/>
                  <p:pic>
                    <p:nvPicPr>
                      <p:cNvPr id="1026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9163" y="3581400"/>
                        <a:ext cx="803275" cy="2168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36" name="Text Box 8"/>
          <p:cNvSpPr txBox="1">
            <a:spLocks noChangeArrowheads="1"/>
          </p:cNvSpPr>
          <p:nvPr/>
        </p:nvSpPr>
        <p:spPr bwMode="auto">
          <a:xfrm>
            <a:off x="981075" y="5789613"/>
            <a:ext cx="1179513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/>
              <a:t>Internet </a:t>
            </a:r>
          </a:p>
          <a:p>
            <a:r>
              <a:rPr lang="en-US" sz="1600"/>
              <a:t>refrigerator</a:t>
            </a:r>
          </a:p>
        </p:txBody>
      </p:sp>
      <p:pic>
        <p:nvPicPr>
          <p:cNvPr id="1037" name="Picture 16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2668588" y="4584700"/>
            <a:ext cx="1552575" cy="74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8" name="Text Box 8"/>
          <p:cNvSpPr txBox="1">
            <a:spLocks noChangeArrowheads="1"/>
          </p:cNvSpPr>
          <p:nvPr/>
        </p:nvSpPr>
        <p:spPr bwMode="auto">
          <a:xfrm>
            <a:off x="2824163" y="5202238"/>
            <a:ext cx="2487612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/>
              <a:t>Slingbox: watch,</a:t>
            </a:r>
          </a:p>
          <a:p>
            <a:r>
              <a:rPr lang="en-US" sz="1600"/>
              <a:t>control cable TV remotely</a:t>
            </a:r>
          </a:p>
        </p:txBody>
      </p:sp>
      <p:sp>
        <p:nvSpPr>
          <p:cNvPr id="1039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r>
              <a:rPr lang="en-US"/>
              <a:t>1-</a:t>
            </a:r>
            <a:fld id="{C5B0403F-3349-4F3F-AEC1-860F528E35BA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1040" name="Picture 23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6891338" y="2754313"/>
            <a:ext cx="695325" cy="1096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41" name="Text Box 10"/>
          <p:cNvSpPr txBox="1">
            <a:spLocks noChangeArrowheads="1"/>
          </p:cNvSpPr>
          <p:nvPr/>
        </p:nvSpPr>
        <p:spPr bwMode="auto">
          <a:xfrm>
            <a:off x="6753225" y="3841750"/>
            <a:ext cx="1941513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/>
              <a:t>Tweet-a-watt: </a:t>
            </a:r>
          </a:p>
          <a:p>
            <a:r>
              <a:rPr lang="en-US" sz="1600"/>
              <a:t>monitor energy use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Introduction</a:t>
            </a:r>
          </a:p>
        </p:txBody>
      </p:sp>
      <p:sp>
        <p:nvSpPr>
          <p:cNvPr id="69635" name="Slide Number Placeholder 2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r>
              <a:rPr lang="en-US"/>
              <a:t>1-</a:t>
            </a:r>
            <a:fld id="{7DB68CD3-5CD9-419D-831D-B0605B3509D2}" type="slidenum">
              <a:rPr lang="en-US" smtClean="0"/>
              <a:pPr/>
              <a:t>60</a:t>
            </a:fld>
            <a:endParaRPr lang="en-US"/>
          </a:p>
        </p:txBody>
      </p:sp>
      <p:pic>
        <p:nvPicPr>
          <p:cNvPr id="69636" name="Picture 2" descr="http://static.ddmcdn.com/gif/influenza-virus-3d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79613" y="1527175"/>
            <a:ext cx="4910137" cy="368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Introduction</a:t>
            </a:r>
          </a:p>
        </p:txBody>
      </p:sp>
      <p:sp>
        <p:nvSpPr>
          <p:cNvPr id="70659" name="Slide Number Placeholder 2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r>
              <a:rPr lang="en-US"/>
              <a:t>1-</a:t>
            </a:r>
            <a:fld id="{FAEAD3AD-30C9-40E1-A924-419938243E79}" type="slidenum">
              <a:rPr lang="en-US" smtClean="0"/>
              <a:pPr/>
              <a:t>61</a:t>
            </a:fld>
            <a:endParaRPr lang="en-US"/>
          </a:p>
        </p:txBody>
      </p:sp>
      <p:pic>
        <p:nvPicPr>
          <p:cNvPr id="7066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8675" y="465138"/>
            <a:ext cx="7651750" cy="5675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Footer Placeholder 2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>
                <a:ea typeface="ＭＳ Ｐゴシック" pitchFamily="34" charset="-128"/>
              </a:rPr>
              <a:t>Introduction</a:t>
            </a:r>
          </a:p>
        </p:txBody>
      </p:sp>
      <p:grpSp>
        <p:nvGrpSpPr>
          <p:cNvPr id="71683" name="Group 131"/>
          <p:cNvGrpSpPr>
            <a:grpSpLocks/>
          </p:cNvGrpSpPr>
          <p:nvPr/>
        </p:nvGrpSpPr>
        <p:grpSpPr bwMode="auto">
          <a:xfrm flipH="1">
            <a:off x="5716588" y="3614738"/>
            <a:ext cx="735012" cy="681037"/>
            <a:chOff x="-44" y="1473"/>
            <a:chExt cx="981" cy="1105"/>
          </a:xfrm>
        </p:grpSpPr>
        <p:pic>
          <p:nvPicPr>
            <p:cNvPr id="71784" name="Picture 132" descr="desktop_computer_stylized_medium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1785" name="Freeform 133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7350 w 356"/>
                <a:gd name="T3" fmla="*/ 15587 h 368"/>
                <a:gd name="T4" fmla="*/ 222251 w 356"/>
                <a:gd name="T5" fmla="*/ 324849 h 368"/>
                <a:gd name="T6" fmla="*/ 48981 w 356"/>
                <a:gd name="T7" fmla="*/ 40625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 w="9525" cap="flat" cmpd="sng">
              <a:noFill/>
              <a:prstDash val="solid"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3" name="Group 186"/>
          <p:cNvGrpSpPr>
            <a:grpSpLocks/>
          </p:cNvGrpSpPr>
          <p:nvPr/>
        </p:nvGrpSpPr>
        <p:grpSpPr bwMode="auto">
          <a:xfrm>
            <a:off x="6257925" y="3857625"/>
            <a:ext cx="831850" cy="1260475"/>
            <a:chOff x="5069" y="1396"/>
            <a:chExt cx="524" cy="794"/>
          </a:xfrm>
        </p:grpSpPr>
        <p:sp>
          <p:nvSpPr>
            <p:cNvPr id="71750" name="Text Box 21"/>
            <p:cNvSpPr txBox="1">
              <a:spLocks noChangeArrowheads="1"/>
            </p:cNvSpPr>
            <p:nvPr/>
          </p:nvSpPr>
          <p:spPr bwMode="auto">
            <a:xfrm>
              <a:off x="5069" y="1940"/>
              <a:ext cx="52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000"/>
                <a:t>target</a:t>
              </a:r>
            </a:p>
          </p:txBody>
        </p:sp>
        <p:grpSp>
          <p:nvGrpSpPr>
            <p:cNvPr id="71751" name="Group 153"/>
            <p:cNvGrpSpPr>
              <a:grpSpLocks/>
            </p:cNvGrpSpPr>
            <p:nvPr/>
          </p:nvGrpSpPr>
          <p:grpSpPr bwMode="auto">
            <a:xfrm>
              <a:off x="5200" y="1396"/>
              <a:ext cx="258" cy="574"/>
              <a:chOff x="4140" y="429"/>
              <a:chExt cx="1425" cy="2396"/>
            </a:xfrm>
          </p:grpSpPr>
          <p:sp>
            <p:nvSpPr>
              <p:cNvPr id="71752" name="Freeform 154"/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2 w 354"/>
                  <a:gd name="T1" fmla="*/ 0 h 2742"/>
                  <a:gd name="T2" fmla="*/ 2 w 354"/>
                  <a:gd name="T3" fmla="*/ 7 h 2742"/>
                  <a:gd name="T4" fmla="*/ 2 w 354"/>
                  <a:gd name="T5" fmla="*/ 48 h 2742"/>
                  <a:gd name="T6" fmla="*/ 0 w 354"/>
                  <a:gd name="T7" fmla="*/ 50 h 2742"/>
                  <a:gd name="T8" fmla="*/ 2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753" name="Rectangle 155"/>
              <p:cNvSpPr>
                <a:spLocks noChangeArrowheads="1"/>
              </p:cNvSpPr>
              <p:nvPr/>
            </p:nvSpPr>
            <p:spPr bwMode="auto">
              <a:xfrm>
                <a:off x="4206" y="429"/>
                <a:ext cx="1049" cy="2283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1754" name="Freeform 156"/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2 w 211"/>
                  <a:gd name="T3" fmla="*/ 5 h 2537"/>
                  <a:gd name="T4" fmla="*/ 2 w 211"/>
                  <a:gd name="T5" fmla="*/ 45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755" name="Freeform 157"/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2 w 328"/>
                  <a:gd name="T3" fmla="*/ 3 h 226"/>
                  <a:gd name="T4" fmla="*/ 2 w 328"/>
                  <a:gd name="T5" fmla="*/ 5 h 226"/>
                  <a:gd name="T6" fmla="*/ 0 w 328"/>
                  <a:gd name="T7" fmla="*/ 3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756" name="Rectangle 158"/>
              <p:cNvSpPr>
                <a:spLocks noChangeArrowheads="1"/>
              </p:cNvSpPr>
              <p:nvPr/>
            </p:nvSpPr>
            <p:spPr bwMode="auto">
              <a:xfrm>
                <a:off x="4212" y="692"/>
                <a:ext cx="597" cy="50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71757" name="Group 159"/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71782" name="AutoShape 160"/>
                <p:cNvSpPr>
                  <a:spLocks noChangeArrowheads="1"/>
                </p:cNvSpPr>
                <p:nvPr/>
              </p:nvSpPr>
              <p:spPr bwMode="auto">
                <a:xfrm>
                  <a:off x="612" y="2567"/>
                  <a:ext cx="724" cy="14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1783" name="AutoShape 161"/>
                <p:cNvSpPr>
                  <a:spLocks noChangeArrowheads="1"/>
                </p:cNvSpPr>
                <p:nvPr/>
              </p:nvSpPr>
              <p:spPr bwMode="auto">
                <a:xfrm>
                  <a:off x="626" y="2583"/>
                  <a:ext cx="689" cy="108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71758" name="Rectangle 162"/>
              <p:cNvSpPr>
                <a:spLocks noChangeArrowheads="1"/>
              </p:cNvSpPr>
              <p:nvPr/>
            </p:nvSpPr>
            <p:spPr bwMode="auto">
              <a:xfrm>
                <a:off x="4223" y="1018"/>
                <a:ext cx="597" cy="50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71759" name="Group 163"/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71780" name="AutoShape 164"/>
                <p:cNvSpPr>
                  <a:spLocks noChangeArrowheads="1"/>
                </p:cNvSpPr>
                <p:nvPr/>
              </p:nvSpPr>
              <p:spPr bwMode="auto">
                <a:xfrm>
                  <a:off x="615" y="2566"/>
                  <a:ext cx="724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1781" name="AutoShape 165"/>
                <p:cNvSpPr>
                  <a:spLocks noChangeArrowheads="1"/>
                </p:cNvSpPr>
                <p:nvPr/>
              </p:nvSpPr>
              <p:spPr bwMode="auto">
                <a:xfrm>
                  <a:off x="628" y="2584"/>
                  <a:ext cx="689" cy="10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71760" name="Rectangle 166"/>
              <p:cNvSpPr>
                <a:spLocks noChangeArrowheads="1"/>
              </p:cNvSpPr>
              <p:nvPr/>
            </p:nvSpPr>
            <p:spPr bwMode="auto">
              <a:xfrm>
                <a:off x="4217" y="1360"/>
                <a:ext cx="597" cy="4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1761" name="Rectangle 167"/>
              <p:cNvSpPr>
                <a:spLocks noChangeArrowheads="1"/>
              </p:cNvSpPr>
              <p:nvPr/>
            </p:nvSpPr>
            <p:spPr bwMode="auto">
              <a:xfrm>
                <a:off x="4228" y="1656"/>
                <a:ext cx="597" cy="4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71762" name="Group 168"/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71778" name="AutoShape 169"/>
                <p:cNvSpPr>
                  <a:spLocks noChangeArrowheads="1"/>
                </p:cNvSpPr>
                <p:nvPr/>
              </p:nvSpPr>
              <p:spPr bwMode="auto">
                <a:xfrm>
                  <a:off x="616" y="2568"/>
                  <a:ext cx="722" cy="13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1779" name="AutoShape 170"/>
                <p:cNvSpPr>
                  <a:spLocks noChangeArrowheads="1"/>
                </p:cNvSpPr>
                <p:nvPr/>
              </p:nvSpPr>
              <p:spPr bwMode="auto">
                <a:xfrm>
                  <a:off x="630" y="2583"/>
                  <a:ext cx="688" cy="108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71763" name="Freeform 171"/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2 w 328"/>
                  <a:gd name="T3" fmla="*/ 2 h 226"/>
                  <a:gd name="T4" fmla="*/ 2 w 328"/>
                  <a:gd name="T5" fmla="*/ 4 h 226"/>
                  <a:gd name="T6" fmla="*/ 0 w 328"/>
                  <a:gd name="T7" fmla="*/ 2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71764" name="Group 172"/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71776" name="AutoShape 173"/>
                <p:cNvSpPr>
                  <a:spLocks noChangeArrowheads="1"/>
                </p:cNvSpPr>
                <p:nvPr/>
              </p:nvSpPr>
              <p:spPr bwMode="auto">
                <a:xfrm>
                  <a:off x="611" y="2567"/>
                  <a:ext cx="729" cy="13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1777" name="AutoShape 174"/>
                <p:cNvSpPr>
                  <a:spLocks noChangeArrowheads="1"/>
                </p:cNvSpPr>
                <p:nvPr/>
              </p:nvSpPr>
              <p:spPr bwMode="auto">
                <a:xfrm>
                  <a:off x="625" y="2584"/>
                  <a:ext cx="695" cy="100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71765" name="Rectangle 175"/>
              <p:cNvSpPr>
                <a:spLocks noChangeArrowheads="1"/>
              </p:cNvSpPr>
              <p:nvPr/>
            </p:nvSpPr>
            <p:spPr bwMode="auto">
              <a:xfrm>
                <a:off x="5250" y="429"/>
                <a:ext cx="66" cy="2287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1766" name="Freeform 176"/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2 w 296"/>
                  <a:gd name="T3" fmla="*/ 2 h 256"/>
                  <a:gd name="T4" fmla="*/ 2 w 296"/>
                  <a:gd name="T5" fmla="*/ 4 h 256"/>
                  <a:gd name="T6" fmla="*/ 0 w 296"/>
                  <a:gd name="T7" fmla="*/ 2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767" name="Freeform 177"/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2 w 304"/>
                  <a:gd name="T3" fmla="*/ 2 h 288"/>
                  <a:gd name="T4" fmla="*/ 2 w 304"/>
                  <a:gd name="T5" fmla="*/ 5 h 288"/>
                  <a:gd name="T6" fmla="*/ 2 w 304"/>
                  <a:gd name="T7" fmla="*/ 2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768" name="Oval 178"/>
              <p:cNvSpPr>
                <a:spLocks noChangeArrowheads="1"/>
              </p:cNvSpPr>
              <p:nvPr/>
            </p:nvSpPr>
            <p:spPr bwMode="auto">
              <a:xfrm>
                <a:off x="5515" y="2612"/>
                <a:ext cx="50" cy="96"/>
              </a:xfrm>
              <a:prstGeom prst="ellipse">
                <a:avLst/>
              </a:pr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1769" name="Freeform 179"/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3 h 240"/>
                  <a:gd name="T2" fmla="*/ 2 w 306"/>
                  <a:gd name="T3" fmla="*/ 5 h 240"/>
                  <a:gd name="T4" fmla="*/ 2 w 306"/>
                  <a:gd name="T5" fmla="*/ 3 h 240"/>
                  <a:gd name="T6" fmla="*/ 2 w 306"/>
                  <a:gd name="T7" fmla="*/ 0 h 240"/>
                  <a:gd name="T8" fmla="*/ 0 w 306"/>
                  <a:gd name="T9" fmla="*/ 3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770" name="AutoShape 180"/>
              <p:cNvSpPr>
                <a:spLocks noChangeArrowheads="1"/>
              </p:cNvSpPr>
              <p:nvPr/>
            </p:nvSpPr>
            <p:spPr bwMode="auto">
              <a:xfrm>
                <a:off x="4140" y="2679"/>
                <a:ext cx="1199" cy="146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1771" name="AutoShape 181"/>
              <p:cNvSpPr>
                <a:spLocks noChangeArrowheads="1"/>
              </p:cNvSpPr>
              <p:nvPr/>
            </p:nvSpPr>
            <p:spPr bwMode="auto">
              <a:xfrm>
                <a:off x="4206" y="2712"/>
                <a:ext cx="1072" cy="7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1772" name="Oval 182"/>
              <p:cNvSpPr>
                <a:spLocks noChangeArrowheads="1"/>
              </p:cNvSpPr>
              <p:nvPr/>
            </p:nvSpPr>
            <p:spPr bwMode="auto">
              <a:xfrm>
                <a:off x="4306" y="2383"/>
                <a:ext cx="160" cy="142"/>
              </a:xfrm>
              <a:prstGeom prst="ellipse">
                <a:avLst/>
              </a:prstGeom>
              <a:solidFill>
                <a:srgbClr val="33CC33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1773" name="Oval 183"/>
              <p:cNvSpPr>
                <a:spLocks noChangeArrowheads="1"/>
              </p:cNvSpPr>
              <p:nvPr/>
            </p:nvSpPr>
            <p:spPr bwMode="auto">
              <a:xfrm>
                <a:off x="4488" y="2383"/>
                <a:ext cx="160" cy="146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eaLnBrk="1" hangingPunct="1"/>
                <a:endParaRPr lang="en-US" sz="1800">
                  <a:solidFill>
                    <a:srgbClr val="FF0000"/>
                  </a:solidFill>
                </a:endParaRPr>
              </a:p>
            </p:txBody>
          </p:sp>
          <p:sp>
            <p:nvSpPr>
              <p:cNvPr id="71774" name="Oval 184"/>
              <p:cNvSpPr>
                <a:spLocks noChangeArrowheads="1"/>
              </p:cNvSpPr>
              <p:nvPr/>
            </p:nvSpPr>
            <p:spPr bwMode="auto">
              <a:xfrm>
                <a:off x="4665" y="2383"/>
                <a:ext cx="155" cy="138"/>
              </a:xfrm>
              <a:prstGeom prst="ellipse">
                <a:avLst/>
              </a:prstGeom>
              <a:solidFill>
                <a:srgbClr val="33CC33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1775" name="Rectangle 185"/>
              <p:cNvSpPr>
                <a:spLocks noChangeArrowheads="1"/>
              </p:cNvSpPr>
              <p:nvPr/>
            </p:nvSpPr>
            <p:spPr bwMode="auto">
              <a:xfrm>
                <a:off x="5062" y="1836"/>
                <a:ext cx="83" cy="760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7168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87350" y="1212850"/>
            <a:ext cx="8132763" cy="1171575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en-US" i="1">
                <a:solidFill>
                  <a:srgbClr val="CC0000"/>
                </a:solidFill>
                <a:ea typeface="ＭＳ Ｐゴシック" pitchFamily="34" charset="-128"/>
              </a:rPr>
              <a:t>Denial of Service (DoS):</a:t>
            </a:r>
            <a:r>
              <a:rPr lang="en-US">
                <a:ea typeface="ＭＳ Ｐゴシック" pitchFamily="34" charset="-128"/>
              </a:rPr>
              <a:t> attackers make resources (server, bandwidth) unavailable to legitimate traffic by overwhelming resource with bogus traffic</a:t>
            </a:r>
          </a:p>
        </p:txBody>
      </p:sp>
      <p:sp>
        <p:nvSpPr>
          <p:cNvPr id="281604" name="Rectangle 4"/>
          <p:cNvSpPr>
            <a:spLocks noChangeArrowheads="1"/>
          </p:cNvSpPr>
          <p:nvPr/>
        </p:nvSpPr>
        <p:spPr bwMode="auto">
          <a:xfrm>
            <a:off x="354013" y="2652713"/>
            <a:ext cx="41148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457200" indent="-4572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None/>
            </a:pPr>
            <a:r>
              <a:rPr lang="en-US">
                <a:solidFill>
                  <a:srgbClr val="000099"/>
                </a:solidFill>
                <a:latin typeface="Gill Sans MT" pitchFamily="34" charset="0"/>
              </a:rPr>
              <a:t>1.</a:t>
            </a:r>
            <a:r>
              <a:rPr lang="en-US">
                <a:latin typeface="Gill Sans MT" pitchFamily="34" charset="0"/>
              </a:rPr>
              <a:t> select target</a:t>
            </a:r>
          </a:p>
        </p:txBody>
      </p:sp>
      <p:sp>
        <p:nvSpPr>
          <p:cNvPr id="281605" name="Rectangle 5"/>
          <p:cNvSpPr>
            <a:spLocks noChangeArrowheads="1"/>
          </p:cNvSpPr>
          <p:nvPr/>
        </p:nvSpPr>
        <p:spPr bwMode="auto">
          <a:xfrm>
            <a:off x="381000" y="3171825"/>
            <a:ext cx="3795713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457200" indent="-4572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None/>
            </a:pPr>
            <a:r>
              <a:rPr lang="en-US">
                <a:solidFill>
                  <a:srgbClr val="000099"/>
                </a:solidFill>
                <a:latin typeface="Gill Sans MT" pitchFamily="34" charset="0"/>
              </a:rPr>
              <a:t>2.</a:t>
            </a:r>
            <a:r>
              <a:rPr lang="en-US">
                <a:latin typeface="Gill Sans MT" pitchFamily="34" charset="0"/>
              </a:rPr>
              <a:t> Compromise hosts (botnet)</a:t>
            </a:r>
          </a:p>
          <a:p>
            <a:pPr marL="457200" indent="-4572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AutoNum type="arabicPeriod" startAt="2"/>
            </a:pPr>
            <a:endParaRPr lang="en-US">
              <a:latin typeface="Gill Sans MT" pitchFamily="34" charset="0"/>
            </a:endParaRPr>
          </a:p>
        </p:txBody>
      </p:sp>
      <p:sp>
        <p:nvSpPr>
          <p:cNvPr id="281606" name="Rectangle 6"/>
          <p:cNvSpPr>
            <a:spLocks noChangeArrowheads="1"/>
          </p:cNvSpPr>
          <p:nvPr/>
        </p:nvSpPr>
        <p:spPr bwMode="auto">
          <a:xfrm>
            <a:off x="373063" y="4040188"/>
            <a:ext cx="4114800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457200" indent="-4572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None/>
            </a:pPr>
            <a:r>
              <a:rPr lang="en-US">
                <a:solidFill>
                  <a:srgbClr val="000099"/>
                </a:solidFill>
                <a:latin typeface="Gill Sans MT" pitchFamily="34" charset="0"/>
              </a:rPr>
              <a:t>3.</a:t>
            </a:r>
            <a:r>
              <a:rPr lang="en-US">
                <a:latin typeface="Gill Sans MT" pitchFamily="34" charset="0"/>
              </a:rPr>
              <a:t> send packets to target from compromised hosts</a:t>
            </a:r>
          </a:p>
        </p:txBody>
      </p:sp>
      <p:sp>
        <p:nvSpPr>
          <p:cNvPr id="71689" name="Rectangle 2"/>
          <p:cNvSpPr>
            <a:spLocks noChangeArrowheads="1"/>
          </p:cNvSpPr>
          <p:nvPr/>
        </p:nvSpPr>
        <p:spPr bwMode="auto">
          <a:xfrm>
            <a:off x="288925" y="146050"/>
            <a:ext cx="8435975" cy="839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1" hangingPunct="1"/>
            <a:r>
              <a:rPr lang="en-US" sz="3600">
                <a:solidFill>
                  <a:srgbClr val="000099"/>
                </a:solidFill>
                <a:latin typeface="Gill Sans MT" pitchFamily="34" charset="0"/>
              </a:rPr>
              <a:t>Bad guys: </a:t>
            </a:r>
            <a:r>
              <a:rPr lang="en-US" sz="3200">
                <a:solidFill>
                  <a:srgbClr val="000099"/>
                </a:solidFill>
                <a:latin typeface="Gill Sans MT" pitchFamily="34" charset="0"/>
              </a:rPr>
              <a:t>attack server, network infrastructure</a:t>
            </a:r>
          </a:p>
        </p:txBody>
      </p:sp>
      <p:grpSp>
        <p:nvGrpSpPr>
          <p:cNvPr id="9" name="Group 152"/>
          <p:cNvGrpSpPr>
            <a:grpSpLocks/>
          </p:cNvGrpSpPr>
          <p:nvPr/>
        </p:nvGrpSpPr>
        <p:grpSpPr bwMode="auto">
          <a:xfrm>
            <a:off x="5046663" y="3152775"/>
            <a:ext cx="2720975" cy="2674938"/>
            <a:chOff x="-262" y="2555"/>
            <a:chExt cx="1714" cy="1685"/>
          </a:xfrm>
        </p:grpSpPr>
        <p:sp>
          <p:nvSpPr>
            <p:cNvPr id="71740" name="Line 63"/>
            <p:cNvSpPr>
              <a:spLocks noChangeShapeType="1"/>
            </p:cNvSpPr>
            <p:nvPr/>
          </p:nvSpPr>
          <p:spPr bwMode="auto">
            <a:xfrm flipV="1">
              <a:off x="160" y="3261"/>
              <a:ext cx="436" cy="166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1741" name="Line 64"/>
            <p:cNvSpPr>
              <a:spLocks noChangeShapeType="1"/>
            </p:cNvSpPr>
            <p:nvPr/>
          </p:nvSpPr>
          <p:spPr bwMode="auto">
            <a:xfrm flipV="1">
              <a:off x="413" y="3470"/>
              <a:ext cx="226" cy="324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1742" name="Line 65"/>
            <p:cNvSpPr>
              <a:spLocks noChangeShapeType="1"/>
            </p:cNvSpPr>
            <p:nvPr/>
          </p:nvSpPr>
          <p:spPr bwMode="auto">
            <a:xfrm flipH="1" flipV="1">
              <a:off x="857" y="3410"/>
              <a:ext cx="595" cy="456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1743" name="Line 66"/>
            <p:cNvSpPr>
              <a:spLocks noChangeShapeType="1"/>
            </p:cNvSpPr>
            <p:nvPr/>
          </p:nvSpPr>
          <p:spPr bwMode="auto">
            <a:xfrm>
              <a:off x="735" y="2555"/>
              <a:ext cx="16" cy="460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1744" name="Line 67"/>
            <p:cNvSpPr>
              <a:spLocks noChangeShapeType="1"/>
            </p:cNvSpPr>
            <p:nvPr/>
          </p:nvSpPr>
          <p:spPr bwMode="auto">
            <a:xfrm flipH="1">
              <a:off x="829" y="3011"/>
              <a:ext cx="473" cy="181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1745" name="Line 68"/>
            <p:cNvSpPr>
              <a:spLocks noChangeShapeType="1"/>
            </p:cNvSpPr>
            <p:nvPr/>
          </p:nvSpPr>
          <p:spPr bwMode="auto">
            <a:xfrm>
              <a:off x="-262" y="3083"/>
              <a:ext cx="879" cy="111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1746" name="Line 69"/>
            <p:cNvSpPr>
              <a:spLocks noChangeShapeType="1"/>
            </p:cNvSpPr>
            <p:nvPr/>
          </p:nvSpPr>
          <p:spPr bwMode="auto">
            <a:xfrm flipV="1">
              <a:off x="-201" y="3362"/>
              <a:ext cx="800" cy="649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1747" name="Line 70"/>
            <p:cNvSpPr>
              <a:spLocks noChangeShapeType="1"/>
            </p:cNvSpPr>
            <p:nvPr/>
          </p:nvSpPr>
          <p:spPr bwMode="auto">
            <a:xfrm flipH="1">
              <a:off x="852" y="2623"/>
              <a:ext cx="352" cy="398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1748" name="Line 71"/>
            <p:cNvSpPr>
              <a:spLocks noChangeShapeType="1"/>
            </p:cNvSpPr>
            <p:nvPr/>
          </p:nvSpPr>
          <p:spPr bwMode="auto">
            <a:xfrm flipV="1">
              <a:off x="494" y="3582"/>
              <a:ext cx="198" cy="658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1749" name="Line 72"/>
            <p:cNvSpPr>
              <a:spLocks noChangeShapeType="1"/>
            </p:cNvSpPr>
            <p:nvPr/>
          </p:nvSpPr>
          <p:spPr bwMode="auto">
            <a:xfrm>
              <a:off x="162" y="2738"/>
              <a:ext cx="416" cy="258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71691" name="Picture 112" descr="underline_base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5288" y="763588"/>
            <a:ext cx="8228012" cy="173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71692" name="Group 113"/>
          <p:cNvGrpSpPr>
            <a:grpSpLocks/>
          </p:cNvGrpSpPr>
          <p:nvPr/>
        </p:nvGrpSpPr>
        <p:grpSpPr bwMode="auto">
          <a:xfrm flipH="1">
            <a:off x="7212013" y="2792413"/>
            <a:ext cx="735012" cy="681037"/>
            <a:chOff x="-44" y="1473"/>
            <a:chExt cx="981" cy="1105"/>
          </a:xfrm>
        </p:grpSpPr>
        <p:pic>
          <p:nvPicPr>
            <p:cNvPr id="71738" name="Picture 114" descr="desktop_computer_stylized_medium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1739" name="Freeform 115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7350 w 356"/>
                <a:gd name="T3" fmla="*/ 15587 h 368"/>
                <a:gd name="T4" fmla="*/ 222251 w 356"/>
                <a:gd name="T5" fmla="*/ 324849 h 368"/>
                <a:gd name="T6" fmla="*/ 48981 w 356"/>
                <a:gd name="T7" fmla="*/ 40625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 w="9525" cap="flat" cmpd="sng">
              <a:noFill/>
              <a:prstDash val="solid"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71693" name="Group 116"/>
          <p:cNvGrpSpPr>
            <a:grpSpLocks/>
          </p:cNvGrpSpPr>
          <p:nvPr/>
        </p:nvGrpSpPr>
        <p:grpSpPr bwMode="auto">
          <a:xfrm flipH="1">
            <a:off x="7499350" y="3629025"/>
            <a:ext cx="735013" cy="681038"/>
            <a:chOff x="-44" y="1473"/>
            <a:chExt cx="981" cy="1105"/>
          </a:xfrm>
        </p:grpSpPr>
        <p:pic>
          <p:nvPicPr>
            <p:cNvPr id="71736" name="Picture 117" descr="desktop_computer_stylized_medium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1737" name="Freeform 118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7350 w 356"/>
                <a:gd name="T3" fmla="*/ 15587 h 368"/>
                <a:gd name="T4" fmla="*/ 222251 w 356"/>
                <a:gd name="T5" fmla="*/ 324849 h 368"/>
                <a:gd name="T6" fmla="*/ 48981 w 356"/>
                <a:gd name="T7" fmla="*/ 40625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 w="9525" cap="flat" cmpd="sng">
              <a:noFill/>
              <a:prstDash val="solid"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71694" name="Group 119"/>
          <p:cNvGrpSpPr>
            <a:grpSpLocks/>
          </p:cNvGrpSpPr>
          <p:nvPr/>
        </p:nvGrpSpPr>
        <p:grpSpPr bwMode="auto">
          <a:xfrm flipH="1">
            <a:off x="7558088" y="4330700"/>
            <a:ext cx="735012" cy="681038"/>
            <a:chOff x="-44" y="1473"/>
            <a:chExt cx="981" cy="1105"/>
          </a:xfrm>
        </p:grpSpPr>
        <p:pic>
          <p:nvPicPr>
            <p:cNvPr id="71734" name="Picture 120" descr="desktop_computer_stylized_medium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1735" name="Freeform 121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7350 w 356"/>
                <a:gd name="T3" fmla="*/ 15587 h 368"/>
                <a:gd name="T4" fmla="*/ 222251 w 356"/>
                <a:gd name="T5" fmla="*/ 324849 h 368"/>
                <a:gd name="T6" fmla="*/ 48981 w 356"/>
                <a:gd name="T7" fmla="*/ 40625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 w="9525" cap="flat" cmpd="sng">
              <a:noFill/>
              <a:prstDash val="solid"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71695" name="Group 122"/>
          <p:cNvGrpSpPr>
            <a:grpSpLocks/>
          </p:cNvGrpSpPr>
          <p:nvPr/>
        </p:nvGrpSpPr>
        <p:grpSpPr bwMode="auto">
          <a:xfrm flipH="1">
            <a:off x="7594600" y="5111750"/>
            <a:ext cx="735013" cy="681038"/>
            <a:chOff x="-44" y="1473"/>
            <a:chExt cx="981" cy="1105"/>
          </a:xfrm>
        </p:grpSpPr>
        <p:pic>
          <p:nvPicPr>
            <p:cNvPr id="71732" name="Picture 123" descr="desktop_computer_stylized_medium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1733" name="Freeform 124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7350 w 356"/>
                <a:gd name="T3" fmla="*/ 15587 h 368"/>
                <a:gd name="T4" fmla="*/ 222251 w 356"/>
                <a:gd name="T5" fmla="*/ 324849 h 368"/>
                <a:gd name="T6" fmla="*/ 48981 w 356"/>
                <a:gd name="T7" fmla="*/ 40625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 w="9525" cap="flat" cmpd="sng">
              <a:noFill/>
              <a:prstDash val="solid"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71696" name="Group 125"/>
          <p:cNvGrpSpPr>
            <a:grpSpLocks/>
          </p:cNvGrpSpPr>
          <p:nvPr/>
        </p:nvGrpSpPr>
        <p:grpSpPr bwMode="auto">
          <a:xfrm flipH="1">
            <a:off x="6249988" y="2921000"/>
            <a:ext cx="735012" cy="681038"/>
            <a:chOff x="-44" y="1473"/>
            <a:chExt cx="981" cy="1105"/>
          </a:xfrm>
        </p:grpSpPr>
        <p:pic>
          <p:nvPicPr>
            <p:cNvPr id="71730" name="Picture 126" descr="desktop_computer_stylized_medium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1731" name="Freeform 127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7350 w 356"/>
                <a:gd name="T3" fmla="*/ 15587 h 368"/>
                <a:gd name="T4" fmla="*/ 222251 w 356"/>
                <a:gd name="T5" fmla="*/ 324849 h 368"/>
                <a:gd name="T6" fmla="*/ 48981 w 356"/>
                <a:gd name="T7" fmla="*/ 40625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 w="9525" cap="flat" cmpd="sng">
              <a:noFill/>
              <a:prstDash val="solid"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71697" name="Group 128"/>
          <p:cNvGrpSpPr>
            <a:grpSpLocks/>
          </p:cNvGrpSpPr>
          <p:nvPr/>
        </p:nvGrpSpPr>
        <p:grpSpPr bwMode="auto">
          <a:xfrm flipH="1">
            <a:off x="5245100" y="2982913"/>
            <a:ext cx="735013" cy="681037"/>
            <a:chOff x="-44" y="1473"/>
            <a:chExt cx="981" cy="1105"/>
          </a:xfrm>
        </p:grpSpPr>
        <p:pic>
          <p:nvPicPr>
            <p:cNvPr id="71728" name="Picture 129" descr="desktop_computer_stylized_medium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1729" name="Freeform 130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7350 w 356"/>
                <a:gd name="T3" fmla="*/ 15587 h 368"/>
                <a:gd name="T4" fmla="*/ 222251 w 356"/>
                <a:gd name="T5" fmla="*/ 324849 h 368"/>
                <a:gd name="T6" fmla="*/ 48981 w 356"/>
                <a:gd name="T7" fmla="*/ 40625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 w="9525" cap="flat" cmpd="sng">
              <a:noFill/>
              <a:prstDash val="solid"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71698" name="Group 134"/>
          <p:cNvGrpSpPr>
            <a:grpSpLocks/>
          </p:cNvGrpSpPr>
          <p:nvPr/>
        </p:nvGrpSpPr>
        <p:grpSpPr bwMode="auto">
          <a:xfrm flipH="1">
            <a:off x="4529138" y="3687763"/>
            <a:ext cx="735012" cy="681037"/>
            <a:chOff x="-44" y="1473"/>
            <a:chExt cx="981" cy="1105"/>
          </a:xfrm>
        </p:grpSpPr>
        <p:pic>
          <p:nvPicPr>
            <p:cNvPr id="71726" name="Picture 135" descr="desktop_computer_stylized_medium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1727" name="Freeform 136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7350 w 356"/>
                <a:gd name="T3" fmla="*/ 15587 h 368"/>
                <a:gd name="T4" fmla="*/ 222251 w 356"/>
                <a:gd name="T5" fmla="*/ 324849 h 368"/>
                <a:gd name="T6" fmla="*/ 48981 w 356"/>
                <a:gd name="T7" fmla="*/ 40625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 w="9525" cap="flat" cmpd="sng">
              <a:noFill/>
              <a:prstDash val="solid"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71699" name="Group 137"/>
          <p:cNvGrpSpPr>
            <a:grpSpLocks/>
          </p:cNvGrpSpPr>
          <p:nvPr/>
        </p:nvGrpSpPr>
        <p:grpSpPr bwMode="auto">
          <a:xfrm flipH="1">
            <a:off x="5160963" y="4422775"/>
            <a:ext cx="735012" cy="681038"/>
            <a:chOff x="-44" y="1473"/>
            <a:chExt cx="981" cy="1105"/>
          </a:xfrm>
        </p:grpSpPr>
        <p:pic>
          <p:nvPicPr>
            <p:cNvPr id="71724" name="Picture 138" descr="desktop_computer_stylized_medium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1725" name="Freeform 139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7350 w 356"/>
                <a:gd name="T3" fmla="*/ 15587 h 368"/>
                <a:gd name="T4" fmla="*/ 222251 w 356"/>
                <a:gd name="T5" fmla="*/ 324849 h 368"/>
                <a:gd name="T6" fmla="*/ 48981 w 356"/>
                <a:gd name="T7" fmla="*/ 40625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 w="9525" cap="flat" cmpd="sng">
              <a:noFill/>
              <a:prstDash val="solid"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71700" name="Group 140"/>
          <p:cNvGrpSpPr>
            <a:grpSpLocks/>
          </p:cNvGrpSpPr>
          <p:nvPr/>
        </p:nvGrpSpPr>
        <p:grpSpPr bwMode="auto">
          <a:xfrm flipH="1">
            <a:off x="5691188" y="5032375"/>
            <a:ext cx="735012" cy="681038"/>
            <a:chOff x="-44" y="1473"/>
            <a:chExt cx="981" cy="1105"/>
          </a:xfrm>
        </p:grpSpPr>
        <p:pic>
          <p:nvPicPr>
            <p:cNvPr id="71722" name="Picture 141" descr="desktop_computer_stylized_medium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1723" name="Freeform 142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7350 w 356"/>
                <a:gd name="T3" fmla="*/ 15587 h 368"/>
                <a:gd name="T4" fmla="*/ 222251 w 356"/>
                <a:gd name="T5" fmla="*/ 324849 h 368"/>
                <a:gd name="T6" fmla="*/ 48981 w 356"/>
                <a:gd name="T7" fmla="*/ 40625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 w="9525" cap="flat" cmpd="sng">
              <a:noFill/>
              <a:prstDash val="solid"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71701" name="Group 143"/>
          <p:cNvGrpSpPr>
            <a:grpSpLocks/>
          </p:cNvGrpSpPr>
          <p:nvPr/>
        </p:nvGrpSpPr>
        <p:grpSpPr bwMode="auto">
          <a:xfrm flipH="1">
            <a:off x="4768850" y="5322888"/>
            <a:ext cx="735013" cy="681037"/>
            <a:chOff x="-44" y="1473"/>
            <a:chExt cx="981" cy="1105"/>
          </a:xfrm>
        </p:grpSpPr>
        <p:pic>
          <p:nvPicPr>
            <p:cNvPr id="71720" name="Picture 144" descr="desktop_computer_stylized_medium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1721" name="Freeform 145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7350 w 356"/>
                <a:gd name="T3" fmla="*/ 15587 h 368"/>
                <a:gd name="T4" fmla="*/ 222251 w 356"/>
                <a:gd name="T5" fmla="*/ 324849 h 368"/>
                <a:gd name="T6" fmla="*/ 48981 w 356"/>
                <a:gd name="T7" fmla="*/ 40625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 w="9525" cap="flat" cmpd="sng">
              <a:noFill/>
              <a:prstDash val="solid"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71702" name="Group 146"/>
          <p:cNvGrpSpPr>
            <a:grpSpLocks/>
          </p:cNvGrpSpPr>
          <p:nvPr/>
        </p:nvGrpSpPr>
        <p:grpSpPr bwMode="auto">
          <a:xfrm flipH="1">
            <a:off x="5961063" y="5829300"/>
            <a:ext cx="735012" cy="681038"/>
            <a:chOff x="-44" y="1473"/>
            <a:chExt cx="981" cy="1105"/>
          </a:xfrm>
        </p:grpSpPr>
        <p:pic>
          <p:nvPicPr>
            <p:cNvPr id="71718" name="Picture 147" descr="desktop_computer_stylized_medium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1719" name="Freeform 148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7350 w 356"/>
                <a:gd name="T3" fmla="*/ 15587 h 368"/>
                <a:gd name="T4" fmla="*/ 222251 w 356"/>
                <a:gd name="T5" fmla="*/ 324849 h 368"/>
                <a:gd name="T6" fmla="*/ 48981 w 356"/>
                <a:gd name="T7" fmla="*/ 40625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 w="9525" cap="flat" cmpd="sng">
              <a:noFill/>
              <a:prstDash val="solid"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71703" name="Group 149"/>
          <p:cNvGrpSpPr>
            <a:grpSpLocks/>
          </p:cNvGrpSpPr>
          <p:nvPr/>
        </p:nvGrpSpPr>
        <p:grpSpPr bwMode="auto">
          <a:xfrm flipH="1">
            <a:off x="6705600" y="5440363"/>
            <a:ext cx="735013" cy="681037"/>
            <a:chOff x="-44" y="1473"/>
            <a:chExt cx="981" cy="1105"/>
          </a:xfrm>
        </p:grpSpPr>
        <p:pic>
          <p:nvPicPr>
            <p:cNvPr id="71716" name="Picture 150" descr="desktop_computer_stylized_medium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1717" name="Freeform 151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7350 w 356"/>
                <a:gd name="T3" fmla="*/ 15587 h 368"/>
                <a:gd name="T4" fmla="*/ 222251 w 356"/>
                <a:gd name="T5" fmla="*/ 324849 h 368"/>
                <a:gd name="T6" fmla="*/ 48981 w 356"/>
                <a:gd name="T7" fmla="*/ 40625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 w="9525" cap="flat" cmpd="sng">
              <a:noFill/>
              <a:prstDash val="solid"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22" name="Group 89"/>
          <p:cNvGrpSpPr>
            <a:grpSpLocks/>
          </p:cNvGrpSpPr>
          <p:nvPr/>
        </p:nvGrpSpPr>
        <p:grpSpPr bwMode="auto">
          <a:xfrm>
            <a:off x="4554538" y="2860675"/>
            <a:ext cx="3525837" cy="3408363"/>
            <a:chOff x="2920" y="1824"/>
            <a:chExt cx="2221" cy="2147"/>
          </a:xfrm>
        </p:grpSpPr>
        <p:pic>
          <p:nvPicPr>
            <p:cNvPr id="71706" name="Picture 7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967" y="1922"/>
              <a:ext cx="297" cy="279"/>
            </a:xfrm>
            <a:prstGeom prst="rect">
              <a:avLst/>
            </a:prstGeom>
            <a:noFill/>
            <a:ln w="31750">
              <a:noFill/>
              <a:miter lim="800000"/>
              <a:headEnd/>
              <a:tailEnd/>
            </a:ln>
          </p:spPr>
        </p:pic>
        <p:pic>
          <p:nvPicPr>
            <p:cNvPr id="71707" name="Picture 54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321" y="1922"/>
              <a:ext cx="297" cy="279"/>
            </a:xfrm>
            <a:prstGeom prst="rect">
              <a:avLst/>
            </a:prstGeom>
            <a:noFill/>
            <a:ln w="31750">
              <a:noFill/>
              <a:miter lim="800000"/>
              <a:headEnd/>
              <a:tailEnd/>
            </a:ln>
          </p:spPr>
        </p:pic>
        <p:pic>
          <p:nvPicPr>
            <p:cNvPr id="71708" name="Picture 55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920" y="2376"/>
              <a:ext cx="297" cy="279"/>
            </a:xfrm>
            <a:prstGeom prst="rect">
              <a:avLst/>
            </a:prstGeom>
            <a:noFill/>
            <a:ln w="31750">
              <a:noFill/>
              <a:miter lim="800000"/>
              <a:headEnd/>
              <a:tailEnd/>
            </a:ln>
          </p:spPr>
        </p:pic>
        <p:pic>
          <p:nvPicPr>
            <p:cNvPr id="71709" name="Picture 56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270" y="2803"/>
              <a:ext cx="297" cy="279"/>
            </a:xfrm>
            <a:prstGeom prst="rect">
              <a:avLst/>
            </a:prstGeom>
            <a:noFill/>
            <a:ln w="31750">
              <a:noFill/>
              <a:miter lim="800000"/>
              <a:headEnd/>
              <a:tailEnd/>
            </a:ln>
          </p:spPr>
        </p:pic>
        <p:pic>
          <p:nvPicPr>
            <p:cNvPr id="71710" name="Picture 57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620" y="3230"/>
              <a:ext cx="297" cy="279"/>
            </a:xfrm>
            <a:prstGeom prst="rect">
              <a:avLst/>
            </a:prstGeom>
            <a:noFill/>
            <a:ln w="31750">
              <a:noFill/>
              <a:miter lim="800000"/>
              <a:headEnd/>
              <a:tailEnd/>
            </a:ln>
          </p:spPr>
        </p:pic>
        <p:pic>
          <p:nvPicPr>
            <p:cNvPr id="71711" name="Picture 58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787" y="3692"/>
              <a:ext cx="297" cy="279"/>
            </a:xfrm>
            <a:prstGeom prst="rect">
              <a:avLst/>
            </a:prstGeom>
            <a:noFill/>
            <a:ln w="31750">
              <a:noFill/>
              <a:miter lim="800000"/>
              <a:headEnd/>
              <a:tailEnd/>
            </a:ln>
          </p:spPr>
        </p:pic>
        <p:pic>
          <p:nvPicPr>
            <p:cNvPr id="71712" name="Picture 59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844" y="3308"/>
              <a:ext cx="297" cy="279"/>
            </a:xfrm>
            <a:prstGeom prst="rect">
              <a:avLst/>
            </a:prstGeom>
            <a:noFill/>
            <a:ln w="31750">
              <a:noFill/>
              <a:miter lim="800000"/>
              <a:headEnd/>
              <a:tailEnd/>
            </a:ln>
          </p:spPr>
        </p:pic>
        <p:pic>
          <p:nvPicPr>
            <p:cNvPr id="71713" name="Picture 60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758" y="2339"/>
              <a:ext cx="297" cy="279"/>
            </a:xfrm>
            <a:prstGeom prst="rect">
              <a:avLst/>
            </a:prstGeom>
            <a:noFill/>
            <a:ln w="31750">
              <a:noFill/>
              <a:miter lim="800000"/>
              <a:headEnd/>
              <a:tailEnd/>
            </a:ln>
          </p:spPr>
        </p:pic>
        <p:pic>
          <p:nvPicPr>
            <p:cNvPr id="71714" name="Picture 61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014" y="3395"/>
              <a:ext cx="297" cy="279"/>
            </a:xfrm>
            <a:prstGeom prst="rect">
              <a:avLst/>
            </a:prstGeom>
            <a:noFill/>
            <a:ln w="31750">
              <a:noFill/>
              <a:miter lim="800000"/>
              <a:headEnd/>
              <a:tailEnd/>
            </a:ln>
          </p:spPr>
        </p:pic>
        <p:pic>
          <p:nvPicPr>
            <p:cNvPr id="71715" name="Picture 6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552" y="1824"/>
              <a:ext cx="297" cy="279"/>
            </a:xfrm>
            <a:prstGeom prst="rect">
              <a:avLst/>
            </a:prstGeom>
            <a:noFill/>
            <a:ln w="31750">
              <a:noFill/>
              <a:miter lim="800000"/>
              <a:headEnd/>
              <a:tailEnd/>
            </a:ln>
          </p:spPr>
        </p:pic>
      </p:grpSp>
      <p:sp>
        <p:nvSpPr>
          <p:cNvPr id="71705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r>
              <a:rPr lang="en-US"/>
              <a:t>1-</a:t>
            </a:r>
            <a:fld id="{6F178CA6-DAB5-4A9F-B34E-03929C36BB37}" type="slidenum">
              <a:rPr lang="en-US" smtClean="0"/>
              <a:pPr/>
              <a:t>62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16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1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1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1604" grpId="0" build="p" autoUpdateAnimBg="0"/>
      <p:bldP spid="281605" grpId="0" autoUpdateAnimBg="0"/>
      <p:bldP spid="281606" grpId="0" autoUpdateAnimBg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Footer Placeholder 2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>
                <a:ea typeface="ＭＳ Ｐゴシック" pitchFamily="34" charset="-128"/>
              </a:rPr>
              <a:t>Introduction</a:t>
            </a:r>
          </a:p>
        </p:txBody>
      </p:sp>
      <p:grpSp>
        <p:nvGrpSpPr>
          <p:cNvPr id="72707" name="Group 90"/>
          <p:cNvGrpSpPr>
            <a:grpSpLocks/>
          </p:cNvGrpSpPr>
          <p:nvPr/>
        </p:nvGrpSpPr>
        <p:grpSpPr bwMode="auto">
          <a:xfrm flipH="1">
            <a:off x="4510088" y="3351213"/>
            <a:ext cx="735012" cy="681037"/>
            <a:chOff x="-44" y="1473"/>
            <a:chExt cx="981" cy="1105"/>
          </a:xfrm>
        </p:grpSpPr>
        <p:pic>
          <p:nvPicPr>
            <p:cNvPr id="72774" name="Picture 91" descr="desktop_computer_stylized_medium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2775" name="Freeform 92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7350 w 356"/>
                <a:gd name="T3" fmla="*/ 15587 h 368"/>
                <a:gd name="T4" fmla="*/ 222251 w 356"/>
                <a:gd name="T5" fmla="*/ 324849 h 368"/>
                <a:gd name="T6" fmla="*/ 48981 w 356"/>
                <a:gd name="T7" fmla="*/ 40625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 w="9525" cap="flat" cmpd="sng">
              <a:noFill/>
              <a:prstDash val="solid"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7270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60375" y="114300"/>
            <a:ext cx="7772400" cy="1143000"/>
          </a:xfrm>
        </p:spPr>
        <p:txBody>
          <a:bodyPr/>
          <a:lstStyle/>
          <a:p>
            <a:pPr eaLnBrk="1" hangingPunct="1"/>
            <a:r>
              <a:rPr lang="en-US">
                <a:ea typeface="ＭＳ Ｐゴシック" pitchFamily="34" charset="-128"/>
              </a:rPr>
              <a:t>Bad guys can sniff packets</a:t>
            </a:r>
          </a:p>
        </p:txBody>
      </p:sp>
      <p:sp>
        <p:nvSpPr>
          <p:cNvPr id="72709" name="Rectangle 17"/>
          <p:cNvSpPr>
            <a:spLocks noGrp="1" noChangeArrowheads="1"/>
          </p:cNvSpPr>
          <p:nvPr>
            <p:ph type="body" idx="4294967295"/>
          </p:nvPr>
        </p:nvSpPr>
        <p:spPr>
          <a:xfrm>
            <a:off x="493713" y="1355725"/>
            <a:ext cx="8077200" cy="1484313"/>
          </a:xfrm>
          <a:noFill/>
        </p:spPr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en-US" sz="3200" i="1">
                <a:solidFill>
                  <a:srgbClr val="CC0000"/>
                </a:solidFill>
                <a:ea typeface="ＭＳ Ｐゴシック" pitchFamily="34" charset="-128"/>
              </a:rPr>
              <a:t>packet </a:t>
            </a:r>
            <a:r>
              <a:rPr lang="ja-JP" altLang="en-US" sz="3200" i="1">
                <a:solidFill>
                  <a:srgbClr val="CC0000"/>
                </a:solidFill>
                <a:ea typeface="ＭＳ Ｐゴシック" pitchFamily="34" charset="-128"/>
              </a:rPr>
              <a:t>“</a:t>
            </a:r>
            <a:r>
              <a:rPr lang="en-US" altLang="ja-JP" sz="3200" i="1">
                <a:solidFill>
                  <a:srgbClr val="CC0000"/>
                </a:solidFill>
                <a:ea typeface="ＭＳ Ｐゴシック" pitchFamily="34" charset="-128"/>
              </a:rPr>
              <a:t>sniffing</a:t>
            </a:r>
            <a:r>
              <a:rPr lang="ja-JP" altLang="en-US" sz="3200" i="1">
                <a:solidFill>
                  <a:srgbClr val="CC0000"/>
                </a:solidFill>
                <a:ea typeface="ＭＳ Ｐゴシック" pitchFamily="34" charset="-128"/>
              </a:rPr>
              <a:t>”</a:t>
            </a:r>
            <a:r>
              <a:rPr lang="en-US" altLang="ja-JP" sz="3200" i="1">
                <a:solidFill>
                  <a:srgbClr val="CC0000"/>
                </a:solidFill>
                <a:ea typeface="ＭＳ Ｐゴシック" pitchFamily="34" charset="-128"/>
              </a:rPr>
              <a:t>:</a:t>
            </a:r>
            <a:r>
              <a:rPr lang="en-US" altLang="ja-JP" i="1">
                <a:solidFill>
                  <a:srgbClr val="FF0000"/>
                </a:solidFill>
                <a:ea typeface="ＭＳ Ｐゴシック" pitchFamily="34" charset="-128"/>
              </a:rPr>
              <a:t> </a:t>
            </a:r>
          </a:p>
          <a:p>
            <a:pPr lvl="1" eaLnBrk="1" hangingPunct="1"/>
            <a:r>
              <a:rPr lang="en-US"/>
              <a:t>broadcast media (shared ethernet, wireless)</a:t>
            </a:r>
          </a:p>
          <a:p>
            <a:pPr lvl="1" eaLnBrk="1" hangingPunct="1"/>
            <a:r>
              <a:rPr lang="en-US"/>
              <a:t>promiscuous network interface reads/records all packets (e.g., including passwords!) passing by</a:t>
            </a:r>
          </a:p>
        </p:txBody>
      </p:sp>
      <p:sp>
        <p:nvSpPr>
          <p:cNvPr id="72710" name="Freeform 43"/>
          <p:cNvSpPr>
            <a:spLocks/>
          </p:cNvSpPr>
          <p:nvPr/>
        </p:nvSpPr>
        <p:spPr bwMode="auto">
          <a:xfrm>
            <a:off x="2005013" y="4086225"/>
            <a:ext cx="4587875" cy="728663"/>
          </a:xfrm>
          <a:custGeom>
            <a:avLst/>
            <a:gdLst>
              <a:gd name="T0" fmla="*/ 2147483647 w 2620"/>
              <a:gd name="T1" fmla="*/ 0 h 459"/>
              <a:gd name="T2" fmla="*/ 0 w 2620"/>
              <a:gd name="T3" fmla="*/ 2147483647 h 459"/>
              <a:gd name="T4" fmla="*/ 2147483647 w 2620"/>
              <a:gd name="T5" fmla="*/ 2147483647 h 459"/>
              <a:gd name="T6" fmla="*/ 2147483647 w 2620"/>
              <a:gd name="T7" fmla="*/ 2147483647 h 459"/>
              <a:gd name="T8" fmla="*/ 0 60000 65536"/>
              <a:gd name="T9" fmla="*/ 0 60000 65536"/>
              <a:gd name="T10" fmla="*/ 0 60000 65536"/>
              <a:gd name="T11" fmla="*/ 0 60000 65536"/>
              <a:gd name="T12" fmla="*/ 0 w 2620"/>
              <a:gd name="T13" fmla="*/ 0 h 459"/>
              <a:gd name="T14" fmla="*/ 2620 w 2620"/>
              <a:gd name="T15" fmla="*/ 459 h 45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620" h="459">
                <a:moveTo>
                  <a:pt x="2" y="0"/>
                </a:moveTo>
                <a:lnTo>
                  <a:pt x="0" y="253"/>
                </a:lnTo>
                <a:lnTo>
                  <a:pt x="2620" y="253"/>
                </a:lnTo>
                <a:lnTo>
                  <a:pt x="2620" y="459"/>
                </a:lnTo>
              </a:path>
            </a:pathLst>
          </a:cu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2711" name="Freeform 44"/>
          <p:cNvSpPr>
            <a:spLocks/>
          </p:cNvSpPr>
          <p:nvPr/>
        </p:nvSpPr>
        <p:spPr bwMode="auto">
          <a:xfrm>
            <a:off x="4837113" y="3956050"/>
            <a:ext cx="4762" cy="522288"/>
          </a:xfrm>
          <a:custGeom>
            <a:avLst/>
            <a:gdLst>
              <a:gd name="T0" fmla="*/ 0 w 3"/>
              <a:gd name="T1" fmla="*/ 2147483647 h 329"/>
              <a:gd name="T2" fmla="*/ 2147483647 w 3"/>
              <a:gd name="T3" fmla="*/ 0 h 329"/>
              <a:gd name="T4" fmla="*/ 0 60000 65536"/>
              <a:gd name="T5" fmla="*/ 0 60000 65536"/>
              <a:gd name="T6" fmla="*/ 0 w 3"/>
              <a:gd name="T7" fmla="*/ 0 h 329"/>
              <a:gd name="T8" fmla="*/ 3 w 3"/>
              <a:gd name="T9" fmla="*/ 329 h 329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" h="329">
                <a:moveTo>
                  <a:pt x="0" y="329"/>
                </a:moveTo>
                <a:lnTo>
                  <a:pt x="3" y="0"/>
                </a:lnTo>
              </a:path>
            </a:pathLst>
          </a:cu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2712" name="Line 45"/>
          <p:cNvSpPr>
            <a:spLocks noChangeShapeType="1"/>
          </p:cNvSpPr>
          <p:nvPr/>
        </p:nvSpPr>
        <p:spPr bwMode="auto">
          <a:xfrm flipV="1">
            <a:off x="3179763" y="4478338"/>
            <a:ext cx="0" cy="3746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2713" name="Line 46"/>
          <p:cNvSpPr>
            <a:spLocks noChangeShapeType="1"/>
          </p:cNvSpPr>
          <p:nvPr/>
        </p:nvSpPr>
        <p:spPr bwMode="auto">
          <a:xfrm flipV="1">
            <a:off x="3198813" y="5189538"/>
            <a:ext cx="0" cy="2413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2714" name="Text Box 47"/>
          <p:cNvSpPr txBox="1">
            <a:spLocks noChangeArrowheads="1"/>
          </p:cNvSpPr>
          <p:nvPr/>
        </p:nvSpPr>
        <p:spPr bwMode="auto">
          <a:xfrm>
            <a:off x="1462088" y="3375025"/>
            <a:ext cx="3873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/>
              <a:t>A</a:t>
            </a:r>
          </a:p>
        </p:txBody>
      </p:sp>
      <p:sp>
        <p:nvSpPr>
          <p:cNvPr id="72715" name="Text Box 48"/>
          <p:cNvSpPr txBox="1">
            <a:spLocks noChangeArrowheads="1"/>
          </p:cNvSpPr>
          <p:nvPr/>
        </p:nvSpPr>
        <p:spPr bwMode="auto">
          <a:xfrm>
            <a:off x="6937375" y="4838700"/>
            <a:ext cx="37623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>
                <a:latin typeface="Comic Sans MS" pitchFamily="66" charset="0"/>
              </a:rPr>
              <a:t>B</a:t>
            </a:r>
            <a:endParaRPr lang="en-US">
              <a:latin typeface="Times New Roman" pitchFamily="18" charset="0"/>
            </a:endParaRPr>
          </a:p>
        </p:txBody>
      </p:sp>
      <p:sp>
        <p:nvSpPr>
          <p:cNvPr id="72716" name="Text Box 49"/>
          <p:cNvSpPr txBox="1">
            <a:spLocks noChangeArrowheads="1"/>
          </p:cNvSpPr>
          <p:nvPr/>
        </p:nvSpPr>
        <p:spPr bwMode="auto">
          <a:xfrm>
            <a:off x="5029200" y="3352800"/>
            <a:ext cx="4048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/>
              <a:t>C</a:t>
            </a:r>
          </a:p>
        </p:txBody>
      </p:sp>
      <p:grpSp>
        <p:nvGrpSpPr>
          <p:cNvPr id="72717" name="Group 50"/>
          <p:cNvGrpSpPr>
            <a:grpSpLocks/>
          </p:cNvGrpSpPr>
          <p:nvPr/>
        </p:nvGrpSpPr>
        <p:grpSpPr bwMode="auto">
          <a:xfrm>
            <a:off x="3833813" y="4605338"/>
            <a:ext cx="2295525" cy="336550"/>
            <a:chOff x="2418" y="3342"/>
            <a:chExt cx="1446" cy="212"/>
          </a:xfrm>
        </p:grpSpPr>
        <p:sp>
          <p:nvSpPr>
            <p:cNvPr id="72769" name="Rectangle 51"/>
            <p:cNvSpPr>
              <a:spLocks noChangeArrowheads="1"/>
            </p:cNvSpPr>
            <p:nvPr/>
          </p:nvSpPr>
          <p:spPr bwMode="auto">
            <a:xfrm>
              <a:off x="2463" y="3366"/>
              <a:ext cx="1356" cy="174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72770" name="Line 52"/>
            <p:cNvSpPr>
              <a:spLocks noChangeShapeType="1"/>
            </p:cNvSpPr>
            <p:nvPr/>
          </p:nvSpPr>
          <p:spPr bwMode="auto">
            <a:xfrm>
              <a:off x="2784" y="3372"/>
              <a:ext cx="0" cy="16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771" name="Line 53"/>
            <p:cNvSpPr>
              <a:spLocks noChangeShapeType="1"/>
            </p:cNvSpPr>
            <p:nvPr/>
          </p:nvSpPr>
          <p:spPr bwMode="auto">
            <a:xfrm>
              <a:off x="3186" y="3375"/>
              <a:ext cx="0" cy="16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772" name="Line 54"/>
            <p:cNvSpPr>
              <a:spLocks noChangeShapeType="1"/>
            </p:cNvSpPr>
            <p:nvPr/>
          </p:nvSpPr>
          <p:spPr bwMode="auto">
            <a:xfrm>
              <a:off x="3321" y="3375"/>
              <a:ext cx="0" cy="16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773" name="Text Box 55"/>
            <p:cNvSpPr txBox="1">
              <a:spLocks noChangeArrowheads="1"/>
            </p:cNvSpPr>
            <p:nvPr/>
          </p:nvSpPr>
          <p:spPr bwMode="auto">
            <a:xfrm>
              <a:off x="2418" y="3342"/>
              <a:ext cx="1446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sz="1600"/>
                <a:t>src:B dest:A     payload</a:t>
              </a:r>
              <a:endParaRPr lang="en-US" sz="1600">
                <a:latin typeface="Times New Roman" pitchFamily="18" charset="0"/>
              </a:endParaRPr>
            </a:p>
          </p:txBody>
        </p:sp>
      </p:grpSp>
      <p:sp>
        <p:nvSpPr>
          <p:cNvPr id="72718" name="Freeform 56"/>
          <p:cNvSpPr>
            <a:spLocks/>
          </p:cNvSpPr>
          <p:nvPr/>
        </p:nvSpPr>
        <p:spPr bwMode="auto">
          <a:xfrm>
            <a:off x="3802063" y="4560888"/>
            <a:ext cx="2635250" cy="241300"/>
          </a:xfrm>
          <a:custGeom>
            <a:avLst/>
            <a:gdLst>
              <a:gd name="T0" fmla="*/ 2147483647 w 1660"/>
              <a:gd name="T1" fmla="*/ 2147483647 h 152"/>
              <a:gd name="T2" fmla="*/ 2147483647 w 1660"/>
              <a:gd name="T3" fmla="*/ 0 h 152"/>
              <a:gd name="T4" fmla="*/ 0 w 1660"/>
              <a:gd name="T5" fmla="*/ 2147483647 h 152"/>
              <a:gd name="T6" fmla="*/ 0 60000 65536"/>
              <a:gd name="T7" fmla="*/ 0 60000 65536"/>
              <a:gd name="T8" fmla="*/ 0 60000 65536"/>
              <a:gd name="T9" fmla="*/ 0 w 1660"/>
              <a:gd name="T10" fmla="*/ 0 h 152"/>
              <a:gd name="T11" fmla="*/ 1660 w 1660"/>
              <a:gd name="T12" fmla="*/ 152 h 15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660" h="152">
                <a:moveTo>
                  <a:pt x="1660" y="152"/>
                </a:moveTo>
                <a:lnTo>
                  <a:pt x="1660" y="0"/>
                </a:lnTo>
                <a:lnTo>
                  <a:pt x="0" y="4"/>
                </a:lnTo>
              </a:path>
            </a:pathLst>
          </a:custGeom>
          <a:noFill/>
          <a:ln w="28575">
            <a:solidFill>
              <a:srgbClr val="CC00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2719" name="Line 57"/>
          <p:cNvSpPr>
            <a:spLocks noChangeShapeType="1"/>
          </p:cNvSpPr>
          <p:nvPr/>
        </p:nvSpPr>
        <p:spPr bwMode="auto">
          <a:xfrm flipV="1">
            <a:off x="4945063" y="3957638"/>
            <a:ext cx="0" cy="603250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2720" name="Rectangle 59"/>
          <p:cNvSpPr>
            <a:spLocks noChangeArrowheads="1"/>
          </p:cNvSpPr>
          <p:nvPr/>
        </p:nvSpPr>
        <p:spPr bwMode="auto">
          <a:xfrm>
            <a:off x="596900" y="5480050"/>
            <a:ext cx="7772400" cy="915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742950" lvl="1" indent="-285750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v"/>
            </a:pPr>
            <a:r>
              <a:rPr lang="en-US">
                <a:latin typeface="Gill Sans MT" pitchFamily="34" charset="0"/>
              </a:rPr>
              <a:t>wireshark software used for end-of-chapter labs is a (free) packet-sniffer</a:t>
            </a:r>
          </a:p>
          <a:p>
            <a:pPr marL="742950" lvl="1" indent="-285750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None/>
            </a:pPr>
            <a:endParaRPr lang="en-US">
              <a:latin typeface="Gill Sans MT" pitchFamily="34" charset="0"/>
            </a:endParaRPr>
          </a:p>
        </p:txBody>
      </p:sp>
      <p:pic>
        <p:nvPicPr>
          <p:cNvPr id="72721" name="Picture 6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37075" y="3419475"/>
            <a:ext cx="471488" cy="442913"/>
          </a:xfrm>
          <a:prstGeom prst="rect">
            <a:avLst/>
          </a:prstGeom>
          <a:noFill/>
          <a:ln w="31750">
            <a:noFill/>
            <a:miter lim="800000"/>
            <a:headEnd/>
            <a:tailEnd/>
          </a:ln>
        </p:spPr>
      </p:pic>
      <p:pic>
        <p:nvPicPr>
          <p:cNvPr id="72722" name="Picture 51" descr="underline_base"/>
          <p:cNvPicPr>
            <a:picLocks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96900" y="898525"/>
            <a:ext cx="5976938" cy="173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72723" name="Group 54"/>
          <p:cNvGrpSpPr>
            <a:grpSpLocks/>
          </p:cNvGrpSpPr>
          <p:nvPr/>
        </p:nvGrpSpPr>
        <p:grpSpPr bwMode="auto">
          <a:xfrm>
            <a:off x="1830388" y="3413125"/>
            <a:ext cx="365125" cy="712788"/>
            <a:chOff x="4140" y="429"/>
            <a:chExt cx="1425" cy="2396"/>
          </a:xfrm>
        </p:grpSpPr>
        <p:sp>
          <p:nvSpPr>
            <p:cNvPr id="72737" name="Freeform 55"/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 w 354"/>
                <a:gd name="T1" fmla="*/ 0 h 2742"/>
                <a:gd name="T2" fmla="*/ 2 w 354"/>
                <a:gd name="T3" fmla="*/ 7 h 2742"/>
                <a:gd name="T4" fmla="*/ 2 w 354"/>
                <a:gd name="T5" fmla="*/ 48 h 2742"/>
                <a:gd name="T6" fmla="*/ 0 w 354"/>
                <a:gd name="T7" fmla="*/ 50 h 2742"/>
                <a:gd name="T8" fmla="*/ 2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738" name="Rectangle 56"/>
            <p:cNvSpPr>
              <a:spLocks noChangeArrowheads="1"/>
            </p:cNvSpPr>
            <p:nvPr/>
          </p:nvSpPr>
          <p:spPr bwMode="auto">
            <a:xfrm>
              <a:off x="4208" y="429"/>
              <a:ext cx="1047" cy="2284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739" name="Freeform 57"/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2 w 211"/>
                <a:gd name="T3" fmla="*/ 5 h 2537"/>
                <a:gd name="T4" fmla="*/ 2 w 211"/>
                <a:gd name="T5" fmla="*/ 45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740" name="Freeform 58"/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2 w 328"/>
                <a:gd name="T3" fmla="*/ 3 h 226"/>
                <a:gd name="T4" fmla="*/ 2 w 328"/>
                <a:gd name="T5" fmla="*/ 5 h 226"/>
                <a:gd name="T6" fmla="*/ 0 w 328"/>
                <a:gd name="T7" fmla="*/ 3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741" name="Rectangle 59"/>
            <p:cNvSpPr>
              <a:spLocks noChangeArrowheads="1"/>
            </p:cNvSpPr>
            <p:nvPr/>
          </p:nvSpPr>
          <p:spPr bwMode="auto">
            <a:xfrm>
              <a:off x="4214" y="690"/>
              <a:ext cx="595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72742" name="Group 60"/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72767" name="AutoShape 61"/>
              <p:cNvSpPr>
                <a:spLocks noChangeArrowheads="1"/>
              </p:cNvSpPr>
              <p:nvPr/>
            </p:nvSpPr>
            <p:spPr bwMode="auto">
              <a:xfrm>
                <a:off x="612" y="2569"/>
                <a:ext cx="727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768" name="AutoShape 62"/>
              <p:cNvSpPr>
                <a:spLocks noChangeArrowheads="1"/>
              </p:cNvSpPr>
              <p:nvPr/>
            </p:nvSpPr>
            <p:spPr bwMode="auto">
              <a:xfrm>
                <a:off x="627" y="2584"/>
                <a:ext cx="696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72743" name="Rectangle 63"/>
            <p:cNvSpPr>
              <a:spLocks noChangeArrowheads="1"/>
            </p:cNvSpPr>
            <p:nvPr/>
          </p:nvSpPr>
          <p:spPr bwMode="auto">
            <a:xfrm>
              <a:off x="4227" y="1021"/>
              <a:ext cx="595" cy="43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72744" name="Group 64"/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72765" name="AutoShape 65"/>
              <p:cNvSpPr>
                <a:spLocks noChangeArrowheads="1"/>
              </p:cNvSpPr>
              <p:nvPr/>
            </p:nvSpPr>
            <p:spPr bwMode="auto">
              <a:xfrm>
                <a:off x="614" y="2569"/>
                <a:ext cx="727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766" name="AutoShape 66"/>
              <p:cNvSpPr>
                <a:spLocks noChangeArrowheads="1"/>
              </p:cNvSpPr>
              <p:nvPr/>
            </p:nvSpPr>
            <p:spPr bwMode="auto">
              <a:xfrm>
                <a:off x="630" y="2585"/>
                <a:ext cx="696" cy="10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72745" name="Rectangle 67"/>
            <p:cNvSpPr>
              <a:spLocks noChangeArrowheads="1"/>
            </p:cNvSpPr>
            <p:nvPr/>
          </p:nvSpPr>
          <p:spPr bwMode="auto">
            <a:xfrm>
              <a:off x="4214" y="1358"/>
              <a:ext cx="601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746" name="Rectangle 68"/>
            <p:cNvSpPr>
              <a:spLocks noChangeArrowheads="1"/>
            </p:cNvSpPr>
            <p:nvPr/>
          </p:nvSpPr>
          <p:spPr bwMode="auto">
            <a:xfrm>
              <a:off x="4227" y="1656"/>
              <a:ext cx="595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72747" name="Group 69"/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72763" name="AutoShape 70"/>
              <p:cNvSpPr>
                <a:spLocks noChangeArrowheads="1"/>
              </p:cNvSpPr>
              <p:nvPr/>
            </p:nvSpPr>
            <p:spPr bwMode="auto">
              <a:xfrm>
                <a:off x="614" y="2570"/>
                <a:ext cx="725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764" name="AutoShape 71"/>
              <p:cNvSpPr>
                <a:spLocks noChangeArrowheads="1"/>
              </p:cNvSpPr>
              <p:nvPr/>
            </p:nvSpPr>
            <p:spPr bwMode="auto">
              <a:xfrm>
                <a:off x="629" y="2585"/>
                <a:ext cx="695" cy="10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72748" name="Freeform 72"/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2 w 328"/>
                <a:gd name="T3" fmla="*/ 2 h 226"/>
                <a:gd name="T4" fmla="*/ 2 w 328"/>
                <a:gd name="T5" fmla="*/ 4 h 226"/>
                <a:gd name="T6" fmla="*/ 0 w 328"/>
                <a:gd name="T7" fmla="*/ 2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72749" name="Group 73"/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72761" name="AutoShape 74"/>
              <p:cNvSpPr>
                <a:spLocks noChangeArrowheads="1"/>
              </p:cNvSpPr>
              <p:nvPr/>
            </p:nvSpPr>
            <p:spPr bwMode="auto">
              <a:xfrm>
                <a:off x="616" y="2566"/>
                <a:ext cx="725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762" name="AutoShape 75"/>
              <p:cNvSpPr>
                <a:spLocks noChangeArrowheads="1"/>
              </p:cNvSpPr>
              <p:nvPr/>
            </p:nvSpPr>
            <p:spPr bwMode="auto">
              <a:xfrm>
                <a:off x="632" y="2583"/>
                <a:ext cx="695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72750" name="Rectangle 76"/>
            <p:cNvSpPr>
              <a:spLocks noChangeArrowheads="1"/>
            </p:cNvSpPr>
            <p:nvPr/>
          </p:nvSpPr>
          <p:spPr bwMode="auto">
            <a:xfrm>
              <a:off x="5249" y="429"/>
              <a:ext cx="68" cy="2289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751" name="Freeform 77"/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2 w 296"/>
                <a:gd name="T3" fmla="*/ 2 h 256"/>
                <a:gd name="T4" fmla="*/ 2 w 296"/>
                <a:gd name="T5" fmla="*/ 4 h 256"/>
                <a:gd name="T6" fmla="*/ 0 w 296"/>
                <a:gd name="T7" fmla="*/ 2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752" name="Freeform 78"/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2 w 304"/>
                <a:gd name="T3" fmla="*/ 2 h 288"/>
                <a:gd name="T4" fmla="*/ 2 w 304"/>
                <a:gd name="T5" fmla="*/ 5 h 288"/>
                <a:gd name="T6" fmla="*/ 2 w 304"/>
                <a:gd name="T7" fmla="*/ 2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753" name="Oval 79"/>
            <p:cNvSpPr>
              <a:spLocks noChangeArrowheads="1"/>
            </p:cNvSpPr>
            <p:nvPr/>
          </p:nvSpPr>
          <p:spPr bwMode="auto">
            <a:xfrm>
              <a:off x="5515" y="2612"/>
              <a:ext cx="50" cy="96"/>
            </a:xfrm>
            <a:prstGeom prst="ellipse">
              <a:avLst/>
            </a:prstGeom>
            <a:solidFill>
              <a:srgbClr val="333333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754" name="Freeform 80"/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3 h 240"/>
                <a:gd name="T2" fmla="*/ 2 w 306"/>
                <a:gd name="T3" fmla="*/ 5 h 240"/>
                <a:gd name="T4" fmla="*/ 2 w 306"/>
                <a:gd name="T5" fmla="*/ 3 h 240"/>
                <a:gd name="T6" fmla="*/ 2 w 306"/>
                <a:gd name="T7" fmla="*/ 0 h 240"/>
                <a:gd name="T8" fmla="*/ 0 w 306"/>
                <a:gd name="T9" fmla="*/ 3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755" name="AutoShape 81"/>
            <p:cNvSpPr>
              <a:spLocks noChangeArrowheads="1"/>
            </p:cNvSpPr>
            <p:nvPr/>
          </p:nvSpPr>
          <p:spPr bwMode="auto">
            <a:xfrm>
              <a:off x="4140" y="2676"/>
              <a:ext cx="1202" cy="149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756" name="AutoShape 82"/>
            <p:cNvSpPr>
              <a:spLocks noChangeArrowheads="1"/>
            </p:cNvSpPr>
            <p:nvPr/>
          </p:nvSpPr>
          <p:spPr bwMode="auto">
            <a:xfrm>
              <a:off x="4208" y="2713"/>
              <a:ext cx="1066" cy="80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757" name="Oval 83"/>
            <p:cNvSpPr>
              <a:spLocks noChangeArrowheads="1"/>
            </p:cNvSpPr>
            <p:nvPr/>
          </p:nvSpPr>
          <p:spPr bwMode="auto">
            <a:xfrm>
              <a:off x="4307" y="2382"/>
              <a:ext cx="161" cy="144"/>
            </a:xfrm>
            <a:prstGeom prst="ellipse">
              <a:avLst/>
            </a:prstGeom>
            <a:solidFill>
              <a:srgbClr val="33CC33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758" name="Oval 84"/>
            <p:cNvSpPr>
              <a:spLocks noChangeArrowheads="1"/>
            </p:cNvSpPr>
            <p:nvPr/>
          </p:nvSpPr>
          <p:spPr bwMode="auto">
            <a:xfrm>
              <a:off x="4487" y="2382"/>
              <a:ext cx="161" cy="144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endParaRPr lang="en-US" sz="1800">
                <a:solidFill>
                  <a:srgbClr val="FF0000"/>
                </a:solidFill>
              </a:endParaRPr>
            </a:p>
          </p:txBody>
        </p:sp>
        <p:sp>
          <p:nvSpPr>
            <p:cNvPr id="72759" name="Oval 85"/>
            <p:cNvSpPr>
              <a:spLocks noChangeArrowheads="1"/>
            </p:cNvSpPr>
            <p:nvPr/>
          </p:nvSpPr>
          <p:spPr bwMode="auto">
            <a:xfrm>
              <a:off x="4660" y="2382"/>
              <a:ext cx="161" cy="139"/>
            </a:xfrm>
            <a:prstGeom prst="ellipse">
              <a:avLst/>
            </a:prstGeom>
            <a:solidFill>
              <a:srgbClr val="33CC33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760" name="Rectangle 86"/>
            <p:cNvSpPr>
              <a:spLocks noChangeArrowheads="1"/>
            </p:cNvSpPr>
            <p:nvPr/>
          </p:nvSpPr>
          <p:spPr bwMode="auto">
            <a:xfrm>
              <a:off x="5063" y="1832"/>
              <a:ext cx="87" cy="763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72724" name="Group 87"/>
          <p:cNvGrpSpPr>
            <a:grpSpLocks/>
          </p:cNvGrpSpPr>
          <p:nvPr/>
        </p:nvGrpSpPr>
        <p:grpSpPr bwMode="auto">
          <a:xfrm flipH="1">
            <a:off x="6323013" y="4730750"/>
            <a:ext cx="735012" cy="681038"/>
            <a:chOff x="-44" y="1473"/>
            <a:chExt cx="981" cy="1105"/>
          </a:xfrm>
        </p:grpSpPr>
        <p:pic>
          <p:nvPicPr>
            <p:cNvPr id="72735" name="Picture 88" descr="desktop_computer_stylized_medium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2736" name="Freeform 89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7350 w 356"/>
                <a:gd name="T3" fmla="*/ 15587 h 368"/>
                <a:gd name="T4" fmla="*/ 222251 w 356"/>
                <a:gd name="T5" fmla="*/ 324849 h 368"/>
                <a:gd name="T6" fmla="*/ 48981 w 356"/>
                <a:gd name="T7" fmla="*/ 40625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 w="9525" cap="flat" cmpd="sng">
              <a:noFill/>
              <a:prstDash val="solid"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72725" name="Group 102"/>
          <p:cNvGrpSpPr>
            <a:grpSpLocks/>
          </p:cNvGrpSpPr>
          <p:nvPr/>
        </p:nvGrpSpPr>
        <p:grpSpPr bwMode="auto">
          <a:xfrm>
            <a:off x="2747963" y="4849813"/>
            <a:ext cx="881062" cy="365125"/>
            <a:chOff x="2356" y="1300"/>
            <a:chExt cx="555" cy="194"/>
          </a:xfrm>
        </p:grpSpPr>
        <p:sp>
          <p:nvSpPr>
            <p:cNvPr id="72727" name="Oval 407"/>
            <p:cNvSpPr>
              <a:spLocks noChangeArrowheads="1"/>
            </p:cNvSpPr>
            <p:nvPr/>
          </p:nvSpPr>
          <p:spPr bwMode="auto">
            <a:xfrm>
              <a:off x="2357" y="1385"/>
              <a:ext cx="551" cy="109"/>
            </a:xfrm>
            <a:prstGeom prst="ellipse">
              <a:avLst/>
            </a:prstGeom>
            <a:gradFill rotWithShape="1">
              <a:gsLst>
                <a:gs pos="0">
                  <a:srgbClr val="009999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72728" name="Rectangle 410"/>
            <p:cNvSpPr>
              <a:spLocks noChangeArrowheads="1"/>
            </p:cNvSpPr>
            <p:nvPr/>
          </p:nvSpPr>
          <p:spPr bwMode="auto">
            <a:xfrm>
              <a:off x="2357" y="1374"/>
              <a:ext cx="554" cy="66"/>
            </a:xfrm>
            <a:prstGeom prst="rect">
              <a:avLst/>
            </a:prstGeom>
            <a:gradFill rotWithShape="1">
              <a:gsLst>
                <a:gs pos="0">
                  <a:srgbClr val="009999"/>
                </a:gs>
                <a:gs pos="100000">
                  <a:srgbClr val="FFFFFF"/>
                </a:gs>
              </a:gsLst>
              <a:lin ang="0" scaled="1"/>
            </a:gra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>
                <a:latin typeface="Times New Roman" pitchFamily="18" charset="0"/>
              </a:endParaRPr>
            </a:p>
          </p:txBody>
        </p:sp>
        <p:sp>
          <p:nvSpPr>
            <p:cNvPr id="72729" name="Oval 411"/>
            <p:cNvSpPr>
              <a:spLocks noChangeArrowheads="1"/>
            </p:cNvSpPr>
            <p:nvPr/>
          </p:nvSpPr>
          <p:spPr bwMode="auto">
            <a:xfrm>
              <a:off x="2356" y="1300"/>
              <a:ext cx="551" cy="127"/>
            </a:xfrm>
            <a:prstGeom prst="ellipse">
              <a:avLst/>
            </a:prstGeom>
            <a:gradFill rotWithShape="1">
              <a:gsLst>
                <a:gs pos="0">
                  <a:srgbClr val="009999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grpSp>
          <p:nvGrpSpPr>
            <p:cNvPr id="72730" name="Group 106"/>
            <p:cNvGrpSpPr>
              <a:grpSpLocks/>
            </p:cNvGrpSpPr>
            <p:nvPr/>
          </p:nvGrpSpPr>
          <p:grpSpPr bwMode="auto">
            <a:xfrm>
              <a:off x="2468" y="1332"/>
              <a:ext cx="310" cy="60"/>
              <a:chOff x="2468" y="1332"/>
              <a:chExt cx="310" cy="60"/>
            </a:xfrm>
          </p:grpSpPr>
          <p:sp>
            <p:nvSpPr>
              <p:cNvPr id="72733" name="Freeform 107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28575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734" name="Freeform 108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28575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72731" name="Line 109"/>
            <p:cNvSpPr>
              <a:spLocks noChangeShapeType="1"/>
            </p:cNvSpPr>
            <p:nvPr/>
          </p:nvSpPr>
          <p:spPr bwMode="auto">
            <a:xfrm>
              <a:off x="2357" y="1361"/>
              <a:ext cx="0" cy="8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732" name="Line 110"/>
            <p:cNvSpPr>
              <a:spLocks noChangeShapeType="1"/>
            </p:cNvSpPr>
            <p:nvPr/>
          </p:nvSpPr>
          <p:spPr bwMode="auto">
            <a:xfrm>
              <a:off x="2907" y="1363"/>
              <a:ext cx="0" cy="8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2726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r>
              <a:rPr lang="en-US"/>
              <a:t>1-</a:t>
            </a:r>
            <a:fld id="{61273466-B3D2-4468-8954-CD5D43A4BCAB}" type="slidenum">
              <a:rPr lang="en-US" smtClean="0"/>
              <a:pPr/>
              <a:t>63</a:t>
            </a:fld>
            <a:endParaRPr lang="en-US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Footer Placeholder 2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>
                <a:ea typeface="ＭＳ Ｐゴシック" pitchFamily="34" charset="-128"/>
              </a:rPr>
              <a:t>Introduction</a:t>
            </a:r>
          </a:p>
        </p:txBody>
      </p:sp>
      <p:pic>
        <p:nvPicPr>
          <p:cNvPr id="73731" name="Picture 97" descr="underline_base"/>
          <p:cNvPicPr>
            <a:picLocks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3238" y="954088"/>
            <a:ext cx="7381875" cy="185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73732" name="Group 51"/>
          <p:cNvGrpSpPr>
            <a:grpSpLocks/>
          </p:cNvGrpSpPr>
          <p:nvPr/>
        </p:nvGrpSpPr>
        <p:grpSpPr bwMode="auto">
          <a:xfrm flipH="1">
            <a:off x="4792663" y="2470150"/>
            <a:ext cx="735012" cy="681038"/>
            <a:chOff x="-44" y="1473"/>
            <a:chExt cx="981" cy="1105"/>
          </a:xfrm>
        </p:grpSpPr>
        <p:pic>
          <p:nvPicPr>
            <p:cNvPr id="73797" name="Picture 52" descr="desktop_computer_stylized_medium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3798" name="Freeform 53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7350 w 356"/>
                <a:gd name="T3" fmla="*/ 15587 h 368"/>
                <a:gd name="T4" fmla="*/ 222251 w 356"/>
                <a:gd name="T5" fmla="*/ 324849 h 368"/>
                <a:gd name="T6" fmla="*/ 48981 w 356"/>
                <a:gd name="T7" fmla="*/ 40625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 w="9525" cap="flat" cmpd="sng">
              <a:noFill/>
              <a:prstDash val="solid"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7373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88950" y="252413"/>
            <a:ext cx="7772400" cy="947737"/>
          </a:xfrm>
        </p:spPr>
        <p:txBody>
          <a:bodyPr/>
          <a:lstStyle/>
          <a:p>
            <a:pPr eaLnBrk="1" hangingPunct="1"/>
            <a:r>
              <a:rPr lang="en-US">
                <a:ea typeface="ＭＳ Ｐゴシック" pitchFamily="34" charset="-128"/>
              </a:rPr>
              <a:t>Bad guys can use fake addresses</a:t>
            </a:r>
          </a:p>
        </p:txBody>
      </p:sp>
      <p:sp>
        <p:nvSpPr>
          <p:cNvPr id="73734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596900" y="1662113"/>
            <a:ext cx="8077200" cy="1484312"/>
          </a:xfrm>
          <a:noFill/>
        </p:spPr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en-US" sz="3200" i="1">
                <a:solidFill>
                  <a:srgbClr val="CC0000"/>
                </a:solidFill>
                <a:ea typeface="ＭＳ Ｐゴシック" pitchFamily="34" charset="-128"/>
              </a:rPr>
              <a:t>IP spoofing:</a:t>
            </a:r>
            <a:r>
              <a:rPr lang="en-US" i="1">
                <a:solidFill>
                  <a:srgbClr val="FF3300"/>
                </a:solidFill>
                <a:ea typeface="ＭＳ Ｐゴシック" pitchFamily="34" charset="-128"/>
              </a:rPr>
              <a:t> </a:t>
            </a:r>
            <a:r>
              <a:rPr lang="en-US">
                <a:ea typeface="ＭＳ Ｐゴシック" pitchFamily="34" charset="-128"/>
              </a:rPr>
              <a:t>send packet with false source address</a:t>
            </a:r>
          </a:p>
        </p:txBody>
      </p:sp>
      <p:sp>
        <p:nvSpPr>
          <p:cNvPr id="73735" name="Freeform 70"/>
          <p:cNvSpPr>
            <a:spLocks/>
          </p:cNvSpPr>
          <p:nvPr/>
        </p:nvSpPr>
        <p:spPr bwMode="auto">
          <a:xfrm>
            <a:off x="2225675" y="3171825"/>
            <a:ext cx="4587875" cy="728663"/>
          </a:xfrm>
          <a:custGeom>
            <a:avLst/>
            <a:gdLst>
              <a:gd name="T0" fmla="*/ 2147483647 w 2620"/>
              <a:gd name="T1" fmla="*/ 0 h 459"/>
              <a:gd name="T2" fmla="*/ 0 w 2620"/>
              <a:gd name="T3" fmla="*/ 2147483647 h 459"/>
              <a:gd name="T4" fmla="*/ 2147483647 w 2620"/>
              <a:gd name="T5" fmla="*/ 2147483647 h 459"/>
              <a:gd name="T6" fmla="*/ 2147483647 w 2620"/>
              <a:gd name="T7" fmla="*/ 2147483647 h 459"/>
              <a:gd name="T8" fmla="*/ 0 60000 65536"/>
              <a:gd name="T9" fmla="*/ 0 60000 65536"/>
              <a:gd name="T10" fmla="*/ 0 60000 65536"/>
              <a:gd name="T11" fmla="*/ 0 60000 65536"/>
              <a:gd name="T12" fmla="*/ 0 w 2620"/>
              <a:gd name="T13" fmla="*/ 0 h 459"/>
              <a:gd name="T14" fmla="*/ 2620 w 2620"/>
              <a:gd name="T15" fmla="*/ 459 h 45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620" h="459">
                <a:moveTo>
                  <a:pt x="2" y="0"/>
                </a:moveTo>
                <a:lnTo>
                  <a:pt x="0" y="253"/>
                </a:lnTo>
                <a:lnTo>
                  <a:pt x="2620" y="253"/>
                </a:lnTo>
                <a:lnTo>
                  <a:pt x="2620" y="459"/>
                </a:lnTo>
              </a:path>
            </a:pathLst>
          </a:cu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3736" name="Freeform 71"/>
          <p:cNvSpPr>
            <a:spLocks/>
          </p:cNvSpPr>
          <p:nvPr/>
        </p:nvSpPr>
        <p:spPr bwMode="auto">
          <a:xfrm>
            <a:off x="5057775" y="3041650"/>
            <a:ext cx="4763" cy="522288"/>
          </a:xfrm>
          <a:custGeom>
            <a:avLst/>
            <a:gdLst>
              <a:gd name="T0" fmla="*/ 0 w 3"/>
              <a:gd name="T1" fmla="*/ 2147483647 h 329"/>
              <a:gd name="T2" fmla="*/ 2147483647 w 3"/>
              <a:gd name="T3" fmla="*/ 0 h 329"/>
              <a:gd name="T4" fmla="*/ 0 60000 65536"/>
              <a:gd name="T5" fmla="*/ 0 60000 65536"/>
              <a:gd name="T6" fmla="*/ 0 w 3"/>
              <a:gd name="T7" fmla="*/ 0 h 329"/>
              <a:gd name="T8" fmla="*/ 3 w 3"/>
              <a:gd name="T9" fmla="*/ 329 h 329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" h="329">
                <a:moveTo>
                  <a:pt x="0" y="329"/>
                </a:moveTo>
                <a:lnTo>
                  <a:pt x="3" y="0"/>
                </a:lnTo>
              </a:path>
            </a:pathLst>
          </a:cu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3737" name="Line 72"/>
          <p:cNvSpPr>
            <a:spLocks noChangeShapeType="1"/>
          </p:cNvSpPr>
          <p:nvPr/>
        </p:nvSpPr>
        <p:spPr bwMode="auto">
          <a:xfrm flipV="1">
            <a:off x="3400425" y="3563938"/>
            <a:ext cx="0" cy="3746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3738" name="Line 73"/>
          <p:cNvSpPr>
            <a:spLocks noChangeShapeType="1"/>
          </p:cNvSpPr>
          <p:nvPr/>
        </p:nvSpPr>
        <p:spPr bwMode="auto">
          <a:xfrm flipV="1">
            <a:off x="3419475" y="4275138"/>
            <a:ext cx="0" cy="2413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3739" name="Text Box 74"/>
          <p:cNvSpPr txBox="1">
            <a:spLocks noChangeArrowheads="1"/>
          </p:cNvSpPr>
          <p:nvPr/>
        </p:nvSpPr>
        <p:spPr bwMode="auto">
          <a:xfrm>
            <a:off x="1682750" y="2460625"/>
            <a:ext cx="3873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/>
              <a:t>A</a:t>
            </a:r>
          </a:p>
        </p:txBody>
      </p:sp>
      <p:sp>
        <p:nvSpPr>
          <p:cNvPr id="73740" name="Text Box 75"/>
          <p:cNvSpPr txBox="1">
            <a:spLocks noChangeArrowheads="1"/>
          </p:cNvSpPr>
          <p:nvPr/>
        </p:nvSpPr>
        <p:spPr bwMode="auto">
          <a:xfrm>
            <a:off x="7086600" y="3879850"/>
            <a:ext cx="3873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/>
              <a:t>B</a:t>
            </a:r>
          </a:p>
        </p:txBody>
      </p:sp>
      <p:sp>
        <p:nvSpPr>
          <p:cNvPr id="73741" name="Text Box 76"/>
          <p:cNvSpPr txBox="1">
            <a:spLocks noChangeArrowheads="1"/>
          </p:cNvSpPr>
          <p:nvPr/>
        </p:nvSpPr>
        <p:spPr bwMode="auto">
          <a:xfrm>
            <a:off x="5249863" y="2438400"/>
            <a:ext cx="40481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/>
              <a:t>C</a:t>
            </a:r>
          </a:p>
        </p:txBody>
      </p:sp>
      <p:sp>
        <p:nvSpPr>
          <p:cNvPr id="73742" name="Freeform 77"/>
          <p:cNvSpPr>
            <a:spLocks/>
          </p:cNvSpPr>
          <p:nvPr/>
        </p:nvSpPr>
        <p:spPr bwMode="auto">
          <a:xfrm>
            <a:off x="2235200" y="3019425"/>
            <a:ext cx="2967038" cy="704850"/>
          </a:xfrm>
          <a:custGeom>
            <a:avLst/>
            <a:gdLst>
              <a:gd name="T0" fmla="*/ 2147483647 w 1869"/>
              <a:gd name="T1" fmla="*/ 0 h 444"/>
              <a:gd name="T2" fmla="*/ 2147483647 w 1869"/>
              <a:gd name="T3" fmla="*/ 2147483647 h 444"/>
              <a:gd name="T4" fmla="*/ 0 w 1869"/>
              <a:gd name="T5" fmla="*/ 2147483647 h 444"/>
              <a:gd name="T6" fmla="*/ 0 60000 65536"/>
              <a:gd name="T7" fmla="*/ 0 60000 65536"/>
              <a:gd name="T8" fmla="*/ 0 60000 65536"/>
              <a:gd name="T9" fmla="*/ 0 w 1869"/>
              <a:gd name="T10" fmla="*/ 0 h 444"/>
              <a:gd name="T11" fmla="*/ 1869 w 1869"/>
              <a:gd name="T12" fmla="*/ 444 h 44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869" h="444">
                <a:moveTo>
                  <a:pt x="1869" y="0"/>
                </a:moveTo>
                <a:lnTo>
                  <a:pt x="1869" y="444"/>
                </a:lnTo>
                <a:lnTo>
                  <a:pt x="0" y="444"/>
                </a:lnTo>
              </a:path>
            </a:pathLst>
          </a:custGeom>
          <a:noFill/>
          <a:ln w="28575">
            <a:solidFill>
              <a:srgbClr val="CC00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73743" name="Group 78"/>
          <p:cNvGrpSpPr>
            <a:grpSpLocks/>
          </p:cNvGrpSpPr>
          <p:nvPr/>
        </p:nvGrpSpPr>
        <p:grpSpPr bwMode="auto">
          <a:xfrm>
            <a:off x="2701925" y="3502025"/>
            <a:ext cx="2295525" cy="336550"/>
            <a:chOff x="2418" y="3342"/>
            <a:chExt cx="1446" cy="212"/>
          </a:xfrm>
        </p:grpSpPr>
        <p:sp>
          <p:nvSpPr>
            <p:cNvPr id="73792" name="Rectangle 79"/>
            <p:cNvSpPr>
              <a:spLocks noChangeArrowheads="1"/>
            </p:cNvSpPr>
            <p:nvPr/>
          </p:nvSpPr>
          <p:spPr bwMode="auto">
            <a:xfrm>
              <a:off x="2463" y="3366"/>
              <a:ext cx="1356" cy="174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73793" name="Line 80"/>
            <p:cNvSpPr>
              <a:spLocks noChangeShapeType="1"/>
            </p:cNvSpPr>
            <p:nvPr/>
          </p:nvSpPr>
          <p:spPr bwMode="auto">
            <a:xfrm>
              <a:off x="2784" y="3372"/>
              <a:ext cx="0" cy="16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794" name="Line 81"/>
            <p:cNvSpPr>
              <a:spLocks noChangeShapeType="1"/>
            </p:cNvSpPr>
            <p:nvPr/>
          </p:nvSpPr>
          <p:spPr bwMode="auto">
            <a:xfrm>
              <a:off x="3186" y="3375"/>
              <a:ext cx="0" cy="16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795" name="Line 82"/>
            <p:cNvSpPr>
              <a:spLocks noChangeShapeType="1"/>
            </p:cNvSpPr>
            <p:nvPr/>
          </p:nvSpPr>
          <p:spPr bwMode="auto">
            <a:xfrm>
              <a:off x="3321" y="3375"/>
              <a:ext cx="0" cy="16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796" name="Text Box 83"/>
            <p:cNvSpPr txBox="1">
              <a:spLocks noChangeArrowheads="1"/>
            </p:cNvSpPr>
            <p:nvPr/>
          </p:nvSpPr>
          <p:spPr bwMode="auto">
            <a:xfrm>
              <a:off x="2418" y="3342"/>
              <a:ext cx="1446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sz="1600">
                  <a:solidFill>
                    <a:srgbClr val="CC0000"/>
                  </a:solidFill>
                </a:rPr>
                <a:t>src:B</a:t>
              </a:r>
              <a:r>
                <a:rPr lang="en-US" sz="1600"/>
                <a:t> dest:A     payload</a:t>
              </a:r>
              <a:endParaRPr lang="en-US" sz="1600">
                <a:latin typeface="Times New Roman" pitchFamily="18" charset="0"/>
              </a:endParaRPr>
            </a:p>
          </p:txBody>
        </p:sp>
      </p:grpSp>
      <p:pic>
        <p:nvPicPr>
          <p:cNvPr id="73744" name="Picture 8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833938" y="2533650"/>
            <a:ext cx="471487" cy="442913"/>
          </a:xfrm>
          <a:prstGeom prst="rect">
            <a:avLst/>
          </a:prstGeom>
          <a:noFill/>
          <a:ln w="31750">
            <a:noFill/>
            <a:miter lim="800000"/>
            <a:headEnd/>
            <a:tailEnd/>
          </a:ln>
        </p:spPr>
      </p:pic>
      <p:grpSp>
        <p:nvGrpSpPr>
          <p:cNvPr id="73745" name="Group 48"/>
          <p:cNvGrpSpPr>
            <a:grpSpLocks/>
          </p:cNvGrpSpPr>
          <p:nvPr/>
        </p:nvGrpSpPr>
        <p:grpSpPr bwMode="auto">
          <a:xfrm flipH="1">
            <a:off x="6575425" y="3886200"/>
            <a:ext cx="735013" cy="681038"/>
            <a:chOff x="-44" y="1473"/>
            <a:chExt cx="981" cy="1105"/>
          </a:xfrm>
        </p:grpSpPr>
        <p:pic>
          <p:nvPicPr>
            <p:cNvPr id="73790" name="Picture 49" descr="desktop_computer_stylized_medium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3791" name="Freeform 50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7350 w 356"/>
                <a:gd name="T3" fmla="*/ 15587 h 368"/>
                <a:gd name="T4" fmla="*/ 222251 w 356"/>
                <a:gd name="T5" fmla="*/ 324849 h 368"/>
                <a:gd name="T6" fmla="*/ 48981 w 356"/>
                <a:gd name="T7" fmla="*/ 40625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 w="9525" cap="flat" cmpd="sng">
              <a:noFill/>
              <a:prstDash val="solid"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73746" name="Group 54"/>
          <p:cNvGrpSpPr>
            <a:grpSpLocks/>
          </p:cNvGrpSpPr>
          <p:nvPr/>
        </p:nvGrpSpPr>
        <p:grpSpPr bwMode="auto">
          <a:xfrm>
            <a:off x="2084388" y="2544763"/>
            <a:ext cx="365125" cy="712787"/>
            <a:chOff x="4140" y="429"/>
            <a:chExt cx="1425" cy="2396"/>
          </a:xfrm>
        </p:grpSpPr>
        <p:sp>
          <p:nvSpPr>
            <p:cNvPr id="73758" name="Freeform 55"/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 w 354"/>
                <a:gd name="T1" fmla="*/ 0 h 2742"/>
                <a:gd name="T2" fmla="*/ 2 w 354"/>
                <a:gd name="T3" fmla="*/ 7 h 2742"/>
                <a:gd name="T4" fmla="*/ 2 w 354"/>
                <a:gd name="T5" fmla="*/ 48 h 2742"/>
                <a:gd name="T6" fmla="*/ 0 w 354"/>
                <a:gd name="T7" fmla="*/ 50 h 2742"/>
                <a:gd name="T8" fmla="*/ 2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3759" name="Rectangle 56"/>
            <p:cNvSpPr>
              <a:spLocks noChangeArrowheads="1"/>
            </p:cNvSpPr>
            <p:nvPr/>
          </p:nvSpPr>
          <p:spPr bwMode="auto">
            <a:xfrm>
              <a:off x="4208" y="429"/>
              <a:ext cx="1047" cy="2284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760" name="Freeform 57"/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2 w 211"/>
                <a:gd name="T3" fmla="*/ 5 h 2537"/>
                <a:gd name="T4" fmla="*/ 2 w 211"/>
                <a:gd name="T5" fmla="*/ 45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3761" name="Freeform 58"/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2 w 328"/>
                <a:gd name="T3" fmla="*/ 3 h 226"/>
                <a:gd name="T4" fmla="*/ 2 w 328"/>
                <a:gd name="T5" fmla="*/ 5 h 226"/>
                <a:gd name="T6" fmla="*/ 0 w 328"/>
                <a:gd name="T7" fmla="*/ 3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3762" name="Rectangle 59"/>
            <p:cNvSpPr>
              <a:spLocks noChangeArrowheads="1"/>
            </p:cNvSpPr>
            <p:nvPr/>
          </p:nvSpPr>
          <p:spPr bwMode="auto">
            <a:xfrm>
              <a:off x="4214" y="690"/>
              <a:ext cx="595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73763" name="Group 60"/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73788" name="AutoShape 61"/>
              <p:cNvSpPr>
                <a:spLocks noChangeArrowheads="1"/>
              </p:cNvSpPr>
              <p:nvPr/>
            </p:nvSpPr>
            <p:spPr bwMode="auto">
              <a:xfrm>
                <a:off x="612" y="2569"/>
                <a:ext cx="727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3789" name="AutoShape 62"/>
              <p:cNvSpPr>
                <a:spLocks noChangeArrowheads="1"/>
              </p:cNvSpPr>
              <p:nvPr/>
            </p:nvSpPr>
            <p:spPr bwMode="auto">
              <a:xfrm>
                <a:off x="627" y="2584"/>
                <a:ext cx="696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73764" name="Rectangle 63"/>
            <p:cNvSpPr>
              <a:spLocks noChangeArrowheads="1"/>
            </p:cNvSpPr>
            <p:nvPr/>
          </p:nvSpPr>
          <p:spPr bwMode="auto">
            <a:xfrm>
              <a:off x="4227" y="1021"/>
              <a:ext cx="595" cy="43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73765" name="Group 64"/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73786" name="AutoShape 65"/>
              <p:cNvSpPr>
                <a:spLocks noChangeArrowheads="1"/>
              </p:cNvSpPr>
              <p:nvPr/>
            </p:nvSpPr>
            <p:spPr bwMode="auto">
              <a:xfrm>
                <a:off x="614" y="2569"/>
                <a:ext cx="727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3787" name="AutoShape 66"/>
              <p:cNvSpPr>
                <a:spLocks noChangeArrowheads="1"/>
              </p:cNvSpPr>
              <p:nvPr/>
            </p:nvSpPr>
            <p:spPr bwMode="auto">
              <a:xfrm>
                <a:off x="630" y="2585"/>
                <a:ext cx="696" cy="10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73766" name="Rectangle 67"/>
            <p:cNvSpPr>
              <a:spLocks noChangeArrowheads="1"/>
            </p:cNvSpPr>
            <p:nvPr/>
          </p:nvSpPr>
          <p:spPr bwMode="auto">
            <a:xfrm>
              <a:off x="4214" y="1358"/>
              <a:ext cx="601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767" name="Rectangle 68"/>
            <p:cNvSpPr>
              <a:spLocks noChangeArrowheads="1"/>
            </p:cNvSpPr>
            <p:nvPr/>
          </p:nvSpPr>
          <p:spPr bwMode="auto">
            <a:xfrm>
              <a:off x="4227" y="1656"/>
              <a:ext cx="595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73768" name="Group 69"/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73784" name="AutoShape 70"/>
              <p:cNvSpPr>
                <a:spLocks noChangeArrowheads="1"/>
              </p:cNvSpPr>
              <p:nvPr/>
            </p:nvSpPr>
            <p:spPr bwMode="auto">
              <a:xfrm>
                <a:off x="614" y="2570"/>
                <a:ext cx="725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3785" name="AutoShape 71"/>
              <p:cNvSpPr>
                <a:spLocks noChangeArrowheads="1"/>
              </p:cNvSpPr>
              <p:nvPr/>
            </p:nvSpPr>
            <p:spPr bwMode="auto">
              <a:xfrm>
                <a:off x="629" y="2585"/>
                <a:ext cx="695" cy="10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73769" name="Freeform 72"/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2 w 328"/>
                <a:gd name="T3" fmla="*/ 2 h 226"/>
                <a:gd name="T4" fmla="*/ 2 w 328"/>
                <a:gd name="T5" fmla="*/ 4 h 226"/>
                <a:gd name="T6" fmla="*/ 0 w 328"/>
                <a:gd name="T7" fmla="*/ 2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73770" name="Group 73"/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73782" name="AutoShape 74"/>
              <p:cNvSpPr>
                <a:spLocks noChangeArrowheads="1"/>
              </p:cNvSpPr>
              <p:nvPr/>
            </p:nvSpPr>
            <p:spPr bwMode="auto">
              <a:xfrm>
                <a:off x="616" y="2567"/>
                <a:ext cx="725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3783" name="AutoShape 75"/>
              <p:cNvSpPr>
                <a:spLocks noChangeArrowheads="1"/>
              </p:cNvSpPr>
              <p:nvPr/>
            </p:nvSpPr>
            <p:spPr bwMode="auto">
              <a:xfrm>
                <a:off x="632" y="2583"/>
                <a:ext cx="695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73771" name="Rectangle 76"/>
            <p:cNvSpPr>
              <a:spLocks noChangeArrowheads="1"/>
            </p:cNvSpPr>
            <p:nvPr/>
          </p:nvSpPr>
          <p:spPr bwMode="auto">
            <a:xfrm>
              <a:off x="5249" y="429"/>
              <a:ext cx="68" cy="2289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772" name="Freeform 77"/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2 w 296"/>
                <a:gd name="T3" fmla="*/ 2 h 256"/>
                <a:gd name="T4" fmla="*/ 2 w 296"/>
                <a:gd name="T5" fmla="*/ 4 h 256"/>
                <a:gd name="T6" fmla="*/ 0 w 296"/>
                <a:gd name="T7" fmla="*/ 2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3773" name="Freeform 78"/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2 w 304"/>
                <a:gd name="T3" fmla="*/ 2 h 288"/>
                <a:gd name="T4" fmla="*/ 2 w 304"/>
                <a:gd name="T5" fmla="*/ 5 h 288"/>
                <a:gd name="T6" fmla="*/ 2 w 304"/>
                <a:gd name="T7" fmla="*/ 2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3774" name="Oval 79"/>
            <p:cNvSpPr>
              <a:spLocks noChangeArrowheads="1"/>
            </p:cNvSpPr>
            <p:nvPr/>
          </p:nvSpPr>
          <p:spPr bwMode="auto">
            <a:xfrm>
              <a:off x="5515" y="2612"/>
              <a:ext cx="50" cy="96"/>
            </a:xfrm>
            <a:prstGeom prst="ellipse">
              <a:avLst/>
            </a:prstGeom>
            <a:solidFill>
              <a:srgbClr val="333333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775" name="Freeform 80"/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3 h 240"/>
                <a:gd name="T2" fmla="*/ 2 w 306"/>
                <a:gd name="T3" fmla="*/ 5 h 240"/>
                <a:gd name="T4" fmla="*/ 2 w 306"/>
                <a:gd name="T5" fmla="*/ 3 h 240"/>
                <a:gd name="T6" fmla="*/ 2 w 306"/>
                <a:gd name="T7" fmla="*/ 0 h 240"/>
                <a:gd name="T8" fmla="*/ 0 w 306"/>
                <a:gd name="T9" fmla="*/ 3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3776" name="AutoShape 81"/>
            <p:cNvSpPr>
              <a:spLocks noChangeArrowheads="1"/>
            </p:cNvSpPr>
            <p:nvPr/>
          </p:nvSpPr>
          <p:spPr bwMode="auto">
            <a:xfrm>
              <a:off x="4140" y="2676"/>
              <a:ext cx="1202" cy="149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777" name="AutoShape 82"/>
            <p:cNvSpPr>
              <a:spLocks noChangeArrowheads="1"/>
            </p:cNvSpPr>
            <p:nvPr/>
          </p:nvSpPr>
          <p:spPr bwMode="auto">
            <a:xfrm>
              <a:off x="4208" y="2713"/>
              <a:ext cx="1066" cy="80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778" name="Oval 83"/>
            <p:cNvSpPr>
              <a:spLocks noChangeArrowheads="1"/>
            </p:cNvSpPr>
            <p:nvPr/>
          </p:nvSpPr>
          <p:spPr bwMode="auto">
            <a:xfrm>
              <a:off x="4307" y="2382"/>
              <a:ext cx="161" cy="144"/>
            </a:xfrm>
            <a:prstGeom prst="ellipse">
              <a:avLst/>
            </a:prstGeom>
            <a:solidFill>
              <a:srgbClr val="33CC33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779" name="Oval 84"/>
            <p:cNvSpPr>
              <a:spLocks noChangeArrowheads="1"/>
            </p:cNvSpPr>
            <p:nvPr/>
          </p:nvSpPr>
          <p:spPr bwMode="auto">
            <a:xfrm>
              <a:off x="4487" y="2382"/>
              <a:ext cx="161" cy="144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endParaRPr lang="en-US" sz="1800">
                <a:solidFill>
                  <a:srgbClr val="FF0000"/>
                </a:solidFill>
              </a:endParaRPr>
            </a:p>
          </p:txBody>
        </p:sp>
        <p:sp>
          <p:nvSpPr>
            <p:cNvPr id="73780" name="Oval 85"/>
            <p:cNvSpPr>
              <a:spLocks noChangeArrowheads="1"/>
            </p:cNvSpPr>
            <p:nvPr/>
          </p:nvSpPr>
          <p:spPr bwMode="auto">
            <a:xfrm>
              <a:off x="4660" y="2382"/>
              <a:ext cx="161" cy="139"/>
            </a:xfrm>
            <a:prstGeom prst="ellipse">
              <a:avLst/>
            </a:prstGeom>
            <a:solidFill>
              <a:srgbClr val="33CC33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781" name="Rectangle 86"/>
            <p:cNvSpPr>
              <a:spLocks noChangeArrowheads="1"/>
            </p:cNvSpPr>
            <p:nvPr/>
          </p:nvSpPr>
          <p:spPr bwMode="auto">
            <a:xfrm>
              <a:off x="5063" y="1832"/>
              <a:ext cx="87" cy="763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73747" name="Group 87"/>
          <p:cNvGrpSpPr>
            <a:grpSpLocks/>
          </p:cNvGrpSpPr>
          <p:nvPr/>
        </p:nvGrpSpPr>
        <p:grpSpPr bwMode="auto">
          <a:xfrm>
            <a:off x="3011488" y="3946525"/>
            <a:ext cx="881062" cy="365125"/>
            <a:chOff x="2356" y="1300"/>
            <a:chExt cx="555" cy="194"/>
          </a:xfrm>
        </p:grpSpPr>
        <p:sp>
          <p:nvSpPr>
            <p:cNvPr id="73750" name="Oval 407"/>
            <p:cNvSpPr>
              <a:spLocks noChangeArrowheads="1"/>
            </p:cNvSpPr>
            <p:nvPr/>
          </p:nvSpPr>
          <p:spPr bwMode="auto">
            <a:xfrm>
              <a:off x="2357" y="1385"/>
              <a:ext cx="551" cy="109"/>
            </a:xfrm>
            <a:prstGeom prst="ellipse">
              <a:avLst/>
            </a:prstGeom>
            <a:gradFill rotWithShape="1">
              <a:gsLst>
                <a:gs pos="0">
                  <a:srgbClr val="009999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73751" name="Rectangle 410"/>
            <p:cNvSpPr>
              <a:spLocks noChangeArrowheads="1"/>
            </p:cNvSpPr>
            <p:nvPr/>
          </p:nvSpPr>
          <p:spPr bwMode="auto">
            <a:xfrm>
              <a:off x="2357" y="1374"/>
              <a:ext cx="554" cy="66"/>
            </a:xfrm>
            <a:prstGeom prst="rect">
              <a:avLst/>
            </a:prstGeom>
            <a:gradFill rotWithShape="1">
              <a:gsLst>
                <a:gs pos="0">
                  <a:srgbClr val="009999"/>
                </a:gs>
                <a:gs pos="100000">
                  <a:srgbClr val="FFFFFF"/>
                </a:gs>
              </a:gsLst>
              <a:lin ang="0" scaled="1"/>
            </a:gra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>
                <a:latin typeface="Times New Roman" pitchFamily="18" charset="0"/>
              </a:endParaRPr>
            </a:p>
          </p:txBody>
        </p:sp>
        <p:sp>
          <p:nvSpPr>
            <p:cNvPr id="73752" name="Oval 411"/>
            <p:cNvSpPr>
              <a:spLocks noChangeArrowheads="1"/>
            </p:cNvSpPr>
            <p:nvPr/>
          </p:nvSpPr>
          <p:spPr bwMode="auto">
            <a:xfrm>
              <a:off x="2356" y="1300"/>
              <a:ext cx="551" cy="127"/>
            </a:xfrm>
            <a:prstGeom prst="ellipse">
              <a:avLst/>
            </a:prstGeom>
            <a:gradFill rotWithShape="1">
              <a:gsLst>
                <a:gs pos="0">
                  <a:srgbClr val="009999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grpSp>
          <p:nvGrpSpPr>
            <p:cNvPr id="73753" name="Group 91"/>
            <p:cNvGrpSpPr>
              <a:grpSpLocks/>
            </p:cNvGrpSpPr>
            <p:nvPr/>
          </p:nvGrpSpPr>
          <p:grpSpPr bwMode="auto">
            <a:xfrm>
              <a:off x="2468" y="1332"/>
              <a:ext cx="310" cy="60"/>
              <a:chOff x="2468" y="1332"/>
              <a:chExt cx="310" cy="60"/>
            </a:xfrm>
          </p:grpSpPr>
          <p:sp>
            <p:nvSpPr>
              <p:cNvPr id="73756" name="Freeform 92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28575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757" name="Freeform 93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28575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73754" name="Line 94"/>
            <p:cNvSpPr>
              <a:spLocks noChangeShapeType="1"/>
            </p:cNvSpPr>
            <p:nvPr/>
          </p:nvSpPr>
          <p:spPr bwMode="auto">
            <a:xfrm>
              <a:off x="2357" y="1361"/>
              <a:ext cx="0" cy="8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3755" name="Line 95"/>
            <p:cNvSpPr>
              <a:spLocks noChangeShapeType="1"/>
            </p:cNvSpPr>
            <p:nvPr/>
          </p:nvSpPr>
          <p:spPr bwMode="auto">
            <a:xfrm>
              <a:off x="2907" y="1363"/>
              <a:ext cx="0" cy="8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374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r>
              <a:rPr lang="en-US"/>
              <a:t>1-</a:t>
            </a:r>
            <a:fld id="{F53455A2-0178-4F8A-A157-1917AFBE6AEF}" type="slidenum">
              <a:rPr lang="en-US" smtClean="0"/>
              <a:pPr/>
              <a:t>64</a:t>
            </a:fld>
            <a:endParaRPr lang="en-US"/>
          </a:p>
        </p:txBody>
      </p:sp>
      <p:sp>
        <p:nvSpPr>
          <p:cNvPr id="73749" name="Text Box 50"/>
          <p:cNvSpPr txBox="1">
            <a:spLocks noChangeArrowheads="1"/>
          </p:cNvSpPr>
          <p:nvPr/>
        </p:nvSpPr>
        <p:spPr bwMode="auto">
          <a:xfrm>
            <a:off x="946150" y="5562600"/>
            <a:ext cx="6670675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i="1">
                <a:latin typeface="Gill Sans MT" pitchFamily="34" charset="0"/>
              </a:rPr>
              <a:t>… lots more on security (throughout, Chapter 8)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Footer Placeholder 2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>
                <a:ea typeface="ＭＳ Ｐゴシック" pitchFamily="34" charset="-128"/>
              </a:rPr>
              <a:t>Introduction</a:t>
            </a:r>
          </a:p>
        </p:txBody>
      </p:sp>
      <p:pic>
        <p:nvPicPr>
          <p:cNvPr id="74755" name="Picture 2" descr="underline_base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9450" y="1028700"/>
            <a:ext cx="4570413" cy="173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4756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pitchFamily="34" charset="-128"/>
              </a:rPr>
              <a:t>Chapter 1: roadmap</a:t>
            </a:r>
          </a:p>
        </p:txBody>
      </p:sp>
      <p:sp>
        <p:nvSpPr>
          <p:cNvPr id="7475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87363" y="1406525"/>
            <a:ext cx="8207375" cy="4648200"/>
          </a:xfrm>
        </p:spPr>
        <p:txBody>
          <a:bodyPr/>
          <a:lstStyle/>
          <a:p>
            <a:pPr lvl="1" eaLnBrk="1" hangingPunct="1">
              <a:buFont typeface="Wingdings" pitchFamily="2" charset="2"/>
              <a:buNone/>
            </a:pPr>
            <a:r>
              <a:rPr lang="en-US" sz="2800">
                <a:solidFill>
                  <a:srgbClr val="000099"/>
                </a:solidFill>
              </a:rPr>
              <a:t>1.1 what </a:t>
            </a:r>
            <a:r>
              <a:rPr lang="en-US" sz="2800" i="1">
                <a:solidFill>
                  <a:srgbClr val="000099"/>
                </a:solidFill>
              </a:rPr>
              <a:t>is</a:t>
            </a:r>
            <a:r>
              <a:rPr lang="en-US" sz="2800">
                <a:solidFill>
                  <a:srgbClr val="000099"/>
                </a:solidFill>
              </a:rPr>
              <a:t> the Internet?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sz="2800">
                <a:solidFill>
                  <a:srgbClr val="000099"/>
                </a:solidFill>
              </a:rPr>
              <a:t>1.2</a:t>
            </a:r>
            <a:r>
              <a:rPr lang="en-US" sz="2800"/>
              <a:t> network edge</a:t>
            </a:r>
          </a:p>
          <a:p>
            <a:pPr lvl="2" eaLnBrk="1" hangingPunct="1">
              <a:buClr>
                <a:srgbClr val="000099"/>
              </a:buClr>
              <a:buFont typeface="Wingdings" pitchFamily="2" charset="2"/>
              <a:buChar char="§"/>
            </a:pPr>
            <a:r>
              <a:rPr lang="en-US" sz="2800">
                <a:latin typeface="Gill Sans MT" pitchFamily="34" charset="0"/>
              </a:rPr>
              <a:t> </a:t>
            </a:r>
            <a:r>
              <a:rPr lang="en-US" sz="2400">
                <a:latin typeface="Gill Sans MT" pitchFamily="34" charset="0"/>
              </a:rPr>
              <a:t>end systems, access networks, links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sz="2800">
                <a:solidFill>
                  <a:srgbClr val="000099"/>
                </a:solidFill>
              </a:rPr>
              <a:t>1.3 </a:t>
            </a:r>
            <a:r>
              <a:rPr lang="en-US" sz="2800"/>
              <a:t>network core</a:t>
            </a:r>
          </a:p>
          <a:p>
            <a:pPr lvl="2" eaLnBrk="1" hangingPunct="1">
              <a:buClr>
                <a:srgbClr val="000099"/>
              </a:buClr>
              <a:buFont typeface="Wingdings" pitchFamily="2" charset="2"/>
              <a:buChar char="§"/>
            </a:pPr>
            <a:r>
              <a:rPr lang="en-US" sz="2800">
                <a:latin typeface="Gill Sans MT" pitchFamily="34" charset="0"/>
              </a:rPr>
              <a:t> </a:t>
            </a:r>
            <a:r>
              <a:rPr lang="en-US" sz="2400">
                <a:latin typeface="Gill Sans MT" pitchFamily="34" charset="0"/>
              </a:rPr>
              <a:t>packet switching, circuit switching, network structure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sz="2800">
                <a:solidFill>
                  <a:srgbClr val="000099"/>
                </a:solidFill>
              </a:rPr>
              <a:t>1.4 </a:t>
            </a:r>
            <a:r>
              <a:rPr lang="en-US" sz="2800"/>
              <a:t>delay, loss, throughput in networks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sz="2800">
                <a:solidFill>
                  <a:srgbClr val="000099"/>
                </a:solidFill>
              </a:rPr>
              <a:t>1.5</a:t>
            </a:r>
            <a:r>
              <a:rPr lang="en-US" sz="2800"/>
              <a:t> protocol layers, service models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sz="2800">
                <a:solidFill>
                  <a:srgbClr val="000099"/>
                </a:solidFill>
              </a:rPr>
              <a:t>1.6</a:t>
            </a:r>
            <a:r>
              <a:rPr lang="en-US" sz="2800"/>
              <a:t> networks under attack: security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sz="2800">
                <a:solidFill>
                  <a:srgbClr val="CC0000"/>
                </a:solidFill>
              </a:rPr>
              <a:t>1.7 history</a:t>
            </a:r>
          </a:p>
          <a:p>
            <a:pPr eaLnBrk="1" hangingPunct="1"/>
            <a:endParaRPr lang="en-US">
              <a:solidFill>
                <a:srgbClr val="CC0000"/>
              </a:solidFill>
              <a:ea typeface="ＭＳ Ｐゴシック" pitchFamily="34" charset="-128"/>
            </a:endParaRPr>
          </a:p>
        </p:txBody>
      </p:sp>
      <p:sp>
        <p:nvSpPr>
          <p:cNvPr id="7475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r>
              <a:rPr lang="en-US"/>
              <a:t>1-</a:t>
            </a:r>
            <a:fld id="{014C2C87-4DD6-4CCB-88F3-80C76C587229}" type="slidenum">
              <a:rPr lang="en-US" smtClean="0"/>
              <a:pPr/>
              <a:t>65</a:t>
            </a:fld>
            <a:endParaRPr lang="en-US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Footer Placeholder 2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>
                <a:ea typeface="ＭＳ Ｐゴシック" pitchFamily="34" charset="-128"/>
              </a:rPr>
              <a:t>Introduction</a:t>
            </a:r>
          </a:p>
        </p:txBody>
      </p:sp>
      <p:pic>
        <p:nvPicPr>
          <p:cNvPr id="75779" name="Picture 6" descr="arpanet2"/>
          <p:cNvPicPr>
            <a:picLocks noChangeAspect="1" noChangeArrowheads="1"/>
          </p:cNvPicPr>
          <p:nvPr/>
        </p:nvPicPr>
        <p:blipFill>
          <a:blip r:embed="rId3" cstate="print"/>
          <a:srcRect b="8458"/>
          <a:stretch>
            <a:fillRect/>
          </a:stretch>
        </p:blipFill>
        <p:spPr bwMode="auto">
          <a:xfrm>
            <a:off x="4495800" y="4222750"/>
            <a:ext cx="2716213" cy="2635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578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77825" y="252413"/>
            <a:ext cx="7772400" cy="647700"/>
          </a:xfrm>
        </p:spPr>
        <p:txBody>
          <a:bodyPr/>
          <a:lstStyle/>
          <a:p>
            <a:pPr eaLnBrk="1" hangingPunct="1"/>
            <a:r>
              <a:rPr lang="en-US" sz="4000">
                <a:ea typeface="ＭＳ Ｐゴシック" pitchFamily="34" charset="-128"/>
              </a:rPr>
              <a:t>Internet history</a:t>
            </a:r>
            <a:endParaRPr lang="en-US">
              <a:ea typeface="ＭＳ Ｐゴシック" pitchFamily="34" charset="-128"/>
            </a:endParaRPr>
          </a:p>
        </p:txBody>
      </p:sp>
      <p:sp>
        <p:nvSpPr>
          <p:cNvPr id="75781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635000" y="1725613"/>
            <a:ext cx="3657600" cy="4419600"/>
          </a:xfrm>
        </p:spPr>
        <p:txBody>
          <a:bodyPr/>
          <a:lstStyle/>
          <a:p>
            <a:pPr eaLnBrk="1" hangingPunct="1">
              <a:buSzPct val="75000"/>
            </a:pPr>
            <a:r>
              <a:rPr lang="en-US" sz="2400">
                <a:solidFill>
                  <a:srgbClr val="000099"/>
                </a:solidFill>
                <a:ea typeface="ＭＳ Ｐゴシック" pitchFamily="34" charset="-128"/>
              </a:rPr>
              <a:t>1961:</a:t>
            </a:r>
            <a:r>
              <a:rPr lang="en-US" sz="2400">
                <a:ea typeface="ＭＳ Ｐゴシック" pitchFamily="34" charset="-128"/>
              </a:rPr>
              <a:t> Kleinrock - queueing theory shows effectiveness of packet-switching</a:t>
            </a:r>
          </a:p>
          <a:p>
            <a:pPr eaLnBrk="1" hangingPunct="1">
              <a:buSzPct val="75000"/>
            </a:pPr>
            <a:r>
              <a:rPr lang="en-US" sz="2400">
                <a:solidFill>
                  <a:srgbClr val="000099"/>
                </a:solidFill>
                <a:ea typeface="ＭＳ Ｐゴシック" pitchFamily="34" charset="-128"/>
              </a:rPr>
              <a:t>1964:</a:t>
            </a:r>
            <a:r>
              <a:rPr lang="en-US" sz="2400">
                <a:ea typeface="ＭＳ Ｐゴシック" pitchFamily="34" charset="-128"/>
              </a:rPr>
              <a:t> Baran - packet-switching in military nets</a:t>
            </a:r>
          </a:p>
          <a:p>
            <a:pPr eaLnBrk="1" hangingPunct="1">
              <a:buSzPct val="75000"/>
            </a:pPr>
            <a:r>
              <a:rPr lang="en-US" sz="2400">
                <a:solidFill>
                  <a:srgbClr val="000099"/>
                </a:solidFill>
                <a:ea typeface="ＭＳ Ｐゴシック" pitchFamily="34" charset="-128"/>
              </a:rPr>
              <a:t>1967:</a:t>
            </a:r>
            <a:r>
              <a:rPr lang="en-US" sz="2400">
                <a:ea typeface="ＭＳ Ｐゴシック" pitchFamily="34" charset="-128"/>
              </a:rPr>
              <a:t> ARPAnet conceived by Advanced Research Projects Agency</a:t>
            </a:r>
          </a:p>
          <a:p>
            <a:pPr eaLnBrk="1" hangingPunct="1">
              <a:buSzPct val="75000"/>
            </a:pPr>
            <a:r>
              <a:rPr lang="en-US" sz="2400">
                <a:solidFill>
                  <a:srgbClr val="000099"/>
                </a:solidFill>
                <a:ea typeface="ＭＳ Ｐゴシック" pitchFamily="34" charset="-128"/>
              </a:rPr>
              <a:t>1969:</a:t>
            </a:r>
            <a:r>
              <a:rPr lang="en-US" sz="2400">
                <a:ea typeface="ＭＳ Ｐゴシック" pitchFamily="34" charset="-128"/>
              </a:rPr>
              <a:t> first ARPAnet node operational</a:t>
            </a:r>
          </a:p>
          <a:p>
            <a:pPr eaLnBrk="1" hangingPunct="1">
              <a:buSzPct val="75000"/>
            </a:pPr>
            <a:endParaRPr lang="en-US" sz="2400">
              <a:ea typeface="ＭＳ Ｐゴシック" pitchFamily="34" charset="-128"/>
            </a:endParaRPr>
          </a:p>
        </p:txBody>
      </p:sp>
      <p:sp>
        <p:nvSpPr>
          <p:cNvPr id="75782" name="Rectangle 4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4256088" y="1722438"/>
            <a:ext cx="4786312" cy="2871787"/>
          </a:xfrm>
        </p:spPr>
        <p:txBody>
          <a:bodyPr/>
          <a:lstStyle/>
          <a:p>
            <a:pPr eaLnBrk="1" hangingPunct="1">
              <a:buSzPct val="75000"/>
            </a:pPr>
            <a:r>
              <a:rPr lang="en-US" sz="2400">
                <a:solidFill>
                  <a:srgbClr val="000099"/>
                </a:solidFill>
                <a:ea typeface="ＭＳ Ｐゴシック" pitchFamily="34" charset="-128"/>
              </a:rPr>
              <a:t>1972:</a:t>
            </a:r>
            <a:r>
              <a:rPr lang="en-US" sz="2400">
                <a:ea typeface="ＭＳ Ｐゴシック" pitchFamily="34" charset="-128"/>
              </a:rPr>
              <a:t> </a:t>
            </a:r>
          </a:p>
          <a:p>
            <a:pPr lvl="1" eaLnBrk="1" hangingPunct="1"/>
            <a:r>
              <a:rPr lang="en-US"/>
              <a:t>ARPAnet public demo</a:t>
            </a:r>
          </a:p>
          <a:p>
            <a:pPr lvl="1" eaLnBrk="1" hangingPunct="1"/>
            <a:r>
              <a:rPr lang="en-US"/>
              <a:t>NCP (Network Control Protocol) first host-host protocol </a:t>
            </a:r>
          </a:p>
          <a:p>
            <a:pPr lvl="1" eaLnBrk="1" hangingPunct="1"/>
            <a:r>
              <a:rPr lang="en-US"/>
              <a:t>first e-mail program</a:t>
            </a:r>
          </a:p>
          <a:p>
            <a:pPr lvl="1" eaLnBrk="1" hangingPunct="1"/>
            <a:r>
              <a:rPr lang="en-US"/>
              <a:t>ARPAnet has 15 nodes</a:t>
            </a:r>
          </a:p>
        </p:txBody>
      </p:sp>
      <p:sp>
        <p:nvSpPr>
          <p:cNvPr id="75783" name="Rectangle 5"/>
          <p:cNvSpPr>
            <a:spLocks noChangeArrowheads="1"/>
          </p:cNvSpPr>
          <p:nvPr/>
        </p:nvSpPr>
        <p:spPr bwMode="auto">
          <a:xfrm>
            <a:off x="523875" y="1028700"/>
            <a:ext cx="7772400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sz="2800" i="1">
                <a:solidFill>
                  <a:srgbClr val="CC0000"/>
                </a:solidFill>
                <a:latin typeface="Comic Sans MS" pitchFamily="66" charset="0"/>
              </a:rPr>
              <a:t>1961-1972: Early packet-switching principles</a:t>
            </a:r>
            <a:endParaRPr lang="en-US" sz="2800" u="sng">
              <a:solidFill>
                <a:srgbClr val="CC0000"/>
              </a:solidFill>
              <a:latin typeface="Comic Sans MS" pitchFamily="66" charset="0"/>
            </a:endParaRPr>
          </a:p>
        </p:txBody>
      </p:sp>
      <p:pic>
        <p:nvPicPr>
          <p:cNvPr id="75784" name="Picture 11" descr="underline_base"/>
          <p:cNvPicPr>
            <a:picLocks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17513" y="771525"/>
            <a:ext cx="3656012" cy="173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5785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r>
              <a:rPr lang="en-US"/>
              <a:t>1-</a:t>
            </a:r>
            <a:fld id="{08F3E84B-A48B-4FCF-985C-688178A7DDF3}" type="slidenum">
              <a:rPr lang="en-US" smtClean="0"/>
              <a:pPr/>
              <a:t>66</a:t>
            </a:fld>
            <a:endParaRPr lang="en-US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Footer Placeholder 2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>
                <a:ea typeface="ＭＳ Ｐゴシック" pitchFamily="34" charset="-128"/>
              </a:rPr>
              <a:t>Introduction</a:t>
            </a:r>
          </a:p>
        </p:txBody>
      </p:sp>
      <p:sp>
        <p:nvSpPr>
          <p:cNvPr id="76803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298450" y="1795463"/>
            <a:ext cx="4506913" cy="4457700"/>
          </a:xfrm>
        </p:spPr>
        <p:txBody>
          <a:bodyPr/>
          <a:lstStyle/>
          <a:p>
            <a:pPr eaLnBrk="1" hangingPunct="1">
              <a:buSzPct val="75000"/>
            </a:pPr>
            <a:r>
              <a:rPr lang="en-US" sz="2400">
                <a:solidFill>
                  <a:srgbClr val="000099"/>
                </a:solidFill>
                <a:ea typeface="ＭＳ Ｐゴシック" pitchFamily="34" charset="-128"/>
              </a:rPr>
              <a:t>1970:</a:t>
            </a:r>
            <a:r>
              <a:rPr lang="en-US" sz="2400">
                <a:ea typeface="ＭＳ Ｐゴシック" pitchFamily="34" charset="-128"/>
              </a:rPr>
              <a:t> ALOHAnet satellite network in Hawaii</a:t>
            </a:r>
          </a:p>
          <a:p>
            <a:pPr eaLnBrk="1" hangingPunct="1">
              <a:buSzPct val="75000"/>
            </a:pPr>
            <a:r>
              <a:rPr lang="en-US" sz="2400">
                <a:solidFill>
                  <a:srgbClr val="000099"/>
                </a:solidFill>
                <a:ea typeface="ＭＳ Ｐゴシック" pitchFamily="34" charset="-128"/>
              </a:rPr>
              <a:t>1974:</a:t>
            </a:r>
            <a:r>
              <a:rPr lang="en-US" sz="2400">
                <a:ea typeface="ＭＳ Ｐゴシック" pitchFamily="34" charset="-128"/>
              </a:rPr>
              <a:t> Cerf and Kahn - architecture for interconnecting networks</a:t>
            </a:r>
          </a:p>
          <a:p>
            <a:pPr eaLnBrk="1" hangingPunct="1">
              <a:buSzPct val="75000"/>
            </a:pPr>
            <a:r>
              <a:rPr lang="en-US" sz="2400">
                <a:solidFill>
                  <a:srgbClr val="000099"/>
                </a:solidFill>
                <a:ea typeface="ＭＳ Ｐゴシック" pitchFamily="34" charset="-128"/>
              </a:rPr>
              <a:t>1976:</a:t>
            </a:r>
            <a:r>
              <a:rPr lang="en-US" sz="2400">
                <a:ea typeface="ＭＳ Ｐゴシック" pitchFamily="34" charset="-128"/>
              </a:rPr>
              <a:t> Ethernet at Xerox PARC</a:t>
            </a:r>
          </a:p>
          <a:p>
            <a:pPr eaLnBrk="1" hangingPunct="1">
              <a:buSzPct val="75000"/>
            </a:pPr>
            <a:r>
              <a:rPr lang="en-US" sz="2400">
                <a:solidFill>
                  <a:srgbClr val="000099"/>
                </a:solidFill>
                <a:ea typeface="ＭＳ Ｐゴシック" pitchFamily="34" charset="-128"/>
              </a:rPr>
              <a:t>late70</a:t>
            </a:r>
            <a:r>
              <a:rPr lang="ja-JP" altLang="en-US" sz="2400">
                <a:solidFill>
                  <a:srgbClr val="000099"/>
                </a:solidFill>
                <a:ea typeface="ＭＳ Ｐゴシック" pitchFamily="34" charset="-128"/>
              </a:rPr>
              <a:t>’</a:t>
            </a:r>
            <a:r>
              <a:rPr lang="en-US" altLang="ja-JP" sz="2400">
                <a:solidFill>
                  <a:srgbClr val="000099"/>
                </a:solidFill>
                <a:ea typeface="ＭＳ Ｐゴシック" pitchFamily="34" charset="-128"/>
              </a:rPr>
              <a:t>s:</a:t>
            </a:r>
            <a:r>
              <a:rPr lang="en-US" altLang="ja-JP" sz="2400">
                <a:ea typeface="ＭＳ Ｐゴシック" pitchFamily="34" charset="-128"/>
              </a:rPr>
              <a:t> proprietary architectures: DECnet, SNA, XNA</a:t>
            </a:r>
          </a:p>
          <a:p>
            <a:pPr eaLnBrk="1" hangingPunct="1">
              <a:buSzPct val="75000"/>
            </a:pPr>
            <a:r>
              <a:rPr lang="en-US" sz="2400">
                <a:solidFill>
                  <a:srgbClr val="000099"/>
                </a:solidFill>
                <a:ea typeface="ＭＳ Ｐゴシック" pitchFamily="34" charset="-128"/>
              </a:rPr>
              <a:t>late 70</a:t>
            </a:r>
            <a:r>
              <a:rPr lang="ja-JP" altLang="en-US" sz="2400">
                <a:solidFill>
                  <a:srgbClr val="000099"/>
                </a:solidFill>
                <a:ea typeface="ＭＳ Ｐゴシック" pitchFamily="34" charset="-128"/>
              </a:rPr>
              <a:t>’</a:t>
            </a:r>
            <a:r>
              <a:rPr lang="en-US" altLang="ja-JP" sz="2400">
                <a:solidFill>
                  <a:srgbClr val="000099"/>
                </a:solidFill>
                <a:ea typeface="ＭＳ Ｐゴシック" pitchFamily="34" charset="-128"/>
              </a:rPr>
              <a:t>s:</a:t>
            </a:r>
            <a:r>
              <a:rPr lang="en-US" altLang="ja-JP" sz="2400">
                <a:ea typeface="ＭＳ Ｐゴシック" pitchFamily="34" charset="-128"/>
              </a:rPr>
              <a:t> switching fixed length packets (ATM precursor)</a:t>
            </a:r>
          </a:p>
          <a:p>
            <a:pPr eaLnBrk="1" hangingPunct="1">
              <a:buSzPct val="75000"/>
            </a:pPr>
            <a:r>
              <a:rPr lang="en-US" sz="2400">
                <a:solidFill>
                  <a:srgbClr val="000099"/>
                </a:solidFill>
                <a:ea typeface="ＭＳ Ｐゴシック" pitchFamily="34" charset="-128"/>
              </a:rPr>
              <a:t>1979:</a:t>
            </a:r>
            <a:r>
              <a:rPr lang="en-US" sz="2400">
                <a:ea typeface="ＭＳ Ｐゴシック" pitchFamily="34" charset="-128"/>
              </a:rPr>
              <a:t> ARPAnet has 200 nodes</a:t>
            </a:r>
          </a:p>
        </p:txBody>
      </p:sp>
      <p:sp>
        <p:nvSpPr>
          <p:cNvPr id="76804" name="Rectangle 4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4999038" y="2155825"/>
            <a:ext cx="3924300" cy="3487738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sz="2400">
                <a:solidFill>
                  <a:srgbClr val="CC0000"/>
                </a:solidFill>
                <a:ea typeface="ＭＳ Ｐゴシック" pitchFamily="34" charset="-128"/>
              </a:rPr>
              <a:t>Cerf and Kahn</a:t>
            </a:r>
            <a:r>
              <a:rPr lang="ja-JP" altLang="en-US" sz="2400">
                <a:solidFill>
                  <a:srgbClr val="CC0000"/>
                </a:solidFill>
                <a:ea typeface="ＭＳ Ｐゴシック" pitchFamily="34" charset="-128"/>
              </a:rPr>
              <a:t>’</a:t>
            </a:r>
            <a:r>
              <a:rPr lang="en-US" altLang="ja-JP" sz="2400">
                <a:solidFill>
                  <a:srgbClr val="CC0000"/>
                </a:solidFill>
                <a:ea typeface="ＭＳ Ｐゴシック" pitchFamily="34" charset="-128"/>
              </a:rPr>
              <a:t>s internetworking principles</a:t>
            </a:r>
            <a:r>
              <a:rPr lang="en-US" altLang="ja-JP" sz="2400">
                <a:solidFill>
                  <a:srgbClr val="FF0000"/>
                </a:solidFill>
                <a:ea typeface="ＭＳ Ｐゴシック" pitchFamily="34" charset="-128"/>
              </a:rPr>
              <a:t>: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/>
              <a:t>minimalism, autonomy - no internal changes required to interconnect networks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/>
              <a:t>best effort service model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/>
              <a:t>stateless routers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/>
              <a:t>decentralized control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sz="2400">
                <a:solidFill>
                  <a:srgbClr val="CC0000"/>
                </a:solidFill>
                <a:ea typeface="ＭＳ Ｐゴシック" pitchFamily="34" charset="-128"/>
              </a:rPr>
              <a:t>define today</a:t>
            </a:r>
            <a:r>
              <a:rPr lang="ja-JP" altLang="en-US" sz="2400">
                <a:solidFill>
                  <a:srgbClr val="CC0000"/>
                </a:solidFill>
                <a:ea typeface="ＭＳ Ｐゴシック" pitchFamily="34" charset="-128"/>
              </a:rPr>
              <a:t>’</a:t>
            </a:r>
            <a:r>
              <a:rPr lang="en-US" altLang="ja-JP" sz="2400">
                <a:solidFill>
                  <a:srgbClr val="CC0000"/>
                </a:solidFill>
                <a:ea typeface="ＭＳ Ｐゴシック" pitchFamily="34" charset="-128"/>
              </a:rPr>
              <a:t>s Internet architecture</a:t>
            </a:r>
            <a:endParaRPr lang="en-US" sz="2400">
              <a:solidFill>
                <a:srgbClr val="CC0000"/>
              </a:solidFill>
              <a:ea typeface="ＭＳ Ｐゴシック" pitchFamily="34" charset="-128"/>
            </a:endParaRPr>
          </a:p>
        </p:txBody>
      </p:sp>
      <p:sp>
        <p:nvSpPr>
          <p:cNvPr id="76805" name="Rectangle 5"/>
          <p:cNvSpPr>
            <a:spLocks noChangeArrowheads="1"/>
          </p:cNvSpPr>
          <p:nvPr/>
        </p:nvSpPr>
        <p:spPr bwMode="auto">
          <a:xfrm>
            <a:off x="523875" y="1028700"/>
            <a:ext cx="7972425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i="1">
                <a:solidFill>
                  <a:srgbClr val="CC0000"/>
                </a:solidFill>
                <a:latin typeface="Comic Sans MS" pitchFamily="66" charset="0"/>
              </a:rPr>
              <a:t>1972-1980: Internetworking, new and proprietary nets</a:t>
            </a:r>
            <a:endParaRPr lang="en-US" sz="4000" u="sng">
              <a:solidFill>
                <a:srgbClr val="CC0000"/>
              </a:solidFill>
              <a:latin typeface="Comic Sans MS" pitchFamily="66" charset="0"/>
            </a:endParaRPr>
          </a:p>
        </p:txBody>
      </p:sp>
      <p:sp>
        <p:nvSpPr>
          <p:cNvPr id="76806" name="Rectangle 6"/>
          <p:cNvSpPr>
            <a:spLocks noChangeArrowheads="1"/>
          </p:cNvSpPr>
          <p:nvPr/>
        </p:nvSpPr>
        <p:spPr bwMode="auto">
          <a:xfrm>
            <a:off x="4970463" y="1982788"/>
            <a:ext cx="3878262" cy="3619500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Times New Roman" pitchFamily="18" charset="0"/>
            </a:endParaRPr>
          </a:p>
        </p:txBody>
      </p:sp>
      <p:sp>
        <p:nvSpPr>
          <p:cNvPr id="76807" name="Rectangle 2"/>
          <p:cNvSpPr>
            <a:spLocks noChangeArrowheads="1"/>
          </p:cNvSpPr>
          <p:nvPr/>
        </p:nvSpPr>
        <p:spPr bwMode="auto">
          <a:xfrm>
            <a:off x="377825" y="252413"/>
            <a:ext cx="7772400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1" hangingPunct="1"/>
            <a:r>
              <a:rPr lang="en-US" sz="4000">
                <a:solidFill>
                  <a:srgbClr val="000099"/>
                </a:solidFill>
                <a:latin typeface="Gill Sans MT" pitchFamily="34" charset="0"/>
              </a:rPr>
              <a:t>Internet history</a:t>
            </a:r>
            <a:endParaRPr lang="en-US" sz="4400">
              <a:solidFill>
                <a:srgbClr val="000099"/>
              </a:solidFill>
              <a:latin typeface="Gill Sans MT" pitchFamily="34" charset="0"/>
            </a:endParaRPr>
          </a:p>
        </p:txBody>
      </p:sp>
      <p:pic>
        <p:nvPicPr>
          <p:cNvPr id="76808" name="Picture 12" descr="underline_base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7513" y="771525"/>
            <a:ext cx="3656012" cy="173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6809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r>
              <a:rPr lang="en-US"/>
              <a:t>1-</a:t>
            </a:r>
            <a:fld id="{EC4CF18C-4BF5-4135-BAF6-7AC40E12089B}" type="slidenum">
              <a:rPr lang="en-US" smtClean="0"/>
              <a:pPr/>
              <a:t>67</a:t>
            </a:fld>
            <a:endParaRPr lang="en-US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Footer Placeholder 2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>
                <a:ea typeface="ＭＳ Ｐゴシック" pitchFamily="34" charset="-128"/>
              </a:rPr>
              <a:t>Introduction</a:t>
            </a:r>
          </a:p>
        </p:txBody>
      </p:sp>
      <p:sp>
        <p:nvSpPr>
          <p:cNvPr id="77827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533400" y="1801813"/>
            <a:ext cx="3810000" cy="4457700"/>
          </a:xfrm>
        </p:spPr>
        <p:txBody>
          <a:bodyPr/>
          <a:lstStyle/>
          <a:p>
            <a:pPr eaLnBrk="1" hangingPunct="1">
              <a:buSzPct val="75000"/>
            </a:pPr>
            <a:r>
              <a:rPr lang="en-US" sz="2400">
                <a:solidFill>
                  <a:srgbClr val="000099"/>
                </a:solidFill>
                <a:ea typeface="ＭＳ Ｐゴシック" pitchFamily="34" charset="-128"/>
              </a:rPr>
              <a:t>1983:</a:t>
            </a:r>
            <a:r>
              <a:rPr lang="en-US" sz="2400">
                <a:ea typeface="ＭＳ Ｐゴシック" pitchFamily="34" charset="-128"/>
              </a:rPr>
              <a:t> deployment of TCP/IP</a:t>
            </a:r>
          </a:p>
          <a:p>
            <a:pPr eaLnBrk="1" hangingPunct="1">
              <a:buSzPct val="75000"/>
            </a:pPr>
            <a:r>
              <a:rPr lang="en-US" sz="2400">
                <a:solidFill>
                  <a:srgbClr val="000099"/>
                </a:solidFill>
                <a:ea typeface="ＭＳ Ｐゴシック" pitchFamily="34" charset="-128"/>
              </a:rPr>
              <a:t>1982:</a:t>
            </a:r>
            <a:r>
              <a:rPr lang="en-US" sz="2400">
                <a:ea typeface="ＭＳ Ｐゴシック" pitchFamily="34" charset="-128"/>
              </a:rPr>
              <a:t> smtp e-mail protocol defined </a:t>
            </a:r>
          </a:p>
          <a:p>
            <a:pPr eaLnBrk="1" hangingPunct="1">
              <a:buSzPct val="75000"/>
            </a:pPr>
            <a:r>
              <a:rPr lang="en-US" sz="2400">
                <a:solidFill>
                  <a:srgbClr val="000099"/>
                </a:solidFill>
                <a:ea typeface="ＭＳ Ｐゴシック" pitchFamily="34" charset="-128"/>
              </a:rPr>
              <a:t>1983:</a:t>
            </a:r>
            <a:r>
              <a:rPr lang="en-US" sz="2400">
                <a:ea typeface="ＭＳ Ｐゴシック" pitchFamily="34" charset="-128"/>
              </a:rPr>
              <a:t> DNS defined for name-to-IP-address translation</a:t>
            </a:r>
          </a:p>
          <a:p>
            <a:pPr eaLnBrk="1" hangingPunct="1">
              <a:buSzPct val="75000"/>
            </a:pPr>
            <a:r>
              <a:rPr lang="en-US" sz="2400">
                <a:solidFill>
                  <a:srgbClr val="000099"/>
                </a:solidFill>
                <a:ea typeface="ＭＳ Ｐゴシック" pitchFamily="34" charset="-128"/>
              </a:rPr>
              <a:t>1985:</a:t>
            </a:r>
            <a:r>
              <a:rPr lang="en-US" sz="2400">
                <a:ea typeface="ＭＳ Ｐゴシック" pitchFamily="34" charset="-128"/>
              </a:rPr>
              <a:t> ftp protocol defined</a:t>
            </a:r>
          </a:p>
          <a:p>
            <a:pPr eaLnBrk="1" hangingPunct="1">
              <a:buSzPct val="75000"/>
            </a:pPr>
            <a:r>
              <a:rPr lang="en-US" sz="2400">
                <a:solidFill>
                  <a:srgbClr val="000099"/>
                </a:solidFill>
                <a:ea typeface="ＭＳ Ｐゴシック" pitchFamily="34" charset="-128"/>
              </a:rPr>
              <a:t>1988:</a:t>
            </a:r>
            <a:r>
              <a:rPr lang="en-US" sz="2400">
                <a:ea typeface="ＭＳ Ｐゴシック" pitchFamily="34" charset="-128"/>
              </a:rPr>
              <a:t> TCP congestion control</a:t>
            </a:r>
          </a:p>
        </p:txBody>
      </p:sp>
      <p:sp>
        <p:nvSpPr>
          <p:cNvPr id="77828" name="Rectangle 4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4495800" y="1811338"/>
            <a:ext cx="3810000" cy="4448175"/>
          </a:xfrm>
        </p:spPr>
        <p:txBody>
          <a:bodyPr/>
          <a:lstStyle/>
          <a:p>
            <a:pPr eaLnBrk="1" hangingPunct="1">
              <a:buSzPct val="75000"/>
            </a:pPr>
            <a:r>
              <a:rPr lang="en-US" sz="2400">
                <a:ea typeface="ＭＳ Ｐゴシック" pitchFamily="34" charset="-128"/>
              </a:rPr>
              <a:t>new national networks: Csnet, BITnet, NSFnet, Minitel</a:t>
            </a:r>
          </a:p>
          <a:p>
            <a:pPr eaLnBrk="1" hangingPunct="1">
              <a:buSzPct val="75000"/>
            </a:pPr>
            <a:r>
              <a:rPr lang="en-US" sz="2400">
                <a:ea typeface="ＭＳ Ｐゴシック" pitchFamily="34" charset="-128"/>
              </a:rPr>
              <a:t>100,000 hosts connected to confederation of networks</a:t>
            </a:r>
          </a:p>
          <a:p>
            <a:pPr eaLnBrk="1" hangingPunct="1">
              <a:buSzPct val="75000"/>
            </a:pPr>
            <a:endParaRPr lang="en-US" sz="2400">
              <a:ea typeface="ＭＳ Ｐゴシック" pitchFamily="34" charset="-128"/>
            </a:endParaRPr>
          </a:p>
        </p:txBody>
      </p:sp>
      <p:sp>
        <p:nvSpPr>
          <p:cNvPr id="77829" name="Rectangle 5"/>
          <p:cNvSpPr>
            <a:spLocks noChangeArrowheads="1"/>
          </p:cNvSpPr>
          <p:nvPr/>
        </p:nvSpPr>
        <p:spPr bwMode="auto">
          <a:xfrm>
            <a:off x="523875" y="1028700"/>
            <a:ext cx="7962900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i="1">
                <a:solidFill>
                  <a:srgbClr val="CC0000"/>
                </a:solidFill>
                <a:latin typeface="Comic Sans MS" pitchFamily="66" charset="0"/>
              </a:rPr>
              <a:t>1980-1990: new protocols, a proliferation of networks</a:t>
            </a:r>
            <a:endParaRPr lang="en-US" sz="4000" u="sng">
              <a:solidFill>
                <a:srgbClr val="CC0000"/>
              </a:solidFill>
              <a:latin typeface="Comic Sans MS" pitchFamily="66" charset="0"/>
            </a:endParaRPr>
          </a:p>
        </p:txBody>
      </p:sp>
      <p:sp>
        <p:nvSpPr>
          <p:cNvPr id="77830" name="Rectangle 2"/>
          <p:cNvSpPr>
            <a:spLocks noChangeArrowheads="1"/>
          </p:cNvSpPr>
          <p:nvPr/>
        </p:nvSpPr>
        <p:spPr bwMode="auto">
          <a:xfrm>
            <a:off x="377825" y="252413"/>
            <a:ext cx="7772400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1" hangingPunct="1"/>
            <a:r>
              <a:rPr lang="en-US" sz="4000">
                <a:solidFill>
                  <a:srgbClr val="000099"/>
                </a:solidFill>
                <a:latin typeface="Gill Sans MT" pitchFamily="34" charset="0"/>
              </a:rPr>
              <a:t>Internet history</a:t>
            </a:r>
            <a:endParaRPr lang="en-US" sz="4400">
              <a:solidFill>
                <a:srgbClr val="000099"/>
              </a:solidFill>
              <a:latin typeface="Gill Sans MT" pitchFamily="34" charset="0"/>
            </a:endParaRPr>
          </a:p>
        </p:txBody>
      </p:sp>
      <p:pic>
        <p:nvPicPr>
          <p:cNvPr id="77831" name="Picture 11" descr="underline_base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7513" y="771525"/>
            <a:ext cx="3656012" cy="173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7832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r>
              <a:rPr lang="en-US"/>
              <a:t>1-</a:t>
            </a:r>
            <a:fld id="{7646A42D-5FE4-484D-B975-8850A6CEA2DE}" type="slidenum">
              <a:rPr lang="en-US" smtClean="0"/>
              <a:pPr/>
              <a:t>68</a:t>
            </a:fld>
            <a:endParaRPr lang="en-US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Footer Placeholder 2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>
                <a:ea typeface="ＭＳ Ｐゴシック" pitchFamily="34" charset="-128"/>
              </a:rPr>
              <a:t>Introduction</a:t>
            </a:r>
          </a:p>
        </p:txBody>
      </p:sp>
      <p:sp>
        <p:nvSpPr>
          <p:cNvPr id="78851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419100" y="1790700"/>
            <a:ext cx="4470400" cy="4457700"/>
          </a:xfrm>
        </p:spPr>
        <p:txBody>
          <a:bodyPr/>
          <a:lstStyle/>
          <a:p>
            <a:pPr marL="225425" indent="-225425" eaLnBrk="1" hangingPunct="1">
              <a:buSzPct val="75000"/>
            </a:pPr>
            <a:r>
              <a:rPr lang="en-US" sz="2400">
                <a:solidFill>
                  <a:srgbClr val="000099"/>
                </a:solidFill>
                <a:ea typeface="ＭＳ Ｐゴシック" pitchFamily="34" charset="-128"/>
              </a:rPr>
              <a:t>early 1990</a:t>
            </a:r>
            <a:r>
              <a:rPr lang="ja-JP" altLang="en-US" sz="2400">
                <a:solidFill>
                  <a:srgbClr val="000099"/>
                </a:solidFill>
                <a:ea typeface="ＭＳ Ｐゴシック" pitchFamily="34" charset="-128"/>
              </a:rPr>
              <a:t>’</a:t>
            </a:r>
            <a:r>
              <a:rPr lang="en-US" altLang="ja-JP" sz="2400">
                <a:solidFill>
                  <a:srgbClr val="000099"/>
                </a:solidFill>
                <a:ea typeface="ＭＳ Ｐゴシック" pitchFamily="34" charset="-128"/>
              </a:rPr>
              <a:t>s:</a:t>
            </a:r>
            <a:r>
              <a:rPr lang="en-US" altLang="ja-JP" sz="2400">
                <a:solidFill>
                  <a:schemeClr val="accent2"/>
                </a:solidFill>
                <a:ea typeface="ＭＳ Ｐゴシック" pitchFamily="34" charset="-128"/>
              </a:rPr>
              <a:t> </a:t>
            </a:r>
            <a:r>
              <a:rPr lang="en-US" altLang="ja-JP" sz="2400">
                <a:ea typeface="ＭＳ Ｐゴシック" pitchFamily="34" charset="-128"/>
              </a:rPr>
              <a:t>ARPAnet decommissioned</a:t>
            </a:r>
          </a:p>
          <a:p>
            <a:pPr marL="225425" indent="-225425" eaLnBrk="1" hangingPunct="1">
              <a:buSzPct val="75000"/>
            </a:pPr>
            <a:r>
              <a:rPr lang="en-US" sz="2400">
                <a:solidFill>
                  <a:srgbClr val="000099"/>
                </a:solidFill>
                <a:ea typeface="ＭＳ Ｐゴシック" pitchFamily="34" charset="-128"/>
              </a:rPr>
              <a:t>1991:</a:t>
            </a:r>
            <a:r>
              <a:rPr lang="en-US" sz="2400">
                <a:solidFill>
                  <a:schemeClr val="accent2"/>
                </a:solidFill>
                <a:ea typeface="ＭＳ Ｐゴシック" pitchFamily="34" charset="-128"/>
              </a:rPr>
              <a:t> </a:t>
            </a:r>
            <a:r>
              <a:rPr lang="en-US" sz="2400">
                <a:ea typeface="ＭＳ Ｐゴシック" pitchFamily="34" charset="-128"/>
              </a:rPr>
              <a:t>NSF lifts restrictions on commercial use of NSFnet (decommissioned, 1995)</a:t>
            </a:r>
          </a:p>
          <a:p>
            <a:pPr marL="225425" indent="-225425" eaLnBrk="1" hangingPunct="1">
              <a:buSzPct val="75000"/>
            </a:pPr>
            <a:r>
              <a:rPr lang="en-US" sz="2400">
                <a:solidFill>
                  <a:srgbClr val="000099"/>
                </a:solidFill>
                <a:ea typeface="ＭＳ Ｐゴシック" pitchFamily="34" charset="-128"/>
              </a:rPr>
              <a:t>early 1990s:</a:t>
            </a:r>
            <a:r>
              <a:rPr lang="en-US" sz="2400">
                <a:ea typeface="ＭＳ Ｐゴシック" pitchFamily="34" charset="-128"/>
              </a:rPr>
              <a:t> Web</a:t>
            </a:r>
          </a:p>
          <a:p>
            <a:pPr marL="569913" lvl="1" indent="-225425" eaLnBrk="1" hangingPunct="1"/>
            <a:r>
              <a:rPr lang="en-US"/>
              <a:t>hypertext [Bush 1945, Nelson 1960</a:t>
            </a:r>
            <a:r>
              <a:rPr lang="ja-JP" altLang="en-US">
                <a:ea typeface="ＭＳ Ｐゴシック" pitchFamily="34" charset="-128"/>
              </a:rPr>
              <a:t>’</a:t>
            </a:r>
            <a:r>
              <a:rPr lang="en-US" altLang="ja-JP">
                <a:ea typeface="ＭＳ Ｐゴシック" pitchFamily="34" charset="-128"/>
              </a:rPr>
              <a:t>s]</a:t>
            </a:r>
          </a:p>
          <a:p>
            <a:pPr marL="569913" lvl="1" indent="-225425" eaLnBrk="1" hangingPunct="1"/>
            <a:r>
              <a:rPr lang="en-US"/>
              <a:t>HTML, HTTP: Berners-Lee</a:t>
            </a:r>
          </a:p>
          <a:p>
            <a:pPr marL="569913" lvl="1" indent="-225425" eaLnBrk="1" hangingPunct="1"/>
            <a:r>
              <a:rPr lang="en-US"/>
              <a:t>1994: Mosaic, later Netscape</a:t>
            </a:r>
          </a:p>
          <a:p>
            <a:pPr marL="569913" lvl="1" indent="-225425" eaLnBrk="1" hangingPunct="1"/>
            <a:r>
              <a:rPr lang="en-US"/>
              <a:t>late 1990</a:t>
            </a:r>
            <a:r>
              <a:rPr lang="ja-JP" altLang="en-US">
                <a:ea typeface="ＭＳ Ｐゴシック" pitchFamily="34" charset="-128"/>
              </a:rPr>
              <a:t>’</a:t>
            </a:r>
            <a:r>
              <a:rPr lang="en-US" altLang="ja-JP">
                <a:ea typeface="ＭＳ Ｐゴシック" pitchFamily="34" charset="-128"/>
              </a:rPr>
              <a:t>s: commercialization</a:t>
            </a:r>
            <a:r>
              <a:rPr lang="en-US" altLang="ja-JP" sz="2000">
                <a:ea typeface="ＭＳ Ｐゴシック" pitchFamily="34" charset="-128"/>
              </a:rPr>
              <a:t> of the Web</a:t>
            </a:r>
          </a:p>
          <a:p>
            <a:pPr marL="225425" indent="-225425" eaLnBrk="1" hangingPunct="1"/>
            <a:endParaRPr lang="en-US" sz="2400">
              <a:ea typeface="ＭＳ Ｐゴシック" pitchFamily="34" charset="-128"/>
            </a:endParaRPr>
          </a:p>
          <a:p>
            <a:pPr marL="225425" indent="-225425" eaLnBrk="1" hangingPunct="1"/>
            <a:endParaRPr lang="en-US" sz="2400">
              <a:ea typeface="ＭＳ Ｐゴシック" pitchFamily="34" charset="-128"/>
            </a:endParaRPr>
          </a:p>
        </p:txBody>
      </p:sp>
      <p:sp>
        <p:nvSpPr>
          <p:cNvPr id="78852" name="Rectangle 4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4889500" y="1800225"/>
            <a:ext cx="3965575" cy="4448175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en-US" sz="2400">
                <a:solidFill>
                  <a:srgbClr val="000099"/>
                </a:solidFill>
                <a:ea typeface="ＭＳ Ｐゴシック" pitchFamily="34" charset="-128"/>
              </a:rPr>
              <a:t>late 1990</a:t>
            </a:r>
            <a:r>
              <a:rPr lang="ja-JP" altLang="en-US" sz="2400">
                <a:solidFill>
                  <a:srgbClr val="000099"/>
                </a:solidFill>
                <a:ea typeface="ＭＳ Ｐゴシック" pitchFamily="34" charset="-128"/>
              </a:rPr>
              <a:t>’</a:t>
            </a:r>
            <a:r>
              <a:rPr lang="en-US" altLang="ja-JP" sz="2400">
                <a:solidFill>
                  <a:srgbClr val="000099"/>
                </a:solidFill>
                <a:ea typeface="ＭＳ Ｐゴシック" pitchFamily="34" charset="-128"/>
              </a:rPr>
              <a:t>s – 2000</a:t>
            </a:r>
            <a:r>
              <a:rPr lang="ja-JP" altLang="en-US" sz="2400">
                <a:solidFill>
                  <a:srgbClr val="000099"/>
                </a:solidFill>
                <a:ea typeface="ＭＳ Ｐゴシック" pitchFamily="34" charset="-128"/>
              </a:rPr>
              <a:t>’</a:t>
            </a:r>
            <a:r>
              <a:rPr lang="en-US" altLang="ja-JP" sz="2400">
                <a:solidFill>
                  <a:srgbClr val="000099"/>
                </a:solidFill>
                <a:ea typeface="ＭＳ Ｐゴシック" pitchFamily="34" charset="-128"/>
              </a:rPr>
              <a:t>s:</a:t>
            </a:r>
          </a:p>
          <a:p>
            <a:pPr eaLnBrk="1" hangingPunct="1">
              <a:buSzPct val="75000"/>
            </a:pPr>
            <a:r>
              <a:rPr lang="en-US" sz="2400">
                <a:ea typeface="ＭＳ Ｐゴシック" pitchFamily="34" charset="-128"/>
              </a:rPr>
              <a:t>more killer apps: instant messaging, P2P file sharing</a:t>
            </a:r>
          </a:p>
          <a:p>
            <a:pPr eaLnBrk="1" hangingPunct="1">
              <a:buSzPct val="75000"/>
            </a:pPr>
            <a:r>
              <a:rPr lang="en-US" sz="2400">
                <a:ea typeface="ＭＳ Ｐゴシック" pitchFamily="34" charset="-128"/>
              </a:rPr>
              <a:t>network security to forefront</a:t>
            </a:r>
          </a:p>
          <a:p>
            <a:pPr eaLnBrk="1" hangingPunct="1">
              <a:buSzPct val="75000"/>
            </a:pPr>
            <a:r>
              <a:rPr lang="en-US" sz="2400">
                <a:ea typeface="ＭＳ Ｐゴシック" pitchFamily="34" charset="-128"/>
              </a:rPr>
              <a:t>est. 50 million host, 100 million+ users</a:t>
            </a:r>
          </a:p>
          <a:p>
            <a:pPr eaLnBrk="1" hangingPunct="1">
              <a:buSzPct val="75000"/>
            </a:pPr>
            <a:r>
              <a:rPr lang="en-US" sz="2400">
                <a:ea typeface="ＭＳ Ｐゴシック" pitchFamily="34" charset="-128"/>
              </a:rPr>
              <a:t>backbone links running at Gbps</a:t>
            </a:r>
          </a:p>
          <a:p>
            <a:pPr eaLnBrk="1" hangingPunct="1"/>
            <a:endParaRPr lang="en-US" sz="2000">
              <a:ea typeface="ＭＳ Ｐゴシック" pitchFamily="34" charset="-128"/>
            </a:endParaRPr>
          </a:p>
        </p:txBody>
      </p:sp>
      <p:sp>
        <p:nvSpPr>
          <p:cNvPr id="78853" name="Rectangle 5"/>
          <p:cNvSpPr>
            <a:spLocks noChangeArrowheads="1"/>
          </p:cNvSpPr>
          <p:nvPr/>
        </p:nvSpPr>
        <p:spPr bwMode="auto">
          <a:xfrm>
            <a:off x="523875" y="1028700"/>
            <a:ext cx="7962900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sz="2800" i="1">
                <a:solidFill>
                  <a:srgbClr val="CC0000"/>
                </a:solidFill>
                <a:latin typeface="Gill Sans MT" pitchFamily="34" charset="0"/>
              </a:rPr>
              <a:t>1990, 2000</a:t>
            </a:r>
            <a:r>
              <a:rPr lang="ja-JP" altLang="en-US" sz="2800" i="1">
                <a:solidFill>
                  <a:srgbClr val="CC0000"/>
                </a:solidFill>
                <a:latin typeface="Gill Sans MT" pitchFamily="34" charset="0"/>
              </a:rPr>
              <a:t>’</a:t>
            </a:r>
            <a:r>
              <a:rPr lang="en-US" altLang="ja-JP" sz="2800" i="1">
                <a:solidFill>
                  <a:srgbClr val="CC0000"/>
                </a:solidFill>
                <a:latin typeface="Gill Sans MT" pitchFamily="34" charset="0"/>
              </a:rPr>
              <a:t>s: commercialization, the Web, new apps</a:t>
            </a:r>
            <a:endParaRPr lang="en-US" sz="2800" u="sng">
              <a:solidFill>
                <a:srgbClr val="CC0000"/>
              </a:solidFill>
              <a:latin typeface="Gill Sans MT" pitchFamily="34" charset="0"/>
            </a:endParaRPr>
          </a:p>
        </p:txBody>
      </p:sp>
      <p:sp>
        <p:nvSpPr>
          <p:cNvPr id="78854" name="Rectangle 2"/>
          <p:cNvSpPr>
            <a:spLocks noChangeArrowheads="1"/>
          </p:cNvSpPr>
          <p:nvPr/>
        </p:nvSpPr>
        <p:spPr bwMode="auto">
          <a:xfrm>
            <a:off x="377825" y="252413"/>
            <a:ext cx="7772400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1" hangingPunct="1"/>
            <a:r>
              <a:rPr lang="en-US" sz="4000">
                <a:solidFill>
                  <a:srgbClr val="000099"/>
                </a:solidFill>
                <a:latin typeface="Gill Sans MT" pitchFamily="34" charset="0"/>
              </a:rPr>
              <a:t>Internet history</a:t>
            </a:r>
            <a:endParaRPr lang="en-US" sz="4400">
              <a:solidFill>
                <a:srgbClr val="000099"/>
              </a:solidFill>
              <a:latin typeface="Gill Sans MT" pitchFamily="34" charset="0"/>
            </a:endParaRPr>
          </a:p>
        </p:txBody>
      </p:sp>
      <p:pic>
        <p:nvPicPr>
          <p:cNvPr id="78855" name="Picture 11" descr="underline_base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7513" y="771525"/>
            <a:ext cx="3656012" cy="173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8856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r>
              <a:rPr lang="en-US"/>
              <a:t>1-</a:t>
            </a:r>
            <a:fld id="{8BF72DC2-C172-4272-971F-2BE8343B5B7D}" type="slidenum">
              <a:rPr lang="en-US" smtClean="0"/>
              <a:pPr/>
              <a:t>69</a:t>
            </a:fld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Introduction</a:t>
            </a:r>
          </a:p>
        </p:txBody>
      </p:sp>
      <p:sp>
        <p:nvSpPr>
          <p:cNvPr id="15363" name="Slide Number Placeholder 2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r>
              <a:rPr lang="en-US"/>
              <a:t>1-</a:t>
            </a:r>
            <a:fld id="{BA5DE760-B888-48FE-B54D-07329EBAE092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15364" name="Picture 2" descr="http://upload.wikimedia.org/wikipedia/commons/d/d2/Internet_map_1024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09775" y="103188"/>
            <a:ext cx="6754813" cy="6754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5" name="TextBox 4"/>
          <p:cNvSpPr txBox="1">
            <a:spLocks noChangeArrowheads="1"/>
          </p:cNvSpPr>
          <p:nvPr/>
        </p:nvSpPr>
        <p:spPr bwMode="auto">
          <a:xfrm>
            <a:off x="173038" y="3321050"/>
            <a:ext cx="1930337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/>
              <a:t>7.7 exabytes</a:t>
            </a:r>
          </a:p>
          <a:p>
            <a:r>
              <a:rPr lang="en-US" dirty="0"/>
              <a:t>daily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0" y="212725"/>
            <a:ext cx="7772400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1" hangingPunct="1">
              <a:defRPr/>
            </a:pPr>
            <a:r>
              <a:rPr lang="en-US" altLang="ja-JP" sz="4400" kern="0" dirty="0">
                <a:solidFill>
                  <a:srgbClr val="000099"/>
                </a:solidFill>
                <a:latin typeface="+mj-lt"/>
                <a:cs typeface="+mj-cs"/>
              </a:rPr>
              <a:t>Data </a:t>
            </a:r>
          </a:p>
          <a:p>
            <a:pPr eaLnBrk="1" hangingPunct="1">
              <a:defRPr/>
            </a:pPr>
            <a:r>
              <a:rPr lang="en-US" altLang="ja-JP" sz="4400" kern="0" dirty="0">
                <a:solidFill>
                  <a:srgbClr val="000099"/>
                </a:solidFill>
                <a:latin typeface="+mj-lt"/>
                <a:cs typeface="+mj-cs"/>
              </a:rPr>
              <a:t>view</a:t>
            </a:r>
            <a:endParaRPr lang="en-US" sz="4400" kern="0" dirty="0">
              <a:solidFill>
                <a:srgbClr val="000099"/>
              </a:solidFill>
              <a:latin typeface="+mj-lt"/>
              <a:cs typeface="+mj-cs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Footer Placeholder 2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>
                <a:ea typeface="ＭＳ Ｐゴシック" pitchFamily="34" charset="-128"/>
              </a:rPr>
              <a:t>Introduction</a:t>
            </a:r>
          </a:p>
        </p:txBody>
      </p:sp>
      <p:sp>
        <p:nvSpPr>
          <p:cNvPr id="79875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492125" y="1209675"/>
            <a:ext cx="7502525" cy="4457700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en-US" i="1">
                <a:solidFill>
                  <a:srgbClr val="C00000"/>
                </a:solidFill>
                <a:ea typeface="ＭＳ Ｐゴシック" pitchFamily="34" charset="-128"/>
              </a:rPr>
              <a:t>2005-present</a:t>
            </a:r>
          </a:p>
          <a:p>
            <a:pPr eaLnBrk="1" hangingPunct="1">
              <a:buSzPct val="75000"/>
            </a:pPr>
            <a:r>
              <a:rPr lang="en-US" sz="2400">
                <a:ea typeface="ＭＳ Ｐゴシック" pitchFamily="34" charset="-128"/>
              </a:rPr>
              <a:t>~750 million hosts</a:t>
            </a:r>
          </a:p>
          <a:p>
            <a:pPr lvl="1" eaLnBrk="1" hangingPunct="1">
              <a:buSzPct val="75000"/>
            </a:pPr>
            <a:r>
              <a:rPr lang="en-US" sz="2000">
                <a:ea typeface="ＭＳ Ｐゴシック" pitchFamily="34" charset="-128"/>
              </a:rPr>
              <a:t>Smartphones and tablets</a:t>
            </a:r>
          </a:p>
          <a:p>
            <a:pPr eaLnBrk="1" hangingPunct="1"/>
            <a:r>
              <a:rPr lang="en-US" sz="2400">
                <a:ea typeface="ＭＳ Ｐゴシック" pitchFamily="34" charset="-128"/>
              </a:rPr>
              <a:t>Aggressive deployment of broadband access</a:t>
            </a:r>
          </a:p>
          <a:p>
            <a:pPr eaLnBrk="1" hangingPunct="1"/>
            <a:r>
              <a:rPr lang="en-US" sz="2400">
                <a:ea typeface="ＭＳ Ｐゴシック" pitchFamily="34" charset="-128"/>
              </a:rPr>
              <a:t>Increasing ubiquity of high-speed wireless access</a:t>
            </a:r>
          </a:p>
          <a:p>
            <a:pPr eaLnBrk="1" hangingPunct="1"/>
            <a:r>
              <a:rPr lang="en-US" sz="2400">
                <a:ea typeface="ＭＳ Ｐゴシック" pitchFamily="34" charset="-128"/>
              </a:rPr>
              <a:t>Emergence of online social networks: </a:t>
            </a:r>
          </a:p>
          <a:p>
            <a:pPr lvl="1" eaLnBrk="1" hangingPunct="1"/>
            <a:r>
              <a:rPr lang="en-US" sz="2000">
                <a:ea typeface="ＭＳ Ｐゴシック" pitchFamily="34" charset="-128"/>
              </a:rPr>
              <a:t>Facebook: soon one billion users</a:t>
            </a:r>
            <a:endParaRPr lang="en-US">
              <a:ea typeface="ＭＳ Ｐゴシック" pitchFamily="34" charset="-128"/>
            </a:endParaRPr>
          </a:p>
          <a:p>
            <a:pPr eaLnBrk="1" hangingPunct="1"/>
            <a:r>
              <a:rPr lang="en-US" sz="2400">
                <a:ea typeface="ＭＳ Ｐゴシック" pitchFamily="34" charset="-128"/>
              </a:rPr>
              <a:t>Service providers (Google, Microsoft) create their own networks</a:t>
            </a:r>
          </a:p>
          <a:p>
            <a:pPr lvl="1" eaLnBrk="1" hangingPunct="1"/>
            <a:r>
              <a:rPr lang="en-US">
                <a:ea typeface="ＭＳ Ｐゴシック" pitchFamily="34" charset="-128"/>
              </a:rPr>
              <a:t>Bypass  Internet, providing </a:t>
            </a:r>
            <a:r>
              <a:rPr lang="ja-JP" altLang="en-US">
                <a:ea typeface="ＭＳ Ｐゴシック" pitchFamily="34" charset="-128"/>
              </a:rPr>
              <a:t>“</a:t>
            </a:r>
            <a:r>
              <a:rPr lang="en-US" altLang="ja-JP">
                <a:ea typeface="ＭＳ Ｐゴシック" pitchFamily="34" charset="-128"/>
              </a:rPr>
              <a:t>instantaneous</a:t>
            </a:r>
            <a:r>
              <a:rPr lang="ja-JP" altLang="en-US">
                <a:ea typeface="ＭＳ Ｐゴシック" pitchFamily="34" charset="-128"/>
              </a:rPr>
              <a:t>”</a:t>
            </a:r>
            <a:r>
              <a:rPr lang="en-US" altLang="ja-JP">
                <a:ea typeface="ＭＳ Ｐゴシック" pitchFamily="34" charset="-128"/>
              </a:rPr>
              <a:t> access to search, emai, etc.</a:t>
            </a:r>
          </a:p>
          <a:p>
            <a:pPr eaLnBrk="1" hangingPunct="1"/>
            <a:r>
              <a:rPr lang="en-US" sz="2400">
                <a:ea typeface="ＭＳ Ｐゴシック" pitchFamily="34" charset="-128"/>
              </a:rPr>
              <a:t>E-commerce, universities, enterprises running their services in </a:t>
            </a:r>
            <a:r>
              <a:rPr lang="ja-JP" altLang="en-US" sz="2400">
                <a:ea typeface="ＭＳ Ｐゴシック" pitchFamily="34" charset="-128"/>
              </a:rPr>
              <a:t>“</a:t>
            </a:r>
            <a:r>
              <a:rPr lang="en-US" altLang="ja-JP" sz="2400">
                <a:ea typeface="ＭＳ Ｐゴシック" pitchFamily="34" charset="-128"/>
              </a:rPr>
              <a:t>cloud</a:t>
            </a:r>
            <a:r>
              <a:rPr lang="ja-JP" altLang="en-US" sz="2400">
                <a:ea typeface="ＭＳ Ｐゴシック" pitchFamily="34" charset="-128"/>
              </a:rPr>
              <a:t>”</a:t>
            </a:r>
            <a:r>
              <a:rPr lang="en-US" altLang="ja-JP" sz="2400">
                <a:ea typeface="ＭＳ Ｐゴシック" pitchFamily="34" charset="-128"/>
              </a:rPr>
              <a:t> (eg, Amazon EC2)</a:t>
            </a:r>
            <a:endParaRPr lang="en-US" sz="2400">
              <a:ea typeface="ＭＳ Ｐゴシック" pitchFamily="34" charset="-128"/>
            </a:endParaRPr>
          </a:p>
        </p:txBody>
      </p:sp>
      <p:sp>
        <p:nvSpPr>
          <p:cNvPr id="79876" name="Rectangle 2"/>
          <p:cNvSpPr>
            <a:spLocks noChangeArrowheads="1"/>
          </p:cNvSpPr>
          <p:nvPr/>
        </p:nvSpPr>
        <p:spPr bwMode="auto">
          <a:xfrm>
            <a:off x="377825" y="252413"/>
            <a:ext cx="7772400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1" hangingPunct="1"/>
            <a:r>
              <a:rPr lang="en-US" sz="4000">
                <a:solidFill>
                  <a:srgbClr val="000099"/>
                </a:solidFill>
                <a:latin typeface="Gill Sans MT" pitchFamily="34" charset="0"/>
              </a:rPr>
              <a:t>Internet history</a:t>
            </a:r>
            <a:endParaRPr lang="en-US" sz="4400">
              <a:solidFill>
                <a:srgbClr val="000099"/>
              </a:solidFill>
              <a:latin typeface="Gill Sans MT" pitchFamily="34" charset="0"/>
            </a:endParaRPr>
          </a:p>
        </p:txBody>
      </p:sp>
      <p:pic>
        <p:nvPicPr>
          <p:cNvPr id="79877" name="Picture 9" descr="underline_base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7513" y="771525"/>
            <a:ext cx="3656012" cy="173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987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r>
              <a:rPr lang="en-US"/>
              <a:t>1-</a:t>
            </a:r>
            <a:fld id="{E1D5A01C-4199-4EF9-A9F2-A430C78FA294}" type="slidenum">
              <a:rPr lang="en-US" smtClean="0"/>
              <a:pPr/>
              <a:t>70</a:t>
            </a:fld>
            <a:endParaRPr lang="en-US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Footer Placeholder 2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>
                <a:ea typeface="ＭＳ Ｐゴシック" pitchFamily="34" charset="-128"/>
              </a:rPr>
              <a:t>Introduction</a:t>
            </a:r>
          </a:p>
        </p:txBody>
      </p:sp>
      <p:pic>
        <p:nvPicPr>
          <p:cNvPr id="80899" name="Picture 9" descr="underline_base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4813" y="836613"/>
            <a:ext cx="5484812" cy="173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090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50838" y="160338"/>
            <a:ext cx="7772400" cy="903287"/>
          </a:xfrm>
        </p:spPr>
        <p:txBody>
          <a:bodyPr/>
          <a:lstStyle/>
          <a:p>
            <a:pPr eaLnBrk="1" hangingPunct="1"/>
            <a:r>
              <a:rPr lang="en-US">
                <a:ea typeface="ＭＳ Ｐゴシック" pitchFamily="34" charset="-128"/>
              </a:rPr>
              <a:t>Introduction: summary</a:t>
            </a:r>
          </a:p>
        </p:txBody>
      </p:sp>
      <p:sp>
        <p:nvSpPr>
          <p:cNvPr id="80901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522288" y="1443038"/>
            <a:ext cx="4384675" cy="5189537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i="1">
                <a:solidFill>
                  <a:srgbClr val="CC0000"/>
                </a:solidFill>
                <a:ea typeface="ＭＳ Ｐゴシック" pitchFamily="34" charset="-128"/>
              </a:rPr>
              <a:t>covered a </a:t>
            </a:r>
            <a:r>
              <a:rPr lang="ja-JP" altLang="en-US" i="1">
                <a:solidFill>
                  <a:srgbClr val="CC0000"/>
                </a:solidFill>
                <a:ea typeface="ＭＳ Ｐゴシック" pitchFamily="34" charset="-128"/>
              </a:rPr>
              <a:t>“</a:t>
            </a:r>
            <a:r>
              <a:rPr lang="en-US" altLang="ja-JP" i="1">
                <a:solidFill>
                  <a:srgbClr val="CC0000"/>
                </a:solidFill>
                <a:ea typeface="ＭＳ Ｐゴシック" pitchFamily="34" charset="-128"/>
              </a:rPr>
              <a:t>ton</a:t>
            </a:r>
            <a:r>
              <a:rPr lang="ja-JP" altLang="en-US" i="1">
                <a:solidFill>
                  <a:srgbClr val="CC0000"/>
                </a:solidFill>
                <a:ea typeface="ＭＳ Ｐゴシック" pitchFamily="34" charset="-128"/>
              </a:rPr>
              <a:t>”</a:t>
            </a:r>
            <a:r>
              <a:rPr lang="en-US" altLang="ja-JP" i="1">
                <a:solidFill>
                  <a:srgbClr val="CC0000"/>
                </a:solidFill>
                <a:ea typeface="ＭＳ Ｐゴシック" pitchFamily="34" charset="-128"/>
              </a:rPr>
              <a:t> of material!</a:t>
            </a:r>
          </a:p>
          <a:p>
            <a:pPr eaLnBrk="1" hangingPunct="1">
              <a:lnSpc>
                <a:spcPct val="80000"/>
              </a:lnSpc>
              <a:buSzPct val="75000"/>
            </a:pPr>
            <a:r>
              <a:rPr lang="en-US" sz="2400">
                <a:ea typeface="ＭＳ Ｐゴシック" pitchFamily="34" charset="-128"/>
              </a:rPr>
              <a:t>Internet overview</a:t>
            </a:r>
          </a:p>
          <a:p>
            <a:pPr eaLnBrk="1" hangingPunct="1">
              <a:lnSpc>
                <a:spcPct val="80000"/>
              </a:lnSpc>
              <a:buSzPct val="75000"/>
            </a:pPr>
            <a:r>
              <a:rPr lang="en-US" sz="2400">
                <a:ea typeface="ＭＳ Ｐゴシック" pitchFamily="34" charset="-128"/>
              </a:rPr>
              <a:t>what</a:t>
            </a:r>
            <a:r>
              <a:rPr lang="ja-JP" altLang="en-US" sz="2400">
                <a:ea typeface="ＭＳ Ｐゴシック" pitchFamily="34" charset="-128"/>
              </a:rPr>
              <a:t>’</a:t>
            </a:r>
            <a:r>
              <a:rPr lang="en-US" altLang="ja-JP" sz="2400">
                <a:ea typeface="ＭＳ Ｐゴシック" pitchFamily="34" charset="-128"/>
              </a:rPr>
              <a:t>s a protocol?</a:t>
            </a:r>
          </a:p>
          <a:p>
            <a:pPr eaLnBrk="1" hangingPunct="1">
              <a:lnSpc>
                <a:spcPct val="80000"/>
              </a:lnSpc>
              <a:buSzPct val="75000"/>
            </a:pPr>
            <a:r>
              <a:rPr lang="en-US" sz="2400">
                <a:ea typeface="ＭＳ Ｐゴシック" pitchFamily="34" charset="-128"/>
              </a:rPr>
              <a:t>network edge, core, access network</a:t>
            </a:r>
          </a:p>
          <a:p>
            <a:pPr lvl="1" eaLnBrk="1" hangingPunct="1">
              <a:lnSpc>
                <a:spcPct val="80000"/>
              </a:lnSpc>
            </a:pPr>
            <a:r>
              <a:rPr lang="en-US"/>
              <a:t>packet-switching versus circuit-switching</a:t>
            </a:r>
          </a:p>
          <a:p>
            <a:pPr lvl="1" eaLnBrk="1" hangingPunct="1">
              <a:lnSpc>
                <a:spcPct val="80000"/>
              </a:lnSpc>
            </a:pPr>
            <a:r>
              <a:rPr lang="en-US"/>
              <a:t>Internet structure</a:t>
            </a:r>
          </a:p>
          <a:p>
            <a:pPr eaLnBrk="1" hangingPunct="1">
              <a:lnSpc>
                <a:spcPct val="80000"/>
              </a:lnSpc>
              <a:buSzPct val="75000"/>
            </a:pPr>
            <a:r>
              <a:rPr lang="en-US" sz="2400">
                <a:ea typeface="ＭＳ Ｐゴシック" pitchFamily="34" charset="-128"/>
              </a:rPr>
              <a:t>performance: loss, delay, throughput</a:t>
            </a:r>
          </a:p>
          <a:p>
            <a:pPr eaLnBrk="1" hangingPunct="1">
              <a:lnSpc>
                <a:spcPct val="80000"/>
              </a:lnSpc>
              <a:buSzPct val="75000"/>
            </a:pPr>
            <a:r>
              <a:rPr lang="en-US" sz="2400">
                <a:ea typeface="ＭＳ Ｐゴシック" pitchFamily="34" charset="-128"/>
              </a:rPr>
              <a:t>layering, service models</a:t>
            </a:r>
          </a:p>
          <a:p>
            <a:pPr eaLnBrk="1" hangingPunct="1">
              <a:lnSpc>
                <a:spcPct val="80000"/>
              </a:lnSpc>
              <a:buSzPct val="75000"/>
            </a:pPr>
            <a:r>
              <a:rPr lang="en-US" sz="2400">
                <a:ea typeface="ＭＳ Ｐゴシック" pitchFamily="34" charset="-128"/>
              </a:rPr>
              <a:t>security</a:t>
            </a:r>
          </a:p>
          <a:p>
            <a:pPr eaLnBrk="1" hangingPunct="1">
              <a:lnSpc>
                <a:spcPct val="80000"/>
              </a:lnSpc>
              <a:buSzPct val="75000"/>
            </a:pPr>
            <a:r>
              <a:rPr lang="en-US" sz="2400">
                <a:ea typeface="ＭＳ Ｐゴシック" pitchFamily="34" charset="-128"/>
              </a:rPr>
              <a:t>history</a:t>
            </a:r>
          </a:p>
        </p:txBody>
      </p:sp>
      <p:sp>
        <p:nvSpPr>
          <p:cNvPr id="80902" name="Rectangle 4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5146675" y="1428750"/>
            <a:ext cx="3724275" cy="46482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i="1">
                <a:solidFill>
                  <a:srgbClr val="CC0000"/>
                </a:solidFill>
                <a:ea typeface="ＭＳ Ｐゴシック" pitchFamily="34" charset="-128"/>
              </a:rPr>
              <a:t>you now have:</a:t>
            </a:r>
            <a:r>
              <a:rPr lang="en-US" sz="2400">
                <a:ea typeface="ＭＳ Ｐゴシック" pitchFamily="34" charset="-128"/>
              </a:rPr>
              <a:t> </a:t>
            </a:r>
          </a:p>
          <a:p>
            <a:pPr eaLnBrk="1" hangingPunct="1">
              <a:lnSpc>
                <a:spcPct val="90000"/>
              </a:lnSpc>
              <a:buSzPct val="75000"/>
            </a:pPr>
            <a:r>
              <a:rPr lang="en-US" sz="2400">
                <a:ea typeface="ＭＳ Ｐゴシック" pitchFamily="34" charset="-128"/>
              </a:rPr>
              <a:t>context, overview, </a:t>
            </a:r>
            <a:r>
              <a:rPr lang="ja-JP" altLang="en-US" sz="2400">
                <a:ea typeface="ＭＳ Ｐゴシック" pitchFamily="34" charset="-128"/>
              </a:rPr>
              <a:t>“</a:t>
            </a:r>
            <a:r>
              <a:rPr lang="en-US" altLang="ja-JP" sz="2400">
                <a:ea typeface="ＭＳ Ｐゴシック" pitchFamily="34" charset="-128"/>
              </a:rPr>
              <a:t>feel</a:t>
            </a:r>
            <a:r>
              <a:rPr lang="ja-JP" altLang="en-US" sz="2400">
                <a:ea typeface="ＭＳ Ｐゴシック" pitchFamily="34" charset="-128"/>
              </a:rPr>
              <a:t>”</a:t>
            </a:r>
            <a:r>
              <a:rPr lang="en-US" altLang="ja-JP" sz="2400">
                <a:ea typeface="ＭＳ Ｐゴシック" pitchFamily="34" charset="-128"/>
              </a:rPr>
              <a:t> of networking</a:t>
            </a:r>
          </a:p>
          <a:p>
            <a:pPr eaLnBrk="1" hangingPunct="1">
              <a:lnSpc>
                <a:spcPct val="90000"/>
              </a:lnSpc>
              <a:buSzPct val="75000"/>
            </a:pPr>
            <a:r>
              <a:rPr lang="en-US" sz="2400">
                <a:ea typeface="ＭＳ Ｐゴシック" pitchFamily="34" charset="-128"/>
              </a:rPr>
              <a:t>more depth, detail </a:t>
            </a:r>
            <a:r>
              <a:rPr lang="en-US" sz="2400" i="1">
                <a:ea typeface="ＭＳ Ｐゴシック" pitchFamily="34" charset="-128"/>
              </a:rPr>
              <a:t>to follow!</a:t>
            </a:r>
            <a:endParaRPr lang="en-US" sz="2400">
              <a:ea typeface="ＭＳ Ｐゴシック" pitchFamily="34" charset="-128"/>
            </a:endParaRPr>
          </a:p>
        </p:txBody>
      </p:sp>
      <p:sp>
        <p:nvSpPr>
          <p:cNvPr id="80903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r>
              <a:rPr lang="en-US"/>
              <a:t>1-</a:t>
            </a:r>
            <a:fld id="{269C233B-52E2-4316-88BB-F370D83CE1AF}" type="slidenum">
              <a:rPr lang="en-US" smtClean="0"/>
              <a:pPr/>
              <a:t>71</a:t>
            </a:fld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7373938" y="6467475"/>
            <a:ext cx="1098550" cy="288925"/>
          </a:xfrm>
          <a:noFill/>
        </p:spPr>
        <p:txBody>
          <a:bodyPr/>
          <a:lstStyle/>
          <a:p>
            <a:r>
              <a:rPr lang="en-US">
                <a:ea typeface="ＭＳ Ｐゴシック" pitchFamily="34" charset="-128"/>
              </a:rPr>
              <a:t>Introduction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446088" y="1516063"/>
            <a:ext cx="4768850" cy="4457700"/>
          </a:xfrm>
        </p:spPr>
        <p:txBody>
          <a:bodyPr/>
          <a:lstStyle/>
          <a:p>
            <a:pPr eaLnBrk="1" hangingPunct="1">
              <a:buSzPct val="75000"/>
            </a:pPr>
            <a:r>
              <a:rPr lang="en-US" sz="2400" i="1">
                <a:solidFill>
                  <a:srgbClr val="CC0000"/>
                </a:solidFill>
                <a:ea typeface="ＭＳ Ｐゴシック" pitchFamily="34" charset="-128"/>
              </a:rPr>
              <a:t>protocols</a:t>
            </a:r>
            <a:r>
              <a:rPr lang="en-US" sz="2400">
                <a:solidFill>
                  <a:srgbClr val="FF0000"/>
                </a:solidFill>
                <a:ea typeface="ＭＳ Ｐゴシック" pitchFamily="34" charset="-128"/>
              </a:rPr>
              <a:t> </a:t>
            </a:r>
            <a:r>
              <a:rPr lang="en-US" sz="2400">
                <a:ea typeface="ＭＳ Ｐゴシック" pitchFamily="34" charset="-128"/>
              </a:rPr>
              <a:t>control sending, receiving of msgs</a:t>
            </a:r>
          </a:p>
          <a:p>
            <a:pPr lvl="1" eaLnBrk="1" hangingPunct="1"/>
            <a:r>
              <a:rPr lang="en-US" sz="2000"/>
              <a:t>e.g., TCP, IP, HTTP, Skype,  802.11</a:t>
            </a:r>
            <a:endParaRPr lang="en-US"/>
          </a:p>
        </p:txBody>
      </p:sp>
      <p:sp>
        <p:nvSpPr>
          <p:cNvPr id="16388" name="Rectangle 2"/>
          <p:cNvSpPr>
            <a:spLocks noChangeArrowheads="1"/>
          </p:cNvSpPr>
          <p:nvPr/>
        </p:nvSpPr>
        <p:spPr bwMode="auto">
          <a:xfrm>
            <a:off x="212725" y="190500"/>
            <a:ext cx="8382000" cy="936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1" hangingPunct="1"/>
            <a:r>
              <a:rPr lang="en-US" altLang="ja-JP" sz="3600">
                <a:solidFill>
                  <a:srgbClr val="000099"/>
                </a:solidFill>
                <a:latin typeface="Gill Sans MT" pitchFamily="34" charset="0"/>
              </a:rPr>
              <a:t>Protocol view</a:t>
            </a:r>
            <a:endParaRPr lang="en-US" sz="4400">
              <a:solidFill>
                <a:srgbClr val="000099"/>
              </a:solidFill>
              <a:latin typeface="Gill Sans MT" pitchFamily="34" charset="0"/>
            </a:endParaRPr>
          </a:p>
        </p:txBody>
      </p:sp>
      <p:pic>
        <p:nvPicPr>
          <p:cNvPr id="16389" name="Picture 330" descr="underline_base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30200" y="846138"/>
            <a:ext cx="8228013" cy="141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6390" name="Group 366"/>
          <p:cNvGrpSpPr>
            <a:grpSpLocks/>
          </p:cNvGrpSpPr>
          <p:nvPr/>
        </p:nvGrpSpPr>
        <p:grpSpPr bwMode="auto">
          <a:xfrm>
            <a:off x="5202238" y="1384300"/>
            <a:ext cx="3551237" cy="4743450"/>
            <a:chOff x="5202238" y="1384300"/>
            <a:chExt cx="3551237" cy="4743450"/>
          </a:xfrm>
        </p:grpSpPr>
        <p:sp>
          <p:nvSpPr>
            <p:cNvPr id="16392" name="Freeform 415"/>
            <p:cNvSpPr>
              <a:spLocks/>
            </p:cNvSpPr>
            <p:nvPr/>
          </p:nvSpPr>
          <p:spPr bwMode="auto">
            <a:xfrm>
              <a:off x="7004050" y="3527425"/>
              <a:ext cx="1314450" cy="674688"/>
            </a:xfrm>
            <a:custGeom>
              <a:avLst/>
              <a:gdLst>
                <a:gd name="T0" fmla="*/ 2147483647 w 828"/>
                <a:gd name="T1" fmla="*/ 2147483647 h 425"/>
                <a:gd name="T2" fmla="*/ 2147483647 w 828"/>
                <a:gd name="T3" fmla="*/ 2147483647 h 425"/>
                <a:gd name="T4" fmla="*/ 2147483647 w 828"/>
                <a:gd name="T5" fmla="*/ 2147483647 h 425"/>
                <a:gd name="T6" fmla="*/ 2147483647 w 828"/>
                <a:gd name="T7" fmla="*/ 2147483647 h 425"/>
                <a:gd name="T8" fmla="*/ 2147483647 w 828"/>
                <a:gd name="T9" fmla="*/ 2147483647 h 425"/>
                <a:gd name="T10" fmla="*/ 2147483647 w 828"/>
                <a:gd name="T11" fmla="*/ 2147483647 h 425"/>
                <a:gd name="T12" fmla="*/ 2147483647 w 828"/>
                <a:gd name="T13" fmla="*/ 2147483647 h 425"/>
                <a:gd name="T14" fmla="*/ 2147483647 w 828"/>
                <a:gd name="T15" fmla="*/ 2147483647 h 425"/>
                <a:gd name="T16" fmla="*/ 2147483647 w 828"/>
                <a:gd name="T17" fmla="*/ 2147483647 h 425"/>
                <a:gd name="T18" fmla="*/ 2147483647 w 828"/>
                <a:gd name="T19" fmla="*/ 2147483647 h 425"/>
                <a:gd name="T20" fmla="*/ 2147483647 w 828"/>
                <a:gd name="T21" fmla="*/ 2147483647 h 425"/>
                <a:gd name="T22" fmla="*/ 2147483647 w 828"/>
                <a:gd name="T23" fmla="*/ 2147483647 h 42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828"/>
                <a:gd name="T37" fmla="*/ 0 h 425"/>
                <a:gd name="T38" fmla="*/ 828 w 828"/>
                <a:gd name="T39" fmla="*/ 425 h 425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828" h="425">
                  <a:moveTo>
                    <a:pt x="382" y="30"/>
                  </a:moveTo>
                  <a:cubicBezTo>
                    <a:pt x="350" y="29"/>
                    <a:pt x="413" y="30"/>
                    <a:pt x="370" y="30"/>
                  </a:cubicBezTo>
                  <a:cubicBezTo>
                    <a:pt x="327" y="30"/>
                    <a:pt x="187" y="16"/>
                    <a:pt x="126" y="32"/>
                  </a:cubicBezTo>
                  <a:cubicBezTo>
                    <a:pt x="65" y="48"/>
                    <a:pt x="12" y="86"/>
                    <a:pt x="6" y="126"/>
                  </a:cubicBezTo>
                  <a:cubicBezTo>
                    <a:pt x="0" y="166"/>
                    <a:pt x="44" y="231"/>
                    <a:pt x="92" y="274"/>
                  </a:cubicBezTo>
                  <a:cubicBezTo>
                    <a:pt x="140" y="317"/>
                    <a:pt x="217" y="360"/>
                    <a:pt x="292" y="384"/>
                  </a:cubicBezTo>
                  <a:cubicBezTo>
                    <a:pt x="367" y="408"/>
                    <a:pt x="472" y="425"/>
                    <a:pt x="540" y="416"/>
                  </a:cubicBezTo>
                  <a:cubicBezTo>
                    <a:pt x="608" y="407"/>
                    <a:pt x="659" y="371"/>
                    <a:pt x="698" y="330"/>
                  </a:cubicBezTo>
                  <a:cubicBezTo>
                    <a:pt x="737" y="289"/>
                    <a:pt x="760" y="221"/>
                    <a:pt x="776" y="170"/>
                  </a:cubicBezTo>
                  <a:cubicBezTo>
                    <a:pt x="792" y="119"/>
                    <a:pt x="828" y="44"/>
                    <a:pt x="792" y="22"/>
                  </a:cubicBezTo>
                  <a:cubicBezTo>
                    <a:pt x="756" y="0"/>
                    <a:pt x="630" y="37"/>
                    <a:pt x="560" y="38"/>
                  </a:cubicBezTo>
                  <a:cubicBezTo>
                    <a:pt x="490" y="39"/>
                    <a:pt x="414" y="31"/>
                    <a:pt x="382" y="30"/>
                  </a:cubicBezTo>
                  <a:close/>
                </a:path>
              </a:pathLst>
            </a:custGeom>
            <a:solidFill>
              <a:srgbClr val="00CC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393" name="Freeform 416"/>
            <p:cNvSpPr>
              <a:spLocks/>
            </p:cNvSpPr>
            <p:nvPr/>
          </p:nvSpPr>
          <p:spPr bwMode="auto">
            <a:xfrm>
              <a:off x="7023100" y="2001838"/>
              <a:ext cx="1730375" cy="1125538"/>
            </a:xfrm>
            <a:custGeom>
              <a:avLst/>
              <a:gdLst>
                <a:gd name="T0" fmla="*/ 2147483647 w 765"/>
                <a:gd name="T1" fmla="*/ 2147483647 h 459"/>
                <a:gd name="T2" fmla="*/ 2147483647 w 765"/>
                <a:gd name="T3" fmla="*/ 2147483647 h 459"/>
                <a:gd name="T4" fmla="*/ 2147483647 w 765"/>
                <a:gd name="T5" fmla="*/ 2147483647 h 459"/>
                <a:gd name="T6" fmla="*/ 2147483647 w 765"/>
                <a:gd name="T7" fmla="*/ 2147483647 h 459"/>
                <a:gd name="T8" fmla="*/ 2147483647 w 765"/>
                <a:gd name="T9" fmla="*/ 2147483647 h 459"/>
                <a:gd name="T10" fmla="*/ 2147483647 w 765"/>
                <a:gd name="T11" fmla="*/ 2147483647 h 459"/>
                <a:gd name="T12" fmla="*/ 2147483647 w 765"/>
                <a:gd name="T13" fmla="*/ 2147483647 h 459"/>
                <a:gd name="T14" fmla="*/ 2147483647 w 765"/>
                <a:gd name="T15" fmla="*/ 2147483647 h 459"/>
                <a:gd name="T16" fmla="*/ 2147483647 w 765"/>
                <a:gd name="T17" fmla="*/ 2147483647 h 459"/>
                <a:gd name="T18" fmla="*/ 2147483647 w 765"/>
                <a:gd name="T19" fmla="*/ 2147483647 h 459"/>
                <a:gd name="T20" fmla="*/ 2147483647 w 765"/>
                <a:gd name="T21" fmla="*/ 2147483647 h 459"/>
                <a:gd name="T22" fmla="*/ 2147483647 w 765"/>
                <a:gd name="T23" fmla="*/ 2147483647 h 459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765"/>
                <a:gd name="T37" fmla="*/ 0 h 459"/>
                <a:gd name="T38" fmla="*/ 765 w 765"/>
                <a:gd name="T39" fmla="*/ 459 h 459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765" h="459">
                  <a:moveTo>
                    <a:pt x="424" y="10"/>
                  </a:moveTo>
                  <a:cubicBezTo>
                    <a:pt x="362" y="16"/>
                    <a:pt x="343" y="55"/>
                    <a:pt x="288" y="70"/>
                  </a:cubicBezTo>
                  <a:cubicBezTo>
                    <a:pt x="233" y="85"/>
                    <a:pt x="142" y="56"/>
                    <a:pt x="96" y="100"/>
                  </a:cubicBezTo>
                  <a:cubicBezTo>
                    <a:pt x="50" y="144"/>
                    <a:pt x="0" y="279"/>
                    <a:pt x="14" y="336"/>
                  </a:cubicBezTo>
                  <a:cubicBezTo>
                    <a:pt x="28" y="393"/>
                    <a:pt x="125" y="429"/>
                    <a:pt x="180" y="444"/>
                  </a:cubicBezTo>
                  <a:cubicBezTo>
                    <a:pt x="235" y="459"/>
                    <a:pt x="279" y="426"/>
                    <a:pt x="346" y="426"/>
                  </a:cubicBezTo>
                  <a:cubicBezTo>
                    <a:pt x="413" y="426"/>
                    <a:pt x="525" y="443"/>
                    <a:pt x="584" y="444"/>
                  </a:cubicBezTo>
                  <a:cubicBezTo>
                    <a:pt x="643" y="445"/>
                    <a:pt x="670" y="446"/>
                    <a:pt x="698" y="434"/>
                  </a:cubicBezTo>
                  <a:cubicBezTo>
                    <a:pt x="726" y="422"/>
                    <a:pt x="743" y="418"/>
                    <a:pt x="752" y="372"/>
                  </a:cubicBezTo>
                  <a:cubicBezTo>
                    <a:pt x="761" y="326"/>
                    <a:pt x="765" y="214"/>
                    <a:pt x="750" y="158"/>
                  </a:cubicBezTo>
                  <a:cubicBezTo>
                    <a:pt x="735" y="102"/>
                    <a:pt x="716" y="58"/>
                    <a:pt x="662" y="34"/>
                  </a:cubicBezTo>
                  <a:cubicBezTo>
                    <a:pt x="608" y="10"/>
                    <a:pt x="505" y="0"/>
                    <a:pt x="424" y="1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CCFF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394" name="Freeform 417"/>
            <p:cNvSpPr>
              <a:spLocks/>
            </p:cNvSpPr>
            <p:nvPr/>
          </p:nvSpPr>
          <p:spPr bwMode="auto">
            <a:xfrm>
              <a:off x="5202238" y="1709738"/>
              <a:ext cx="1736725" cy="107156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16395" name="Group 418"/>
            <p:cNvGrpSpPr>
              <a:grpSpLocks/>
            </p:cNvGrpSpPr>
            <p:nvPr/>
          </p:nvGrpSpPr>
          <p:grpSpPr bwMode="auto">
            <a:xfrm>
              <a:off x="5278438" y="2974975"/>
              <a:ext cx="1458912" cy="933450"/>
              <a:chOff x="2889" y="1631"/>
              <a:chExt cx="980" cy="743"/>
            </a:xfrm>
          </p:grpSpPr>
          <p:sp>
            <p:nvSpPr>
              <p:cNvPr id="16745" name="Rectangle 419"/>
              <p:cNvSpPr>
                <a:spLocks noChangeArrowheads="1"/>
              </p:cNvSpPr>
              <p:nvPr/>
            </p:nvSpPr>
            <p:spPr bwMode="auto">
              <a:xfrm>
                <a:off x="3046" y="1841"/>
                <a:ext cx="663" cy="533"/>
              </a:xfrm>
              <a:prstGeom prst="rect">
                <a:avLst/>
              </a:prstGeom>
              <a:solidFill>
                <a:srgbClr val="00CC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746" name="AutoShape 420"/>
              <p:cNvSpPr>
                <a:spLocks noChangeArrowheads="1"/>
              </p:cNvSpPr>
              <p:nvPr/>
            </p:nvSpPr>
            <p:spPr bwMode="auto">
              <a:xfrm>
                <a:off x="2889" y="1631"/>
                <a:ext cx="980" cy="253"/>
              </a:xfrm>
              <a:prstGeom prst="triangle">
                <a:avLst>
                  <a:gd name="adj" fmla="val 50000"/>
                </a:avLst>
              </a:prstGeom>
              <a:solidFill>
                <a:srgbClr val="00CC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solidFill>
                    <a:srgbClr val="00CCFF"/>
                  </a:solidFill>
                </a:endParaRPr>
              </a:p>
            </p:txBody>
          </p:sp>
        </p:grpSp>
        <p:sp>
          <p:nvSpPr>
            <p:cNvPr id="16396" name="Line 421"/>
            <p:cNvSpPr>
              <a:spLocks noChangeShapeType="1"/>
            </p:cNvSpPr>
            <p:nvPr/>
          </p:nvSpPr>
          <p:spPr bwMode="auto">
            <a:xfrm>
              <a:off x="7396163" y="3813175"/>
              <a:ext cx="163512" cy="1206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397" name="Line 422"/>
            <p:cNvSpPr>
              <a:spLocks noChangeShapeType="1"/>
            </p:cNvSpPr>
            <p:nvPr/>
          </p:nvSpPr>
          <p:spPr bwMode="auto">
            <a:xfrm>
              <a:off x="7493000" y="3733800"/>
              <a:ext cx="2794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398" name="Line 423"/>
            <p:cNvSpPr>
              <a:spLocks noChangeShapeType="1"/>
            </p:cNvSpPr>
            <p:nvPr/>
          </p:nvSpPr>
          <p:spPr bwMode="auto">
            <a:xfrm flipV="1">
              <a:off x="7729538" y="3819525"/>
              <a:ext cx="134937" cy="1047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399" name="Line 424"/>
            <p:cNvSpPr>
              <a:spLocks noChangeShapeType="1"/>
            </p:cNvSpPr>
            <p:nvPr/>
          </p:nvSpPr>
          <p:spPr bwMode="auto">
            <a:xfrm>
              <a:off x="6427788" y="3740150"/>
              <a:ext cx="67945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400" name="Line 425"/>
            <p:cNvSpPr>
              <a:spLocks noChangeShapeType="1"/>
            </p:cNvSpPr>
            <p:nvPr/>
          </p:nvSpPr>
          <p:spPr bwMode="auto">
            <a:xfrm>
              <a:off x="6723063" y="2587625"/>
              <a:ext cx="509587" cy="31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401" name="Line 426"/>
            <p:cNvSpPr>
              <a:spLocks noChangeShapeType="1"/>
            </p:cNvSpPr>
            <p:nvPr/>
          </p:nvSpPr>
          <p:spPr bwMode="auto">
            <a:xfrm>
              <a:off x="6289675" y="2403475"/>
              <a:ext cx="152400" cy="952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402" name="Freeform 427"/>
            <p:cNvSpPr>
              <a:spLocks/>
            </p:cNvSpPr>
            <p:nvPr/>
          </p:nvSpPr>
          <p:spPr bwMode="auto">
            <a:xfrm>
              <a:off x="5497513" y="4378325"/>
              <a:ext cx="3079750" cy="1665288"/>
            </a:xfrm>
            <a:custGeom>
              <a:avLst/>
              <a:gdLst>
                <a:gd name="T0" fmla="*/ 2147483647 w 1940"/>
                <a:gd name="T1" fmla="*/ 2147483647 h 1049"/>
                <a:gd name="T2" fmla="*/ 2147483647 w 1940"/>
                <a:gd name="T3" fmla="*/ 2147483647 h 1049"/>
                <a:gd name="T4" fmla="*/ 2147483647 w 1940"/>
                <a:gd name="T5" fmla="*/ 2147483647 h 1049"/>
                <a:gd name="T6" fmla="*/ 2147483647 w 1940"/>
                <a:gd name="T7" fmla="*/ 2147483647 h 1049"/>
                <a:gd name="T8" fmla="*/ 2147483647 w 1940"/>
                <a:gd name="T9" fmla="*/ 2147483647 h 1049"/>
                <a:gd name="T10" fmla="*/ 2147483647 w 1940"/>
                <a:gd name="T11" fmla="*/ 2147483647 h 1049"/>
                <a:gd name="T12" fmla="*/ 2147483647 w 1940"/>
                <a:gd name="T13" fmla="*/ 2147483647 h 1049"/>
                <a:gd name="T14" fmla="*/ 2147483647 w 1940"/>
                <a:gd name="T15" fmla="*/ 2147483647 h 1049"/>
                <a:gd name="T16" fmla="*/ 2147483647 w 1940"/>
                <a:gd name="T17" fmla="*/ 2147483647 h 1049"/>
                <a:gd name="T18" fmla="*/ 2147483647 w 1940"/>
                <a:gd name="T19" fmla="*/ 2147483647 h 1049"/>
                <a:gd name="T20" fmla="*/ 2147483647 w 1940"/>
                <a:gd name="T21" fmla="*/ 2147483647 h 1049"/>
                <a:gd name="T22" fmla="*/ 2147483647 w 1940"/>
                <a:gd name="T23" fmla="*/ 2147483647 h 1049"/>
                <a:gd name="T24" fmla="*/ 2147483647 w 1940"/>
                <a:gd name="T25" fmla="*/ 2147483647 h 1049"/>
                <a:gd name="T26" fmla="*/ 2147483647 w 1940"/>
                <a:gd name="T27" fmla="*/ 2147483647 h 1049"/>
                <a:gd name="T28" fmla="*/ 2147483647 w 1940"/>
                <a:gd name="T29" fmla="*/ 2147483647 h 1049"/>
                <a:gd name="T30" fmla="*/ 2147483647 w 1940"/>
                <a:gd name="T31" fmla="*/ 2147483647 h 1049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940"/>
                <a:gd name="T49" fmla="*/ 0 h 1049"/>
                <a:gd name="T50" fmla="*/ 1940 w 1940"/>
                <a:gd name="T51" fmla="*/ 1049 h 1049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940" h="1049">
                  <a:moveTo>
                    <a:pt x="952" y="26"/>
                  </a:moveTo>
                  <a:cubicBezTo>
                    <a:pt x="867" y="45"/>
                    <a:pt x="832" y="118"/>
                    <a:pt x="755" y="125"/>
                  </a:cubicBezTo>
                  <a:cubicBezTo>
                    <a:pt x="678" y="132"/>
                    <a:pt x="587" y="72"/>
                    <a:pt x="488" y="68"/>
                  </a:cubicBezTo>
                  <a:cubicBezTo>
                    <a:pt x="389" y="64"/>
                    <a:pt x="237" y="48"/>
                    <a:pt x="158" y="101"/>
                  </a:cubicBezTo>
                  <a:cubicBezTo>
                    <a:pt x="79" y="154"/>
                    <a:pt x="28" y="298"/>
                    <a:pt x="14" y="389"/>
                  </a:cubicBezTo>
                  <a:cubicBezTo>
                    <a:pt x="0" y="480"/>
                    <a:pt x="25" y="595"/>
                    <a:pt x="71" y="648"/>
                  </a:cubicBezTo>
                  <a:cubicBezTo>
                    <a:pt x="117" y="701"/>
                    <a:pt x="205" y="665"/>
                    <a:pt x="288" y="706"/>
                  </a:cubicBezTo>
                  <a:cubicBezTo>
                    <a:pt x="371" y="747"/>
                    <a:pt x="450" y="842"/>
                    <a:pt x="568" y="893"/>
                  </a:cubicBezTo>
                  <a:cubicBezTo>
                    <a:pt x="686" y="944"/>
                    <a:pt x="852" y="991"/>
                    <a:pt x="996" y="1014"/>
                  </a:cubicBezTo>
                  <a:cubicBezTo>
                    <a:pt x="1140" y="1036"/>
                    <a:pt x="1309" y="1049"/>
                    <a:pt x="1433" y="1031"/>
                  </a:cubicBezTo>
                  <a:cubicBezTo>
                    <a:pt x="1557" y="1012"/>
                    <a:pt x="1657" y="960"/>
                    <a:pt x="1739" y="907"/>
                  </a:cubicBezTo>
                  <a:cubicBezTo>
                    <a:pt x="1821" y="855"/>
                    <a:pt x="1906" y="824"/>
                    <a:pt x="1923" y="714"/>
                  </a:cubicBezTo>
                  <a:cubicBezTo>
                    <a:pt x="1940" y="604"/>
                    <a:pt x="1898" y="350"/>
                    <a:pt x="1839" y="251"/>
                  </a:cubicBezTo>
                  <a:cubicBezTo>
                    <a:pt x="1780" y="151"/>
                    <a:pt x="1662" y="153"/>
                    <a:pt x="1566" y="114"/>
                  </a:cubicBezTo>
                  <a:cubicBezTo>
                    <a:pt x="1470" y="76"/>
                    <a:pt x="1365" y="30"/>
                    <a:pt x="1263" y="15"/>
                  </a:cubicBezTo>
                  <a:cubicBezTo>
                    <a:pt x="1161" y="0"/>
                    <a:pt x="1037" y="8"/>
                    <a:pt x="952" y="26"/>
                  </a:cubicBezTo>
                  <a:close/>
                </a:path>
              </a:pathLst>
            </a:custGeom>
            <a:solidFill>
              <a:srgbClr val="00CC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403" name="Line 428"/>
            <p:cNvSpPr>
              <a:spLocks noChangeShapeType="1"/>
            </p:cNvSpPr>
            <p:nvPr/>
          </p:nvSpPr>
          <p:spPr bwMode="auto">
            <a:xfrm rot="-5400000">
              <a:off x="7845425" y="5159376"/>
              <a:ext cx="523875" cy="1397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404" name="Line 429"/>
            <p:cNvSpPr>
              <a:spLocks noChangeShapeType="1"/>
            </p:cNvSpPr>
            <p:nvPr/>
          </p:nvSpPr>
          <p:spPr bwMode="auto">
            <a:xfrm rot="5400000" flipV="1">
              <a:off x="7991475" y="5440363"/>
              <a:ext cx="3175" cy="85725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405" name="Line 430"/>
            <p:cNvSpPr>
              <a:spLocks noChangeShapeType="1"/>
            </p:cNvSpPr>
            <p:nvPr/>
          </p:nvSpPr>
          <p:spPr bwMode="auto">
            <a:xfrm rot="-5400000">
              <a:off x="8177213" y="5116513"/>
              <a:ext cx="0" cy="1143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406" name="Line 431"/>
            <p:cNvSpPr>
              <a:spLocks noChangeShapeType="1"/>
            </p:cNvSpPr>
            <p:nvPr/>
          </p:nvSpPr>
          <p:spPr bwMode="auto">
            <a:xfrm>
              <a:off x="7358063" y="4697413"/>
              <a:ext cx="390525" cy="1841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407" name="Line 432"/>
            <p:cNvSpPr>
              <a:spLocks noChangeShapeType="1"/>
            </p:cNvSpPr>
            <p:nvPr/>
          </p:nvSpPr>
          <p:spPr bwMode="auto">
            <a:xfrm flipV="1">
              <a:off x="6737350" y="4684713"/>
              <a:ext cx="322263" cy="1984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408" name="Line 433"/>
            <p:cNvSpPr>
              <a:spLocks noChangeShapeType="1"/>
            </p:cNvSpPr>
            <p:nvPr/>
          </p:nvSpPr>
          <p:spPr bwMode="auto">
            <a:xfrm flipV="1">
              <a:off x="6780213" y="4976813"/>
              <a:ext cx="97155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409" name="Line 435"/>
            <p:cNvSpPr>
              <a:spLocks noChangeShapeType="1"/>
            </p:cNvSpPr>
            <p:nvPr/>
          </p:nvSpPr>
          <p:spPr bwMode="auto">
            <a:xfrm>
              <a:off x="6100763" y="4773613"/>
              <a:ext cx="263525" cy="857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410" name="Line 436"/>
            <p:cNvSpPr>
              <a:spLocks noChangeShapeType="1"/>
            </p:cNvSpPr>
            <p:nvPr/>
          </p:nvSpPr>
          <p:spPr bwMode="auto">
            <a:xfrm flipV="1">
              <a:off x="5842000" y="4983163"/>
              <a:ext cx="412750" cy="127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411" name="Line 439"/>
            <p:cNvSpPr>
              <a:spLocks noChangeShapeType="1"/>
            </p:cNvSpPr>
            <p:nvPr/>
          </p:nvSpPr>
          <p:spPr bwMode="auto">
            <a:xfrm flipH="1">
              <a:off x="6267450" y="5070475"/>
              <a:ext cx="142875" cy="1984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412" name="Line 440"/>
            <p:cNvSpPr>
              <a:spLocks noChangeShapeType="1"/>
            </p:cNvSpPr>
            <p:nvPr/>
          </p:nvSpPr>
          <p:spPr bwMode="auto">
            <a:xfrm flipH="1" flipV="1">
              <a:off x="6588125" y="5097463"/>
              <a:ext cx="74613" cy="1730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413" name="Line 441"/>
            <p:cNvSpPr>
              <a:spLocks noChangeShapeType="1"/>
            </p:cNvSpPr>
            <p:nvPr/>
          </p:nvSpPr>
          <p:spPr bwMode="auto">
            <a:xfrm>
              <a:off x="6743700" y="5053013"/>
              <a:ext cx="503238" cy="2698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414" name="Line 443"/>
            <p:cNvSpPr>
              <a:spLocks noChangeShapeType="1"/>
            </p:cNvSpPr>
            <p:nvPr/>
          </p:nvSpPr>
          <p:spPr bwMode="auto">
            <a:xfrm>
              <a:off x="6281738" y="3522663"/>
              <a:ext cx="0" cy="1317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415" name="Line 444"/>
            <p:cNvSpPr>
              <a:spLocks noChangeShapeType="1"/>
            </p:cNvSpPr>
            <p:nvPr/>
          </p:nvSpPr>
          <p:spPr bwMode="auto">
            <a:xfrm flipV="1">
              <a:off x="7577138" y="2492375"/>
              <a:ext cx="123825" cy="873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416" name="Line 445"/>
            <p:cNvSpPr>
              <a:spLocks noChangeShapeType="1"/>
            </p:cNvSpPr>
            <p:nvPr/>
          </p:nvSpPr>
          <p:spPr bwMode="auto">
            <a:xfrm>
              <a:off x="7405688" y="2665413"/>
              <a:ext cx="0" cy="825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417" name="Line 446"/>
            <p:cNvSpPr>
              <a:spLocks noChangeShapeType="1"/>
            </p:cNvSpPr>
            <p:nvPr/>
          </p:nvSpPr>
          <p:spPr bwMode="auto">
            <a:xfrm flipV="1">
              <a:off x="7577138" y="2562225"/>
              <a:ext cx="263525" cy="2889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418" name="Line 447"/>
            <p:cNvSpPr>
              <a:spLocks noChangeShapeType="1"/>
            </p:cNvSpPr>
            <p:nvPr/>
          </p:nvSpPr>
          <p:spPr bwMode="auto">
            <a:xfrm>
              <a:off x="7942263" y="2560638"/>
              <a:ext cx="0" cy="1968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419" name="Line 448"/>
            <p:cNvSpPr>
              <a:spLocks noChangeShapeType="1"/>
            </p:cNvSpPr>
            <p:nvPr/>
          </p:nvSpPr>
          <p:spPr bwMode="auto">
            <a:xfrm>
              <a:off x="7596188" y="2867025"/>
              <a:ext cx="18891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420" name="Line 449"/>
            <p:cNvSpPr>
              <a:spLocks noChangeShapeType="1"/>
            </p:cNvSpPr>
            <p:nvPr/>
          </p:nvSpPr>
          <p:spPr bwMode="auto">
            <a:xfrm flipV="1">
              <a:off x="5891213" y="3733800"/>
              <a:ext cx="168275" cy="31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421" name="Line 450"/>
            <p:cNvSpPr>
              <a:spLocks noChangeShapeType="1"/>
            </p:cNvSpPr>
            <p:nvPr/>
          </p:nvSpPr>
          <p:spPr bwMode="auto">
            <a:xfrm>
              <a:off x="8150225" y="2857500"/>
              <a:ext cx="1778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422" name="Line 451"/>
            <p:cNvSpPr>
              <a:spLocks noChangeShapeType="1"/>
            </p:cNvSpPr>
            <p:nvPr/>
          </p:nvSpPr>
          <p:spPr bwMode="auto">
            <a:xfrm flipH="1">
              <a:off x="7296150" y="2933700"/>
              <a:ext cx="98425" cy="7048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423" name="Line 452"/>
            <p:cNvSpPr>
              <a:spLocks noChangeShapeType="1"/>
            </p:cNvSpPr>
            <p:nvPr/>
          </p:nvSpPr>
          <p:spPr bwMode="auto">
            <a:xfrm flipH="1">
              <a:off x="7888288" y="2933700"/>
              <a:ext cx="111125" cy="7270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424" name="Line 541"/>
            <p:cNvSpPr>
              <a:spLocks noChangeShapeType="1"/>
            </p:cNvSpPr>
            <p:nvPr/>
          </p:nvSpPr>
          <p:spPr bwMode="auto">
            <a:xfrm flipV="1">
              <a:off x="7272338" y="4075113"/>
              <a:ext cx="227012" cy="4365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16425" name="Group 590"/>
            <p:cNvGrpSpPr>
              <a:grpSpLocks/>
            </p:cNvGrpSpPr>
            <p:nvPr/>
          </p:nvGrpSpPr>
          <p:grpSpPr bwMode="auto">
            <a:xfrm flipH="1">
              <a:off x="5775325" y="4533900"/>
              <a:ext cx="414337" cy="373063"/>
              <a:chOff x="2839" y="3501"/>
              <a:chExt cx="755" cy="803"/>
            </a:xfrm>
          </p:grpSpPr>
          <p:pic>
            <p:nvPicPr>
              <p:cNvPr id="16743" name="Picture 591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6744" name="Freeform 592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 w="9525" cap="flat" cmpd="sng">
                <a:noFill/>
                <a:prstDash val="solid"/>
                <a:round/>
                <a:headEnd/>
                <a:tailEnd/>
              </a:ln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16426" name="Group 593"/>
            <p:cNvGrpSpPr>
              <a:grpSpLocks/>
            </p:cNvGrpSpPr>
            <p:nvPr/>
          </p:nvGrpSpPr>
          <p:grpSpPr bwMode="auto">
            <a:xfrm flipH="1">
              <a:off x="5457825" y="4954588"/>
              <a:ext cx="482600" cy="406400"/>
              <a:chOff x="2839" y="3501"/>
              <a:chExt cx="755" cy="803"/>
            </a:xfrm>
          </p:grpSpPr>
          <p:pic>
            <p:nvPicPr>
              <p:cNvPr id="16741" name="Picture 594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6742" name="Freeform 595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 w="9525" cap="flat" cmpd="sng">
                <a:noFill/>
                <a:prstDash val="solid"/>
                <a:round/>
                <a:headEnd/>
                <a:tailEnd/>
              </a:ln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16427" name="Group 596"/>
            <p:cNvGrpSpPr>
              <a:grpSpLocks/>
            </p:cNvGrpSpPr>
            <p:nvPr/>
          </p:nvGrpSpPr>
          <p:grpSpPr bwMode="auto">
            <a:xfrm flipH="1">
              <a:off x="5935663" y="5256213"/>
              <a:ext cx="427037" cy="349250"/>
              <a:chOff x="2839" y="3501"/>
              <a:chExt cx="755" cy="803"/>
            </a:xfrm>
          </p:grpSpPr>
          <p:pic>
            <p:nvPicPr>
              <p:cNvPr id="16739" name="Picture 597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6740" name="Freeform 598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 w="9525" cap="flat" cmpd="sng">
                <a:noFill/>
                <a:prstDash val="solid"/>
                <a:round/>
                <a:headEnd/>
                <a:tailEnd/>
              </a:ln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16428" name="Group 599"/>
            <p:cNvGrpSpPr>
              <a:grpSpLocks/>
            </p:cNvGrpSpPr>
            <p:nvPr/>
          </p:nvGrpSpPr>
          <p:grpSpPr bwMode="auto">
            <a:xfrm>
              <a:off x="6550025" y="5238750"/>
              <a:ext cx="427037" cy="350838"/>
              <a:chOff x="2839" y="3501"/>
              <a:chExt cx="755" cy="803"/>
            </a:xfrm>
          </p:grpSpPr>
          <p:pic>
            <p:nvPicPr>
              <p:cNvPr id="16737" name="Picture 600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6738" name="Freeform 601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 w="9525" cap="flat" cmpd="sng">
                <a:noFill/>
                <a:prstDash val="solid"/>
                <a:round/>
                <a:headEnd/>
                <a:tailEnd/>
              </a:ln>
            </p:spPr>
            <p:txBody>
              <a:bodyPr wrap="none"/>
              <a:lstStyle/>
              <a:p>
                <a:endParaRPr lang="en-US"/>
              </a:p>
            </p:txBody>
          </p:sp>
        </p:grpSp>
        <p:pic>
          <p:nvPicPr>
            <p:cNvPr id="16429" name="Picture 603" descr="car_icon_small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6342063" y="1720850"/>
              <a:ext cx="849312" cy="168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16430" name="Group 652"/>
            <p:cNvGrpSpPr>
              <a:grpSpLocks/>
            </p:cNvGrpSpPr>
            <p:nvPr/>
          </p:nvGrpSpPr>
          <p:grpSpPr bwMode="auto">
            <a:xfrm>
              <a:off x="5613400" y="1546225"/>
              <a:ext cx="415925" cy="385763"/>
              <a:chOff x="2751" y="1851"/>
              <a:chExt cx="462" cy="478"/>
            </a:xfrm>
          </p:grpSpPr>
          <p:pic>
            <p:nvPicPr>
              <p:cNvPr id="16735" name="Picture 653" descr="iphone_stylized_small"/>
              <p:cNvPicPr>
                <a:picLocks noChangeAspect="1" noChangeArrowheads="1"/>
              </p:cNvPicPr>
              <p:nvPr/>
            </p:nvPicPr>
            <p:blipFill>
              <a:blip r:embed="rId8" cstate="print"/>
              <a:srcRect/>
              <a:stretch>
                <a:fillRect/>
              </a:stretch>
            </p:blipFill>
            <p:spPr bwMode="auto">
              <a:xfrm>
                <a:off x="2928" y="1922"/>
                <a:ext cx="152" cy="40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6736" name="Picture 654" descr="antenna_radiation_stylized"/>
              <p:cNvPicPr>
                <a:picLocks noChangeAspect="1" noChangeArrowheads="1"/>
              </p:cNvPicPr>
              <p:nvPr/>
            </p:nvPicPr>
            <p:blipFill>
              <a:blip r:embed="rId9" cstate="print"/>
              <a:srcRect/>
              <a:stretch>
                <a:fillRect/>
              </a:stretch>
            </p:blipFill>
            <p:spPr bwMode="auto">
              <a:xfrm>
                <a:off x="2751" y="1851"/>
                <a:ext cx="462" cy="1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grpSp>
          <p:nvGrpSpPr>
            <p:cNvPr id="16431" name="Group 665"/>
            <p:cNvGrpSpPr>
              <a:grpSpLocks/>
            </p:cNvGrpSpPr>
            <p:nvPr/>
          </p:nvGrpSpPr>
          <p:grpSpPr bwMode="auto">
            <a:xfrm>
              <a:off x="7689850" y="2395538"/>
              <a:ext cx="390525" cy="169863"/>
              <a:chOff x="4650" y="1129"/>
              <a:chExt cx="246" cy="95"/>
            </a:xfrm>
          </p:grpSpPr>
          <p:sp>
            <p:nvSpPr>
              <p:cNvPr id="16727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16728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16729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16730" name="Group 659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16733" name="Freeform 660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734" name="Freeform 661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6731" name="Line 662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732" name="Line 663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6432" name="Group 666"/>
            <p:cNvGrpSpPr>
              <a:grpSpLocks/>
            </p:cNvGrpSpPr>
            <p:nvPr/>
          </p:nvGrpSpPr>
          <p:grpSpPr bwMode="auto">
            <a:xfrm>
              <a:off x="7762875" y="2757488"/>
              <a:ext cx="390525" cy="176213"/>
              <a:chOff x="4650" y="1129"/>
              <a:chExt cx="246" cy="95"/>
            </a:xfrm>
          </p:grpSpPr>
          <p:sp>
            <p:nvSpPr>
              <p:cNvPr id="16719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16720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16721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16722" name="Group 670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16725" name="Freeform 671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726" name="Freeform 672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6723" name="Line 673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724" name="Line 674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6433" name="Group 675"/>
            <p:cNvGrpSpPr>
              <a:grpSpLocks/>
            </p:cNvGrpSpPr>
            <p:nvPr/>
          </p:nvGrpSpPr>
          <p:grpSpPr bwMode="auto">
            <a:xfrm>
              <a:off x="7204075" y="2493963"/>
              <a:ext cx="390525" cy="169863"/>
              <a:chOff x="4650" y="1129"/>
              <a:chExt cx="246" cy="95"/>
            </a:xfrm>
          </p:grpSpPr>
          <p:sp>
            <p:nvSpPr>
              <p:cNvPr id="16711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16712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16713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16714" name="Group 679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16717" name="Freeform 680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718" name="Freeform 681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6715" name="Line 682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716" name="Line 683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6434" name="Group 684"/>
            <p:cNvGrpSpPr>
              <a:grpSpLocks/>
            </p:cNvGrpSpPr>
            <p:nvPr/>
          </p:nvGrpSpPr>
          <p:grpSpPr bwMode="auto">
            <a:xfrm>
              <a:off x="7215188" y="2757488"/>
              <a:ext cx="390525" cy="169863"/>
              <a:chOff x="4650" y="1129"/>
              <a:chExt cx="246" cy="95"/>
            </a:xfrm>
          </p:grpSpPr>
          <p:sp>
            <p:nvSpPr>
              <p:cNvPr id="16703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16704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16705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16706" name="Group 688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16709" name="Freeform 689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710" name="Freeform 690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6707" name="Line 691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708" name="Line 692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6435" name="Line 693"/>
            <p:cNvSpPr>
              <a:spLocks noChangeShapeType="1"/>
            </p:cNvSpPr>
            <p:nvPr/>
          </p:nvSpPr>
          <p:spPr bwMode="auto">
            <a:xfrm>
              <a:off x="8345488" y="2855913"/>
              <a:ext cx="177800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16436" name="Group 694"/>
            <p:cNvGrpSpPr>
              <a:grpSpLocks/>
            </p:cNvGrpSpPr>
            <p:nvPr/>
          </p:nvGrpSpPr>
          <p:grpSpPr bwMode="auto">
            <a:xfrm>
              <a:off x="7400925" y="3911600"/>
              <a:ext cx="485775" cy="203200"/>
              <a:chOff x="4650" y="1129"/>
              <a:chExt cx="246" cy="95"/>
            </a:xfrm>
          </p:grpSpPr>
          <p:sp>
            <p:nvSpPr>
              <p:cNvPr id="16695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16696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16697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16698" name="Group 698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16701" name="Freeform 699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702" name="Freeform 700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6699" name="Line 701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700" name="Line 702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6437" name="Group 712"/>
            <p:cNvGrpSpPr>
              <a:grpSpLocks/>
            </p:cNvGrpSpPr>
            <p:nvPr/>
          </p:nvGrpSpPr>
          <p:grpSpPr bwMode="auto">
            <a:xfrm>
              <a:off x="7081838" y="3630613"/>
              <a:ext cx="485775" cy="203200"/>
              <a:chOff x="4650" y="1129"/>
              <a:chExt cx="246" cy="95"/>
            </a:xfrm>
          </p:grpSpPr>
          <p:sp>
            <p:nvSpPr>
              <p:cNvPr id="16687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16688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16689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16690" name="Group 716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16693" name="Freeform 717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694" name="Freeform 718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6691" name="Line 719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692" name="Line 720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6438" name="Group 721"/>
            <p:cNvGrpSpPr>
              <a:grpSpLocks/>
            </p:cNvGrpSpPr>
            <p:nvPr/>
          </p:nvGrpSpPr>
          <p:grpSpPr bwMode="auto">
            <a:xfrm>
              <a:off x="7743825" y="3643313"/>
              <a:ext cx="485775" cy="203200"/>
              <a:chOff x="4650" y="1129"/>
              <a:chExt cx="246" cy="95"/>
            </a:xfrm>
          </p:grpSpPr>
          <p:sp>
            <p:nvSpPr>
              <p:cNvPr id="16679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16680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16681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16682" name="Group 725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16685" name="Freeform 726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686" name="Freeform 727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6683" name="Line 728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684" name="Line 729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6439" name="Group 730"/>
            <p:cNvGrpSpPr>
              <a:grpSpLocks/>
            </p:cNvGrpSpPr>
            <p:nvPr/>
          </p:nvGrpSpPr>
          <p:grpSpPr bwMode="auto">
            <a:xfrm>
              <a:off x="6962775" y="4505325"/>
              <a:ext cx="619125" cy="242888"/>
              <a:chOff x="4650" y="1129"/>
              <a:chExt cx="246" cy="95"/>
            </a:xfrm>
          </p:grpSpPr>
          <p:sp>
            <p:nvSpPr>
              <p:cNvPr id="16671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16672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16673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16674" name="Group 734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16677" name="Freeform 735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678" name="Freeform 736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6675" name="Line 737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676" name="Line 738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6440" name="Group 739"/>
            <p:cNvGrpSpPr>
              <a:grpSpLocks/>
            </p:cNvGrpSpPr>
            <p:nvPr/>
          </p:nvGrpSpPr>
          <p:grpSpPr bwMode="auto">
            <a:xfrm>
              <a:off x="7596188" y="4803775"/>
              <a:ext cx="619125" cy="242888"/>
              <a:chOff x="4650" y="1129"/>
              <a:chExt cx="246" cy="95"/>
            </a:xfrm>
          </p:grpSpPr>
          <p:sp>
            <p:nvSpPr>
              <p:cNvPr id="16663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16664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16665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16666" name="Group 743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16669" name="Freeform 744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670" name="Freeform 745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6667" name="Line 746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668" name="Line 747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6441" name="Group 748"/>
            <p:cNvGrpSpPr>
              <a:grpSpLocks/>
            </p:cNvGrpSpPr>
            <p:nvPr/>
          </p:nvGrpSpPr>
          <p:grpSpPr bwMode="auto">
            <a:xfrm>
              <a:off x="6246813" y="4848225"/>
              <a:ext cx="619125" cy="242888"/>
              <a:chOff x="4650" y="1129"/>
              <a:chExt cx="246" cy="95"/>
            </a:xfrm>
          </p:grpSpPr>
          <p:sp>
            <p:nvSpPr>
              <p:cNvPr id="16655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16656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16657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16658" name="Group 752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16661" name="Freeform 753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662" name="Freeform 754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6659" name="Line 755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660" name="Line 756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6442" name="Group 757"/>
            <p:cNvGrpSpPr>
              <a:grpSpLocks/>
            </p:cNvGrpSpPr>
            <p:nvPr/>
          </p:nvGrpSpPr>
          <p:grpSpPr bwMode="auto">
            <a:xfrm>
              <a:off x="6053138" y="3640138"/>
              <a:ext cx="390525" cy="169863"/>
              <a:chOff x="4650" y="1129"/>
              <a:chExt cx="246" cy="95"/>
            </a:xfrm>
          </p:grpSpPr>
          <p:sp>
            <p:nvSpPr>
              <p:cNvPr id="16647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16648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16649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16650" name="Group 761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16653" name="Freeform 762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654" name="Freeform 763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6651" name="Line 764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652" name="Line 765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6443" name="Group 767"/>
            <p:cNvGrpSpPr>
              <a:grpSpLocks/>
            </p:cNvGrpSpPr>
            <p:nvPr/>
          </p:nvGrpSpPr>
          <p:grpSpPr bwMode="auto">
            <a:xfrm>
              <a:off x="6353175" y="2487613"/>
              <a:ext cx="390525" cy="169863"/>
              <a:chOff x="4650" y="1129"/>
              <a:chExt cx="246" cy="95"/>
            </a:xfrm>
          </p:grpSpPr>
          <p:sp>
            <p:nvSpPr>
              <p:cNvPr id="16639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16640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16641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16642" name="Group 771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16645" name="Freeform 772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646" name="Freeform 773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6643" name="Line 774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644" name="Line 775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6444" name="Group 776"/>
            <p:cNvGrpSpPr>
              <a:grpSpLocks/>
            </p:cNvGrpSpPr>
            <p:nvPr/>
          </p:nvGrpSpPr>
          <p:grpSpPr bwMode="auto">
            <a:xfrm>
              <a:off x="5611813" y="3500438"/>
              <a:ext cx="506412" cy="352425"/>
              <a:chOff x="2967" y="478"/>
              <a:chExt cx="788" cy="625"/>
            </a:xfrm>
          </p:grpSpPr>
          <p:pic>
            <p:nvPicPr>
              <p:cNvPr id="16637" name="Picture 777" descr="access_point_stylized_small"/>
              <p:cNvPicPr>
                <a:picLocks noChangeAspect="1" noChangeArrowheads="1"/>
              </p:cNvPicPr>
              <p:nvPr/>
            </p:nvPicPr>
            <p:blipFill>
              <a:blip r:embed="rId10" cstate="print"/>
              <a:srcRect/>
              <a:stretch>
                <a:fillRect/>
              </a:stretch>
            </p:blipFill>
            <p:spPr bwMode="auto">
              <a:xfrm>
                <a:off x="3012" y="559"/>
                <a:ext cx="576" cy="5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6638" name="Picture 778" descr="antenna_radiation_stylized"/>
              <p:cNvPicPr>
                <a:picLocks noChangeAspect="1" noChangeArrowheads="1"/>
              </p:cNvPicPr>
              <p:nvPr/>
            </p:nvPicPr>
            <p:blipFill>
              <a:blip r:embed="rId11" cstate="print"/>
              <a:srcRect/>
              <a:stretch>
                <a:fillRect/>
              </a:stretch>
            </p:blipFill>
            <p:spPr bwMode="auto">
              <a:xfrm>
                <a:off x="2967" y="478"/>
                <a:ext cx="788" cy="1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grpSp>
          <p:nvGrpSpPr>
            <p:cNvPr id="16445" name="Group 779"/>
            <p:cNvGrpSpPr>
              <a:grpSpLocks/>
            </p:cNvGrpSpPr>
            <p:nvPr/>
          </p:nvGrpSpPr>
          <p:grpSpPr bwMode="auto">
            <a:xfrm>
              <a:off x="7132638" y="5003800"/>
              <a:ext cx="563562" cy="420688"/>
              <a:chOff x="2967" y="478"/>
              <a:chExt cx="788" cy="625"/>
            </a:xfrm>
          </p:grpSpPr>
          <p:pic>
            <p:nvPicPr>
              <p:cNvPr id="16635" name="Picture 780" descr="access_point_stylized_small"/>
              <p:cNvPicPr>
                <a:picLocks noChangeAspect="1" noChangeArrowheads="1"/>
              </p:cNvPicPr>
              <p:nvPr/>
            </p:nvPicPr>
            <p:blipFill>
              <a:blip r:embed="rId10" cstate="print"/>
              <a:srcRect/>
              <a:stretch>
                <a:fillRect/>
              </a:stretch>
            </p:blipFill>
            <p:spPr bwMode="auto">
              <a:xfrm>
                <a:off x="3012" y="559"/>
                <a:ext cx="576" cy="5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6636" name="Picture 781" descr="antenna_radiation_stylized"/>
              <p:cNvPicPr>
                <a:picLocks noChangeAspect="1" noChangeArrowheads="1"/>
              </p:cNvPicPr>
              <p:nvPr/>
            </p:nvPicPr>
            <p:blipFill>
              <a:blip r:embed="rId12" cstate="print"/>
              <a:srcRect/>
              <a:stretch>
                <a:fillRect/>
              </a:stretch>
            </p:blipFill>
            <p:spPr bwMode="auto">
              <a:xfrm>
                <a:off x="2967" y="478"/>
                <a:ext cx="788" cy="1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grpSp>
          <p:nvGrpSpPr>
            <p:cNvPr id="16446" name="Group 782"/>
            <p:cNvGrpSpPr>
              <a:grpSpLocks/>
            </p:cNvGrpSpPr>
            <p:nvPr/>
          </p:nvGrpSpPr>
          <p:grpSpPr bwMode="auto">
            <a:xfrm>
              <a:off x="6061075" y="1844675"/>
              <a:ext cx="457200" cy="631825"/>
              <a:chOff x="742" y="2409"/>
              <a:chExt cx="576" cy="881"/>
            </a:xfrm>
          </p:grpSpPr>
          <p:grpSp>
            <p:nvGrpSpPr>
              <p:cNvPr id="16617" name="Group 783"/>
              <p:cNvGrpSpPr>
                <a:grpSpLocks/>
              </p:cNvGrpSpPr>
              <p:nvPr/>
            </p:nvGrpSpPr>
            <p:grpSpPr bwMode="auto">
              <a:xfrm>
                <a:off x="832" y="2643"/>
                <a:ext cx="376" cy="647"/>
                <a:chOff x="3130" y="3288"/>
                <a:chExt cx="410" cy="742"/>
              </a:xfrm>
            </p:grpSpPr>
            <p:sp>
              <p:nvSpPr>
                <p:cNvPr id="16620" name="Line 270"/>
                <p:cNvSpPr>
                  <a:spLocks noChangeShapeType="1"/>
                </p:cNvSpPr>
                <p:nvPr/>
              </p:nvSpPr>
              <p:spPr bwMode="auto">
                <a:xfrm flipH="1">
                  <a:off x="3130" y="3288"/>
                  <a:ext cx="205" cy="672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6621" name="Line 271"/>
                <p:cNvSpPr>
                  <a:spLocks noChangeShapeType="1"/>
                </p:cNvSpPr>
                <p:nvPr/>
              </p:nvSpPr>
              <p:spPr bwMode="auto">
                <a:xfrm>
                  <a:off x="3335" y="3288"/>
                  <a:ext cx="205" cy="669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6622" name="Line 272"/>
                <p:cNvSpPr>
                  <a:spLocks noChangeShapeType="1"/>
                </p:cNvSpPr>
                <p:nvPr/>
              </p:nvSpPr>
              <p:spPr bwMode="auto">
                <a:xfrm>
                  <a:off x="3130" y="3957"/>
                  <a:ext cx="205" cy="73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6623" name="Line 273"/>
                <p:cNvSpPr>
                  <a:spLocks noChangeShapeType="1"/>
                </p:cNvSpPr>
                <p:nvPr/>
              </p:nvSpPr>
              <p:spPr bwMode="auto">
                <a:xfrm flipH="1">
                  <a:off x="3335" y="3957"/>
                  <a:ext cx="205" cy="73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6624" name="Line 274"/>
                <p:cNvSpPr>
                  <a:spLocks noChangeShapeType="1"/>
                </p:cNvSpPr>
                <p:nvPr/>
              </p:nvSpPr>
              <p:spPr bwMode="auto">
                <a:xfrm>
                  <a:off x="3335" y="3303"/>
                  <a:ext cx="0" cy="727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6625" name="Line 275"/>
                <p:cNvSpPr>
                  <a:spLocks noChangeShapeType="1"/>
                </p:cNvSpPr>
                <p:nvPr/>
              </p:nvSpPr>
              <p:spPr bwMode="auto">
                <a:xfrm flipV="1">
                  <a:off x="3130" y="3888"/>
                  <a:ext cx="205" cy="72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6626" name="Line 276"/>
                <p:cNvSpPr>
                  <a:spLocks noChangeShapeType="1"/>
                </p:cNvSpPr>
                <p:nvPr/>
              </p:nvSpPr>
              <p:spPr bwMode="auto">
                <a:xfrm flipH="1" flipV="1">
                  <a:off x="3335" y="3888"/>
                  <a:ext cx="205" cy="69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6627" name="Line 277"/>
                <p:cNvSpPr>
                  <a:spLocks noChangeShapeType="1"/>
                </p:cNvSpPr>
                <p:nvPr/>
              </p:nvSpPr>
              <p:spPr bwMode="auto">
                <a:xfrm>
                  <a:off x="3217" y="3668"/>
                  <a:ext cx="118" cy="5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6628" name="Line 278"/>
                <p:cNvSpPr>
                  <a:spLocks noChangeShapeType="1"/>
                </p:cNvSpPr>
                <p:nvPr/>
              </p:nvSpPr>
              <p:spPr bwMode="auto">
                <a:xfrm flipV="1">
                  <a:off x="3335" y="3668"/>
                  <a:ext cx="124" cy="5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6629" name="Line 279"/>
                <p:cNvSpPr>
                  <a:spLocks noChangeShapeType="1"/>
                </p:cNvSpPr>
                <p:nvPr/>
              </p:nvSpPr>
              <p:spPr bwMode="auto">
                <a:xfrm>
                  <a:off x="3178" y="3766"/>
                  <a:ext cx="152" cy="7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6630" name="Line 280"/>
                <p:cNvSpPr>
                  <a:spLocks noChangeShapeType="1"/>
                </p:cNvSpPr>
                <p:nvPr/>
              </p:nvSpPr>
              <p:spPr bwMode="auto">
                <a:xfrm flipV="1">
                  <a:off x="3335" y="3781"/>
                  <a:ext cx="153" cy="6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6631" name="Line 281"/>
                <p:cNvSpPr>
                  <a:spLocks noChangeShapeType="1"/>
                </p:cNvSpPr>
                <p:nvPr/>
              </p:nvSpPr>
              <p:spPr bwMode="auto">
                <a:xfrm flipV="1">
                  <a:off x="3335" y="3567"/>
                  <a:ext cx="78" cy="27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6632" name="Line 282"/>
                <p:cNvSpPr>
                  <a:spLocks noChangeShapeType="1"/>
                </p:cNvSpPr>
                <p:nvPr/>
              </p:nvSpPr>
              <p:spPr bwMode="auto">
                <a:xfrm flipV="1">
                  <a:off x="3335" y="3428"/>
                  <a:ext cx="49" cy="21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6633" name="Line 283"/>
                <p:cNvSpPr>
                  <a:spLocks noChangeShapeType="1"/>
                </p:cNvSpPr>
                <p:nvPr/>
              </p:nvSpPr>
              <p:spPr bwMode="auto">
                <a:xfrm>
                  <a:off x="3247" y="3558"/>
                  <a:ext cx="95" cy="3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6634" name="Line 284"/>
                <p:cNvSpPr>
                  <a:spLocks noChangeShapeType="1"/>
                </p:cNvSpPr>
                <p:nvPr/>
              </p:nvSpPr>
              <p:spPr bwMode="auto">
                <a:xfrm>
                  <a:off x="3289" y="3422"/>
                  <a:ext cx="55" cy="3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pic>
            <p:nvPicPr>
              <p:cNvPr id="16618" name="Picture 799" descr="cell_tower_radiation copy"/>
              <p:cNvPicPr>
                <a:picLocks noChangeAspect="1" noChangeArrowheads="1"/>
              </p:cNvPicPr>
              <p:nvPr/>
            </p:nvPicPr>
            <p:blipFill>
              <a:blip r:embed="rId13" cstate="print"/>
              <a:srcRect/>
              <a:stretch>
                <a:fillRect/>
              </a:stretch>
            </p:blipFill>
            <p:spPr bwMode="auto">
              <a:xfrm>
                <a:off x="742" y="2409"/>
                <a:ext cx="576" cy="46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6619" name="Oval 800"/>
              <p:cNvSpPr>
                <a:spLocks noChangeArrowheads="1"/>
              </p:cNvSpPr>
              <p:nvPr/>
            </p:nvSpPr>
            <p:spPr bwMode="auto">
              <a:xfrm>
                <a:off x="986" y="2597"/>
                <a:ext cx="66" cy="69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6447" name="Text Box 580"/>
            <p:cNvSpPr txBox="1">
              <a:spLocks noChangeArrowheads="1"/>
            </p:cNvSpPr>
            <p:nvPr/>
          </p:nvSpPr>
          <p:spPr bwMode="auto">
            <a:xfrm>
              <a:off x="5957888" y="1384300"/>
              <a:ext cx="1549400" cy="336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600"/>
                <a:t>mobile network</a:t>
              </a:r>
            </a:p>
          </p:txBody>
        </p:sp>
        <p:sp>
          <p:nvSpPr>
            <p:cNvPr id="16448" name="Text Box 580"/>
            <p:cNvSpPr txBox="1">
              <a:spLocks noChangeArrowheads="1"/>
            </p:cNvSpPr>
            <p:nvPr/>
          </p:nvSpPr>
          <p:spPr bwMode="auto">
            <a:xfrm>
              <a:off x="7561263" y="2071688"/>
              <a:ext cx="1108075" cy="336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600"/>
                <a:t>global ISP</a:t>
              </a:r>
            </a:p>
          </p:txBody>
        </p:sp>
        <p:sp>
          <p:nvSpPr>
            <p:cNvPr id="16449" name="Text Box 580"/>
            <p:cNvSpPr txBox="1">
              <a:spLocks noChangeArrowheads="1"/>
            </p:cNvSpPr>
            <p:nvPr/>
          </p:nvSpPr>
          <p:spPr bwMode="auto">
            <a:xfrm>
              <a:off x="7337425" y="3298825"/>
              <a:ext cx="1289050" cy="336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600"/>
                <a:t>regional ISP</a:t>
              </a:r>
            </a:p>
          </p:txBody>
        </p:sp>
        <p:sp>
          <p:nvSpPr>
            <p:cNvPr id="16450" name="Text Box 580"/>
            <p:cNvSpPr txBox="1">
              <a:spLocks noChangeArrowheads="1"/>
            </p:cNvSpPr>
            <p:nvPr/>
          </p:nvSpPr>
          <p:spPr bwMode="auto">
            <a:xfrm>
              <a:off x="6324600" y="2963863"/>
              <a:ext cx="895350" cy="482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1600"/>
                <a:t>home </a:t>
              </a:r>
            </a:p>
            <a:p>
              <a:pPr>
                <a:lnSpc>
                  <a:spcPct val="80000"/>
                </a:lnSpc>
              </a:pPr>
              <a:r>
                <a:rPr lang="en-US" sz="1600"/>
                <a:t>network</a:t>
              </a:r>
            </a:p>
          </p:txBody>
        </p:sp>
        <p:sp>
          <p:nvSpPr>
            <p:cNvPr id="16451" name="Text Box 580"/>
            <p:cNvSpPr txBox="1">
              <a:spLocks noChangeArrowheads="1"/>
            </p:cNvSpPr>
            <p:nvPr/>
          </p:nvSpPr>
          <p:spPr bwMode="auto">
            <a:xfrm>
              <a:off x="5584825" y="5645150"/>
              <a:ext cx="1295400" cy="482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1600"/>
                <a:t>institutional</a:t>
              </a:r>
            </a:p>
            <a:p>
              <a:pPr>
                <a:lnSpc>
                  <a:spcPct val="80000"/>
                </a:lnSpc>
              </a:pPr>
              <a:r>
                <a:rPr lang="en-US" sz="1600"/>
                <a:t>       network</a:t>
              </a:r>
            </a:p>
          </p:txBody>
        </p:sp>
        <p:grpSp>
          <p:nvGrpSpPr>
            <p:cNvPr id="16452" name="Group 950"/>
            <p:cNvGrpSpPr>
              <a:grpSpLocks/>
            </p:cNvGrpSpPr>
            <p:nvPr/>
          </p:nvGrpSpPr>
          <p:grpSpPr bwMode="auto">
            <a:xfrm>
              <a:off x="8240713" y="5002213"/>
              <a:ext cx="227012" cy="481013"/>
              <a:chOff x="4140" y="429"/>
              <a:chExt cx="1425" cy="2396"/>
            </a:xfrm>
          </p:grpSpPr>
          <p:sp>
            <p:nvSpPr>
              <p:cNvPr id="16585" name="Freeform 951"/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2 w 354"/>
                  <a:gd name="T1" fmla="*/ 0 h 2742"/>
                  <a:gd name="T2" fmla="*/ 2 w 354"/>
                  <a:gd name="T3" fmla="*/ 7 h 2742"/>
                  <a:gd name="T4" fmla="*/ 2 w 354"/>
                  <a:gd name="T5" fmla="*/ 48 h 2742"/>
                  <a:gd name="T6" fmla="*/ 0 w 354"/>
                  <a:gd name="T7" fmla="*/ 50 h 2742"/>
                  <a:gd name="T8" fmla="*/ 2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86" name="Rectangle 952"/>
              <p:cNvSpPr>
                <a:spLocks noChangeArrowheads="1"/>
              </p:cNvSpPr>
              <p:nvPr/>
            </p:nvSpPr>
            <p:spPr bwMode="auto">
              <a:xfrm>
                <a:off x="4210" y="429"/>
                <a:ext cx="1046" cy="2285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587" name="Freeform 953"/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2 w 211"/>
                  <a:gd name="T3" fmla="*/ 5 h 2537"/>
                  <a:gd name="T4" fmla="*/ 2 w 211"/>
                  <a:gd name="T5" fmla="*/ 45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88" name="Freeform 954"/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2 w 328"/>
                  <a:gd name="T3" fmla="*/ 3 h 226"/>
                  <a:gd name="T4" fmla="*/ 2 w 328"/>
                  <a:gd name="T5" fmla="*/ 5 h 226"/>
                  <a:gd name="T6" fmla="*/ 0 w 328"/>
                  <a:gd name="T7" fmla="*/ 3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89" name="Rectangle 955"/>
              <p:cNvSpPr>
                <a:spLocks noChangeArrowheads="1"/>
              </p:cNvSpPr>
              <p:nvPr/>
            </p:nvSpPr>
            <p:spPr bwMode="auto">
              <a:xfrm>
                <a:off x="4210" y="690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16590" name="Group 956"/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16615" name="AutoShape 957"/>
                <p:cNvSpPr>
                  <a:spLocks noChangeArrowheads="1"/>
                </p:cNvSpPr>
                <p:nvPr/>
              </p:nvSpPr>
              <p:spPr bwMode="auto">
                <a:xfrm>
                  <a:off x="613" y="2566"/>
                  <a:ext cx="721" cy="14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616" name="AutoShape 958"/>
                <p:cNvSpPr>
                  <a:spLocks noChangeArrowheads="1"/>
                </p:cNvSpPr>
                <p:nvPr/>
              </p:nvSpPr>
              <p:spPr bwMode="auto">
                <a:xfrm>
                  <a:off x="625" y="2581"/>
                  <a:ext cx="696" cy="11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16591" name="Rectangle 959"/>
              <p:cNvSpPr>
                <a:spLocks noChangeArrowheads="1"/>
              </p:cNvSpPr>
              <p:nvPr/>
            </p:nvSpPr>
            <p:spPr bwMode="auto">
              <a:xfrm>
                <a:off x="4220" y="1022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16592" name="Group 960"/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16613" name="AutoShape 961"/>
                <p:cNvSpPr>
                  <a:spLocks noChangeArrowheads="1"/>
                </p:cNvSpPr>
                <p:nvPr/>
              </p:nvSpPr>
              <p:spPr bwMode="auto">
                <a:xfrm>
                  <a:off x="615" y="2564"/>
                  <a:ext cx="721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614" name="AutoShape 962"/>
                <p:cNvSpPr>
                  <a:spLocks noChangeArrowheads="1"/>
                </p:cNvSpPr>
                <p:nvPr/>
              </p:nvSpPr>
              <p:spPr bwMode="auto">
                <a:xfrm>
                  <a:off x="628" y="2581"/>
                  <a:ext cx="696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16593" name="Rectangle 963"/>
              <p:cNvSpPr>
                <a:spLocks noChangeArrowheads="1"/>
              </p:cNvSpPr>
              <p:nvPr/>
            </p:nvSpPr>
            <p:spPr bwMode="auto">
              <a:xfrm>
                <a:off x="4220" y="1354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594" name="Rectangle 964"/>
              <p:cNvSpPr>
                <a:spLocks noChangeArrowheads="1"/>
              </p:cNvSpPr>
              <p:nvPr/>
            </p:nvSpPr>
            <p:spPr bwMode="auto">
              <a:xfrm>
                <a:off x="4230" y="1655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16595" name="Group 965"/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16611" name="AutoShape 966"/>
                <p:cNvSpPr>
                  <a:spLocks noChangeArrowheads="1"/>
                </p:cNvSpPr>
                <p:nvPr/>
              </p:nvSpPr>
              <p:spPr bwMode="auto">
                <a:xfrm>
                  <a:off x="618" y="2586"/>
                  <a:ext cx="720" cy="12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612" name="AutoShape 967"/>
                <p:cNvSpPr>
                  <a:spLocks noChangeArrowheads="1"/>
                </p:cNvSpPr>
                <p:nvPr/>
              </p:nvSpPr>
              <p:spPr bwMode="auto">
                <a:xfrm>
                  <a:off x="630" y="2586"/>
                  <a:ext cx="695" cy="10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16596" name="Freeform 968"/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2 w 328"/>
                  <a:gd name="T3" fmla="*/ 2 h 226"/>
                  <a:gd name="T4" fmla="*/ 2 w 328"/>
                  <a:gd name="T5" fmla="*/ 4 h 226"/>
                  <a:gd name="T6" fmla="*/ 0 w 328"/>
                  <a:gd name="T7" fmla="*/ 2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16597" name="Group 969"/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16609" name="AutoShape 970"/>
                <p:cNvSpPr>
                  <a:spLocks noChangeArrowheads="1"/>
                </p:cNvSpPr>
                <p:nvPr/>
              </p:nvSpPr>
              <p:spPr bwMode="auto">
                <a:xfrm>
                  <a:off x="613" y="2571"/>
                  <a:ext cx="732" cy="13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610" name="AutoShape 971"/>
                <p:cNvSpPr>
                  <a:spLocks noChangeArrowheads="1"/>
                </p:cNvSpPr>
                <p:nvPr/>
              </p:nvSpPr>
              <p:spPr bwMode="auto">
                <a:xfrm>
                  <a:off x="625" y="2587"/>
                  <a:ext cx="720" cy="103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16598" name="Rectangle 972"/>
              <p:cNvSpPr>
                <a:spLocks noChangeArrowheads="1"/>
              </p:cNvSpPr>
              <p:nvPr/>
            </p:nvSpPr>
            <p:spPr bwMode="auto">
              <a:xfrm>
                <a:off x="5246" y="429"/>
                <a:ext cx="70" cy="2285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599" name="Freeform 973"/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2 w 296"/>
                  <a:gd name="T3" fmla="*/ 2 h 256"/>
                  <a:gd name="T4" fmla="*/ 2 w 296"/>
                  <a:gd name="T5" fmla="*/ 4 h 256"/>
                  <a:gd name="T6" fmla="*/ 0 w 296"/>
                  <a:gd name="T7" fmla="*/ 2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600" name="Freeform 974"/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2 w 304"/>
                  <a:gd name="T3" fmla="*/ 2 h 288"/>
                  <a:gd name="T4" fmla="*/ 2 w 304"/>
                  <a:gd name="T5" fmla="*/ 5 h 288"/>
                  <a:gd name="T6" fmla="*/ 2 w 304"/>
                  <a:gd name="T7" fmla="*/ 2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601" name="Oval 975"/>
              <p:cNvSpPr>
                <a:spLocks noChangeArrowheads="1"/>
              </p:cNvSpPr>
              <p:nvPr/>
            </p:nvSpPr>
            <p:spPr bwMode="auto">
              <a:xfrm>
                <a:off x="5515" y="2611"/>
                <a:ext cx="50" cy="95"/>
              </a:xfrm>
              <a:prstGeom prst="ellipse">
                <a:avLst/>
              </a:pr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602" name="Freeform 976"/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3 h 240"/>
                  <a:gd name="T2" fmla="*/ 2 w 306"/>
                  <a:gd name="T3" fmla="*/ 5 h 240"/>
                  <a:gd name="T4" fmla="*/ 2 w 306"/>
                  <a:gd name="T5" fmla="*/ 3 h 240"/>
                  <a:gd name="T6" fmla="*/ 2 w 306"/>
                  <a:gd name="T7" fmla="*/ 0 h 240"/>
                  <a:gd name="T8" fmla="*/ 0 w 306"/>
                  <a:gd name="T9" fmla="*/ 3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603" name="AutoShape 977"/>
              <p:cNvSpPr>
                <a:spLocks noChangeArrowheads="1"/>
              </p:cNvSpPr>
              <p:nvPr/>
            </p:nvSpPr>
            <p:spPr bwMode="auto">
              <a:xfrm>
                <a:off x="4140" y="2675"/>
                <a:ext cx="1196" cy="15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604" name="AutoShape 978"/>
              <p:cNvSpPr>
                <a:spLocks noChangeArrowheads="1"/>
              </p:cNvSpPr>
              <p:nvPr/>
            </p:nvSpPr>
            <p:spPr bwMode="auto">
              <a:xfrm>
                <a:off x="4210" y="2714"/>
                <a:ext cx="1066" cy="7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605" name="Oval 979"/>
              <p:cNvSpPr>
                <a:spLocks noChangeArrowheads="1"/>
              </p:cNvSpPr>
              <p:nvPr/>
            </p:nvSpPr>
            <p:spPr bwMode="auto">
              <a:xfrm>
                <a:off x="4309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606" name="Oval 980"/>
              <p:cNvSpPr>
                <a:spLocks noChangeArrowheads="1"/>
              </p:cNvSpPr>
              <p:nvPr/>
            </p:nvSpPr>
            <p:spPr bwMode="auto">
              <a:xfrm>
                <a:off x="4489" y="2382"/>
                <a:ext cx="159" cy="142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eaLnBrk="1" hangingPunct="1"/>
                <a:endParaRPr lang="en-US" sz="1800">
                  <a:solidFill>
                    <a:srgbClr val="FF0000"/>
                  </a:solidFill>
                </a:endParaRPr>
              </a:p>
            </p:txBody>
          </p:sp>
          <p:sp>
            <p:nvSpPr>
              <p:cNvPr id="16607" name="Oval 981"/>
              <p:cNvSpPr>
                <a:spLocks noChangeArrowheads="1"/>
              </p:cNvSpPr>
              <p:nvPr/>
            </p:nvSpPr>
            <p:spPr bwMode="auto">
              <a:xfrm>
                <a:off x="4658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608" name="Rectangle 982"/>
              <p:cNvSpPr>
                <a:spLocks noChangeArrowheads="1"/>
              </p:cNvSpPr>
              <p:nvPr/>
            </p:nvSpPr>
            <p:spPr bwMode="auto">
              <a:xfrm>
                <a:off x="5067" y="1837"/>
                <a:ext cx="80" cy="759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6453" name="Group 983"/>
            <p:cNvGrpSpPr>
              <a:grpSpLocks/>
            </p:cNvGrpSpPr>
            <p:nvPr/>
          </p:nvGrpSpPr>
          <p:grpSpPr bwMode="auto">
            <a:xfrm>
              <a:off x="7924800" y="5303838"/>
              <a:ext cx="227012" cy="481013"/>
              <a:chOff x="4140" y="429"/>
              <a:chExt cx="1425" cy="2396"/>
            </a:xfrm>
          </p:grpSpPr>
          <p:sp>
            <p:nvSpPr>
              <p:cNvPr id="16553" name="Freeform 984"/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2 w 354"/>
                  <a:gd name="T1" fmla="*/ 0 h 2742"/>
                  <a:gd name="T2" fmla="*/ 2 w 354"/>
                  <a:gd name="T3" fmla="*/ 7 h 2742"/>
                  <a:gd name="T4" fmla="*/ 2 w 354"/>
                  <a:gd name="T5" fmla="*/ 48 h 2742"/>
                  <a:gd name="T6" fmla="*/ 0 w 354"/>
                  <a:gd name="T7" fmla="*/ 50 h 2742"/>
                  <a:gd name="T8" fmla="*/ 2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54" name="Rectangle 985"/>
              <p:cNvSpPr>
                <a:spLocks noChangeArrowheads="1"/>
              </p:cNvSpPr>
              <p:nvPr/>
            </p:nvSpPr>
            <p:spPr bwMode="auto">
              <a:xfrm>
                <a:off x="4210" y="429"/>
                <a:ext cx="1046" cy="2285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555" name="Freeform 986"/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2 w 211"/>
                  <a:gd name="T3" fmla="*/ 5 h 2537"/>
                  <a:gd name="T4" fmla="*/ 2 w 211"/>
                  <a:gd name="T5" fmla="*/ 45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56" name="Freeform 987"/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2 w 328"/>
                  <a:gd name="T3" fmla="*/ 3 h 226"/>
                  <a:gd name="T4" fmla="*/ 2 w 328"/>
                  <a:gd name="T5" fmla="*/ 5 h 226"/>
                  <a:gd name="T6" fmla="*/ 0 w 328"/>
                  <a:gd name="T7" fmla="*/ 3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57" name="Rectangle 988"/>
              <p:cNvSpPr>
                <a:spLocks noChangeArrowheads="1"/>
              </p:cNvSpPr>
              <p:nvPr/>
            </p:nvSpPr>
            <p:spPr bwMode="auto">
              <a:xfrm>
                <a:off x="4210" y="690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16558" name="Group 989"/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16583" name="AutoShape 990"/>
                <p:cNvSpPr>
                  <a:spLocks noChangeArrowheads="1"/>
                </p:cNvSpPr>
                <p:nvPr/>
              </p:nvSpPr>
              <p:spPr bwMode="auto">
                <a:xfrm>
                  <a:off x="613" y="2566"/>
                  <a:ext cx="721" cy="14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584" name="AutoShape 991"/>
                <p:cNvSpPr>
                  <a:spLocks noChangeArrowheads="1"/>
                </p:cNvSpPr>
                <p:nvPr/>
              </p:nvSpPr>
              <p:spPr bwMode="auto">
                <a:xfrm>
                  <a:off x="625" y="2581"/>
                  <a:ext cx="696" cy="11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16559" name="Rectangle 992"/>
              <p:cNvSpPr>
                <a:spLocks noChangeArrowheads="1"/>
              </p:cNvSpPr>
              <p:nvPr/>
            </p:nvSpPr>
            <p:spPr bwMode="auto">
              <a:xfrm>
                <a:off x="4220" y="1022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16560" name="Group 993"/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16581" name="AutoShape 994"/>
                <p:cNvSpPr>
                  <a:spLocks noChangeArrowheads="1"/>
                </p:cNvSpPr>
                <p:nvPr/>
              </p:nvSpPr>
              <p:spPr bwMode="auto">
                <a:xfrm>
                  <a:off x="615" y="2564"/>
                  <a:ext cx="721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582" name="AutoShape 995"/>
                <p:cNvSpPr>
                  <a:spLocks noChangeArrowheads="1"/>
                </p:cNvSpPr>
                <p:nvPr/>
              </p:nvSpPr>
              <p:spPr bwMode="auto">
                <a:xfrm>
                  <a:off x="628" y="2581"/>
                  <a:ext cx="696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16561" name="Rectangle 996"/>
              <p:cNvSpPr>
                <a:spLocks noChangeArrowheads="1"/>
              </p:cNvSpPr>
              <p:nvPr/>
            </p:nvSpPr>
            <p:spPr bwMode="auto">
              <a:xfrm>
                <a:off x="4220" y="1354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562" name="Rectangle 997"/>
              <p:cNvSpPr>
                <a:spLocks noChangeArrowheads="1"/>
              </p:cNvSpPr>
              <p:nvPr/>
            </p:nvSpPr>
            <p:spPr bwMode="auto">
              <a:xfrm>
                <a:off x="4230" y="1655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16563" name="Group 998"/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16579" name="AutoShape 999"/>
                <p:cNvSpPr>
                  <a:spLocks noChangeArrowheads="1"/>
                </p:cNvSpPr>
                <p:nvPr/>
              </p:nvSpPr>
              <p:spPr bwMode="auto">
                <a:xfrm>
                  <a:off x="618" y="2586"/>
                  <a:ext cx="720" cy="12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580" name="AutoShape 1000"/>
                <p:cNvSpPr>
                  <a:spLocks noChangeArrowheads="1"/>
                </p:cNvSpPr>
                <p:nvPr/>
              </p:nvSpPr>
              <p:spPr bwMode="auto">
                <a:xfrm>
                  <a:off x="630" y="2586"/>
                  <a:ext cx="695" cy="10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16564" name="Freeform 1001"/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2 w 328"/>
                  <a:gd name="T3" fmla="*/ 2 h 226"/>
                  <a:gd name="T4" fmla="*/ 2 w 328"/>
                  <a:gd name="T5" fmla="*/ 4 h 226"/>
                  <a:gd name="T6" fmla="*/ 0 w 328"/>
                  <a:gd name="T7" fmla="*/ 2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16565" name="Group 1002"/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16577" name="AutoShape 1003"/>
                <p:cNvSpPr>
                  <a:spLocks noChangeArrowheads="1"/>
                </p:cNvSpPr>
                <p:nvPr/>
              </p:nvSpPr>
              <p:spPr bwMode="auto">
                <a:xfrm>
                  <a:off x="613" y="2571"/>
                  <a:ext cx="732" cy="13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578" name="AutoShape 1004"/>
                <p:cNvSpPr>
                  <a:spLocks noChangeArrowheads="1"/>
                </p:cNvSpPr>
                <p:nvPr/>
              </p:nvSpPr>
              <p:spPr bwMode="auto">
                <a:xfrm>
                  <a:off x="625" y="2587"/>
                  <a:ext cx="720" cy="103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16566" name="Rectangle 1005"/>
              <p:cNvSpPr>
                <a:spLocks noChangeArrowheads="1"/>
              </p:cNvSpPr>
              <p:nvPr/>
            </p:nvSpPr>
            <p:spPr bwMode="auto">
              <a:xfrm>
                <a:off x="5246" y="429"/>
                <a:ext cx="70" cy="2285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567" name="Freeform 1006"/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2 w 296"/>
                  <a:gd name="T3" fmla="*/ 2 h 256"/>
                  <a:gd name="T4" fmla="*/ 2 w 296"/>
                  <a:gd name="T5" fmla="*/ 4 h 256"/>
                  <a:gd name="T6" fmla="*/ 0 w 296"/>
                  <a:gd name="T7" fmla="*/ 2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68" name="Freeform 1007"/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2 w 304"/>
                  <a:gd name="T3" fmla="*/ 2 h 288"/>
                  <a:gd name="T4" fmla="*/ 2 w 304"/>
                  <a:gd name="T5" fmla="*/ 5 h 288"/>
                  <a:gd name="T6" fmla="*/ 2 w 304"/>
                  <a:gd name="T7" fmla="*/ 2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69" name="Oval 1008"/>
              <p:cNvSpPr>
                <a:spLocks noChangeArrowheads="1"/>
              </p:cNvSpPr>
              <p:nvPr/>
            </p:nvSpPr>
            <p:spPr bwMode="auto">
              <a:xfrm>
                <a:off x="5515" y="2611"/>
                <a:ext cx="50" cy="95"/>
              </a:xfrm>
              <a:prstGeom prst="ellipse">
                <a:avLst/>
              </a:pr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570" name="Freeform 1009"/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3 h 240"/>
                  <a:gd name="T2" fmla="*/ 2 w 306"/>
                  <a:gd name="T3" fmla="*/ 5 h 240"/>
                  <a:gd name="T4" fmla="*/ 2 w 306"/>
                  <a:gd name="T5" fmla="*/ 3 h 240"/>
                  <a:gd name="T6" fmla="*/ 2 w 306"/>
                  <a:gd name="T7" fmla="*/ 0 h 240"/>
                  <a:gd name="T8" fmla="*/ 0 w 306"/>
                  <a:gd name="T9" fmla="*/ 3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71" name="AutoShape 1010"/>
              <p:cNvSpPr>
                <a:spLocks noChangeArrowheads="1"/>
              </p:cNvSpPr>
              <p:nvPr/>
            </p:nvSpPr>
            <p:spPr bwMode="auto">
              <a:xfrm>
                <a:off x="4140" y="2675"/>
                <a:ext cx="1196" cy="15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572" name="AutoShape 1011"/>
              <p:cNvSpPr>
                <a:spLocks noChangeArrowheads="1"/>
              </p:cNvSpPr>
              <p:nvPr/>
            </p:nvSpPr>
            <p:spPr bwMode="auto">
              <a:xfrm>
                <a:off x="4210" y="2714"/>
                <a:ext cx="1066" cy="7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573" name="Oval 1012"/>
              <p:cNvSpPr>
                <a:spLocks noChangeArrowheads="1"/>
              </p:cNvSpPr>
              <p:nvPr/>
            </p:nvSpPr>
            <p:spPr bwMode="auto">
              <a:xfrm>
                <a:off x="4309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574" name="Oval 1013"/>
              <p:cNvSpPr>
                <a:spLocks noChangeArrowheads="1"/>
              </p:cNvSpPr>
              <p:nvPr/>
            </p:nvSpPr>
            <p:spPr bwMode="auto">
              <a:xfrm>
                <a:off x="4489" y="2382"/>
                <a:ext cx="159" cy="142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eaLnBrk="1" hangingPunct="1"/>
                <a:endParaRPr lang="en-US" sz="1800">
                  <a:solidFill>
                    <a:srgbClr val="FF0000"/>
                  </a:solidFill>
                </a:endParaRPr>
              </a:p>
            </p:txBody>
          </p:sp>
          <p:sp>
            <p:nvSpPr>
              <p:cNvPr id="16575" name="Oval 1014"/>
              <p:cNvSpPr>
                <a:spLocks noChangeArrowheads="1"/>
              </p:cNvSpPr>
              <p:nvPr/>
            </p:nvSpPr>
            <p:spPr bwMode="auto">
              <a:xfrm>
                <a:off x="4658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576" name="Rectangle 1015"/>
              <p:cNvSpPr>
                <a:spLocks noChangeArrowheads="1"/>
              </p:cNvSpPr>
              <p:nvPr/>
            </p:nvSpPr>
            <p:spPr bwMode="auto">
              <a:xfrm>
                <a:off x="5067" y="1837"/>
                <a:ext cx="80" cy="759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6454" name="Group 1016"/>
            <p:cNvGrpSpPr>
              <a:grpSpLocks/>
            </p:cNvGrpSpPr>
            <p:nvPr/>
          </p:nvGrpSpPr>
          <p:grpSpPr bwMode="auto">
            <a:xfrm>
              <a:off x="5302250" y="2043113"/>
              <a:ext cx="534987" cy="407988"/>
              <a:chOff x="877" y="1008"/>
              <a:chExt cx="2747" cy="2591"/>
            </a:xfrm>
          </p:grpSpPr>
          <p:pic>
            <p:nvPicPr>
              <p:cNvPr id="16530" name="Picture 1017" descr="antenna_stylized"/>
              <p:cNvPicPr>
                <a:picLocks noChangeAspect="1" noChangeArrowheads="1"/>
              </p:cNvPicPr>
              <p:nvPr/>
            </p:nvPicPr>
            <p:blipFill>
              <a:blip r:embed="rId14" cstate="print"/>
              <a:srcRect/>
              <a:stretch>
                <a:fillRect/>
              </a:stretch>
            </p:blipFill>
            <p:spPr bwMode="auto">
              <a:xfrm>
                <a:off x="877" y="1008"/>
                <a:ext cx="2725" cy="14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6531" name="Picture 1018" descr="laptop_keyboard"/>
              <p:cNvPicPr>
                <a:picLocks noChangeAspect="1" noChangeArrowheads="1"/>
              </p:cNvPicPr>
              <p:nvPr/>
            </p:nvPicPr>
            <p:blipFill>
              <a:blip r:embed="rId15" cstate="print"/>
              <a:srcRect/>
              <a:stretch>
                <a:fillRect/>
              </a:stretch>
            </p:blipFill>
            <p:spPr bwMode="auto">
              <a:xfrm rot="109064" flipH="1">
                <a:off x="1009" y="2586"/>
                <a:ext cx="2245" cy="101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6532" name="Freeform 1019"/>
              <p:cNvSpPr>
                <a:spLocks/>
              </p:cNvSpPr>
              <p:nvPr/>
            </p:nvSpPr>
            <p:spPr bwMode="auto">
              <a:xfrm>
                <a:off x="1753" y="1603"/>
                <a:ext cx="1807" cy="1322"/>
              </a:xfrm>
              <a:custGeom>
                <a:avLst/>
                <a:gdLst>
                  <a:gd name="T0" fmla="*/ 1 w 2982"/>
                  <a:gd name="T1" fmla="*/ 0 h 2442"/>
                  <a:gd name="T2" fmla="*/ 0 w 2982"/>
                  <a:gd name="T3" fmla="*/ 1 h 2442"/>
                  <a:gd name="T4" fmla="*/ 1 w 2982"/>
                  <a:gd name="T5" fmla="*/ 1 h 2442"/>
                  <a:gd name="T6" fmla="*/ 1 w 2982"/>
                  <a:gd name="T7" fmla="*/ 1 h 2442"/>
                  <a:gd name="T8" fmla="*/ 1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pic>
            <p:nvPicPr>
              <p:cNvPr id="16533" name="Picture 1020" descr="screen"/>
              <p:cNvPicPr>
                <a:picLocks noChangeAspect="1" noChangeArrowheads="1"/>
              </p:cNvPicPr>
              <p:nvPr/>
            </p:nvPicPr>
            <p:blipFill>
              <a:blip r:embed="rId16" cstate="print"/>
              <a:srcRect/>
              <a:stretch>
                <a:fillRect/>
              </a:stretch>
            </p:blipFill>
            <p:spPr bwMode="auto">
              <a:xfrm>
                <a:off x="1842" y="1637"/>
                <a:ext cx="1642" cy="12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6534" name="Freeform 1021"/>
              <p:cNvSpPr>
                <a:spLocks/>
              </p:cNvSpPr>
              <p:nvPr/>
            </p:nvSpPr>
            <p:spPr bwMode="auto">
              <a:xfrm>
                <a:off x="2082" y="1564"/>
                <a:ext cx="1531" cy="246"/>
              </a:xfrm>
              <a:custGeom>
                <a:avLst/>
                <a:gdLst>
                  <a:gd name="T0" fmla="*/ 1 w 2528"/>
                  <a:gd name="T1" fmla="*/ 0 h 455"/>
                  <a:gd name="T2" fmla="*/ 1 w 2528"/>
                  <a:gd name="T3" fmla="*/ 1 h 455"/>
                  <a:gd name="T4" fmla="*/ 1 w 2528"/>
                  <a:gd name="T5" fmla="*/ 1 h 455"/>
                  <a:gd name="T6" fmla="*/ 0 w 2528"/>
                  <a:gd name="T7" fmla="*/ 1 h 455"/>
                  <a:gd name="T8" fmla="*/ 1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35" name="Freeform 1022"/>
              <p:cNvSpPr>
                <a:spLocks/>
              </p:cNvSpPr>
              <p:nvPr/>
            </p:nvSpPr>
            <p:spPr bwMode="auto">
              <a:xfrm>
                <a:off x="1737" y="1562"/>
                <a:ext cx="425" cy="1024"/>
              </a:xfrm>
              <a:custGeom>
                <a:avLst/>
                <a:gdLst>
                  <a:gd name="T0" fmla="*/ 1 w 702"/>
                  <a:gd name="T1" fmla="*/ 0 h 1893"/>
                  <a:gd name="T2" fmla="*/ 0 w 702"/>
                  <a:gd name="T3" fmla="*/ 1 h 1893"/>
                  <a:gd name="T4" fmla="*/ 1 w 702"/>
                  <a:gd name="T5" fmla="*/ 1 h 1893"/>
                  <a:gd name="T6" fmla="*/ 1 w 702"/>
                  <a:gd name="T7" fmla="*/ 1 h 1893"/>
                  <a:gd name="T8" fmla="*/ 1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36" name="Freeform 1023"/>
              <p:cNvSpPr>
                <a:spLocks/>
              </p:cNvSpPr>
              <p:nvPr/>
            </p:nvSpPr>
            <p:spPr bwMode="auto">
              <a:xfrm>
                <a:off x="3144" y="1745"/>
                <a:ext cx="458" cy="1182"/>
              </a:xfrm>
              <a:custGeom>
                <a:avLst/>
                <a:gdLst>
                  <a:gd name="T0" fmla="*/ 1 w 756"/>
                  <a:gd name="T1" fmla="*/ 0 h 2184"/>
                  <a:gd name="T2" fmla="*/ 1 w 756"/>
                  <a:gd name="T3" fmla="*/ 1 h 2184"/>
                  <a:gd name="T4" fmla="*/ 0 w 756"/>
                  <a:gd name="T5" fmla="*/ 1 h 2184"/>
                  <a:gd name="T6" fmla="*/ 1 w 756"/>
                  <a:gd name="T7" fmla="*/ 1 h 2184"/>
                  <a:gd name="T8" fmla="*/ 1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37" name="Freeform 1024"/>
              <p:cNvSpPr>
                <a:spLocks/>
              </p:cNvSpPr>
              <p:nvPr/>
            </p:nvSpPr>
            <p:spPr bwMode="auto">
              <a:xfrm>
                <a:off x="1732" y="2534"/>
                <a:ext cx="1680" cy="399"/>
              </a:xfrm>
              <a:custGeom>
                <a:avLst/>
                <a:gdLst>
                  <a:gd name="T0" fmla="*/ 1 w 2773"/>
                  <a:gd name="T1" fmla="*/ 0 h 738"/>
                  <a:gd name="T2" fmla="*/ 0 w 2773"/>
                  <a:gd name="T3" fmla="*/ 1 h 738"/>
                  <a:gd name="T4" fmla="*/ 1 w 2773"/>
                  <a:gd name="T5" fmla="*/ 1 h 738"/>
                  <a:gd name="T6" fmla="*/ 1 w 2773"/>
                  <a:gd name="T7" fmla="*/ 1 h 738"/>
                  <a:gd name="T8" fmla="*/ 1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38" name="Freeform 1025"/>
              <p:cNvSpPr>
                <a:spLocks/>
              </p:cNvSpPr>
              <p:nvPr/>
            </p:nvSpPr>
            <p:spPr bwMode="auto">
              <a:xfrm>
                <a:off x="3195" y="1755"/>
                <a:ext cx="429" cy="1187"/>
              </a:xfrm>
              <a:custGeom>
                <a:avLst/>
                <a:gdLst>
                  <a:gd name="T0" fmla="*/ 1 w 637"/>
                  <a:gd name="T1" fmla="*/ 0 h 1659"/>
                  <a:gd name="T2" fmla="*/ 1 w 637"/>
                  <a:gd name="T3" fmla="*/ 0 h 1659"/>
                  <a:gd name="T4" fmla="*/ 1 w 637"/>
                  <a:gd name="T5" fmla="*/ 1 h 1659"/>
                  <a:gd name="T6" fmla="*/ 0 w 637"/>
                  <a:gd name="T7" fmla="*/ 1 h 1659"/>
                  <a:gd name="T8" fmla="*/ 1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39" name="Freeform 1026"/>
              <p:cNvSpPr>
                <a:spLocks/>
              </p:cNvSpPr>
              <p:nvPr/>
            </p:nvSpPr>
            <p:spPr bwMode="auto">
              <a:xfrm>
                <a:off x="1734" y="2587"/>
                <a:ext cx="1494" cy="394"/>
              </a:xfrm>
              <a:custGeom>
                <a:avLst/>
                <a:gdLst>
                  <a:gd name="T0" fmla="*/ 0 w 2216"/>
                  <a:gd name="T1" fmla="*/ 0 h 550"/>
                  <a:gd name="T2" fmla="*/ 1 w 2216"/>
                  <a:gd name="T3" fmla="*/ 1 h 550"/>
                  <a:gd name="T4" fmla="*/ 1 w 2216"/>
                  <a:gd name="T5" fmla="*/ 1 h 550"/>
                  <a:gd name="T6" fmla="*/ 1 w 2216"/>
                  <a:gd name="T7" fmla="*/ 1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16540" name="Group 1027"/>
              <p:cNvGrpSpPr>
                <a:grpSpLocks/>
              </p:cNvGrpSpPr>
              <p:nvPr/>
            </p:nvGrpSpPr>
            <p:grpSpPr bwMode="auto">
              <a:xfrm>
                <a:off x="1709" y="3008"/>
                <a:ext cx="507" cy="234"/>
                <a:chOff x="1740" y="2642"/>
                <a:chExt cx="752" cy="327"/>
              </a:xfrm>
            </p:grpSpPr>
            <p:sp>
              <p:nvSpPr>
                <p:cNvPr id="16547" name="Freeform 1028"/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548" name="Freeform 1029"/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549" name="Freeform 1030"/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550" name="Freeform 1031"/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551" name="Freeform 1032"/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552" name="Freeform 1033"/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6541" name="Freeform 1034"/>
              <p:cNvSpPr>
                <a:spLocks/>
              </p:cNvSpPr>
              <p:nvPr/>
            </p:nvSpPr>
            <p:spPr bwMode="auto">
              <a:xfrm>
                <a:off x="2577" y="3043"/>
                <a:ext cx="614" cy="514"/>
              </a:xfrm>
              <a:custGeom>
                <a:avLst/>
                <a:gdLst>
                  <a:gd name="T0" fmla="*/ 1 w 990"/>
                  <a:gd name="T1" fmla="*/ 1 h 792"/>
                  <a:gd name="T2" fmla="*/ 1 w 990"/>
                  <a:gd name="T3" fmla="*/ 0 h 792"/>
                  <a:gd name="T4" fmla="*/ 1 w 990"/>
                  <a:gd name="T5" fmla="*/ 1 h 792"/>
                  <a:gd name="T6" fmla="*/ 0 w 990"/>
                  <a:gd name="T7" fmla="*/ 1 h 792"/>
                  <a:gd name="T8" fmla="*/ 1 w 990"/>
                  <a:gd name="T9" fmla="*/ 1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42" name="Freeform 1035"/>
              <p:cNvSpPr>
                <a:spLocks/>
              </p:cNvSpPr>
              <p:nvPr/>
            </p:nvSpPr>
            <p:spPr bwMode="auto">
              <a:xfrm>
                <a:off x="1010" y="3084"/>
                <a:ext cx="1571" cy="469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1 w 2532"/>
                  <a:gd name="T5" fmla="*/ 1 h 723"/>
                  <a:gd name="T6" fmla="*/ 1 w 2532"/>
                  <a:gd name="T7" fmla="*/ 1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43" name="Freeform 1036"/>
              <p:cNvSpPr>
                <a:spLocks/>
              </p:cNvSpPr>
              <p:nvPr/>
            </p:nvSpPr>
            <p:spPr bwMode="auto">
              <a:xfrm>
                <a:off x="1011" y="2998"/>
                <a:ext cx="17" cy="95"/>
              </a:xfrm>
              <a:custGeom>
                <a:avLst/>
                <a:gdLst>
                  <a:gd name="T0" fmla="*/ 1 w 26"/>
                  <a:gd name="T1" fmla="*/ 1 h 147"/>
                  <a:gd name="T2" fmla="*/ 1 w 26"/>
                  <a:gd name="T3" fmla="*/ 1 h 147"/>
                  <a:gd name="T4" fmla="*/ 0 w 26"/>
                  <a:gd name="T5" fmla="*/ 1 h 147"/>
                  <a:gd name="T6" fmla="*/ 1 w 26"/>
                  <a:gd name="T7" fmla="*/ 0 h 147"/>
                  <a:gd name="T8" fmla="*/ 1 w 26"/>
                  <a:gd name="T9" fmla="*/ 1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44" name="Freeform 1037"/>
              <p:cNvSpPr>
                <a:spLocks/>
              </p:cNvSpPr>
              <p:nvPr/>
            </p:nvSpPr>
            <p:spPr bwMode="auto">
              <a:xfrm>
                <a:off x="1012" y="2611"/>
                <a:ext cx="730" cy="393"/>
              </a:xfrm>
              <a:custGeom>
                <a:avLst/>
                <a:gdLst>
                  <a:gd name="T0" fmla="*/ 1 w 1176"/>
                  <a:gd name="T1" fmla="*/ 0 h 606"/>
                  <a:gd name="T2" fmla="*/ 0 w 1176"/>
                  <a:gd name="T3" fmla="*/ 1 h 606"/>
                  <a:gd name="T4" fmla="*/ 1 w 1176"/>
                  <a:gd name="T5" fmla="*/ 1 h 606"/>
                  <a:gd name="T6" fmla="*/ 1 w 1176"/>
                  <a:gd name="T7" fmla="*/ 1 h 606"/>
                  <a:gd name="T8" fmla="*/ 1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45" name="Freeform 1038"/>
              <p:cNvSpPr>
                <a:spLocks/>
              </p:cNvSpPr>
              <p:nvPr/>
            </p:nvSpPr>
            <p:spPr bwMode="auto">
              <a:xfrm>
                <a:off x="1061" y="3018"/>
                <a:ext cx="1490" cy="451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1 w 2532"/>
                  <a:gd name="T5" fmla="*/ 1 h 723"/>
                  <a:gd name="T6" fmla="*/ 1 w 2532"/>
                  <a:gd name="T7" fmla="*/ 1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46" name="Freeform 1039"/>
              <p:cNvSpPr>
                <a:spLocks/>
              </p:cNvSpPr>
              <p:nvPr/>
            </p:nvSpPr>
            <p:spPr bwMode="auto">
              <a:xfrm flipV="1">
                <a:off x="2549" y="2986"/>
                <a:ext cx="608" cy="467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1 h 723"/>
                  <a:gd name="T6" fmla="*/ 0 w 2532"/>
                  <a:gd name="T7" fmla="*/ 1 h 723"/>
                  <a:gd name="T8" fmla="*/ 0 w 2532"/>
                  <a:gd name="T9" fmla="*/ 1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6455" name="Group 1064"/>
            <p:cNvGrpSpPr>
              <a:grpSpLocks/>
            </p:cNvGrpSpPr>
            <p:nvPr/>
          </p:nvGrpSpPr>
          <p:grpSpPr bwMode="auto">
            <a:xfrm>
              <a:off x="6872288" y="5486400"/>
              <a:ext cx="474662" cy="407988"/>
              <a:chOff x="877" y="1008"/>
              <a:chExt cx="2747" cy="2591"/>
            </a:xfrm>
          </p:grpSpPr>
          <p:pic>
            <p:nvPicPr>
              <p:cNvPr id="16507" name="Picture 1065" descr="antenna_stylized"/>
              <p:cNvPicPr>
                <a:picLocks noChangeAspect="1" noChangeArrowheads="1"/>
              </p:cNvPicPr>
              <p:nvPr/>
            </p:nvPicPr>
            <p:blipFill>
              <a:blip r:embed="rId17" cstate="print"/>
              <a:srcRect/>
              <a:stretch>
                <a:fillRect/>
              </a:stretch>
            </p:blipFill>
            <p:spPr bwMode="auto">
              <a:xfrm>
                <a:off x="877" y="1008"/>
                <a:ext cx="2725" cy="14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6508" name="Picture 1066" descr="laptop_keyboard"/>
              <p:cNvPicPr>
                <a:picLocks noChangeAspect="1" noChangeArrowheads="1"/>
              </p:cNvPicPr>
              <p:nvPr/>
            </p:nvPicPr>
            <p:blipFill>
              <a:blip r:embed="rId18" cstate="print"/>
              <a:srcRect/>
              <a:stretch>
                <a:fillRect/>
              </a:stretch>
            </p:blipFill>
            <p:spPr bwMode="auto">
              <a:xfrm rot="109064" flipH="1">
                <a:off x="1009" y="2586"/>
                <a:ext cx="2245" cy="101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6509" name="Freeform 1067"/>
              <p:cNvSpPr>
                <a:spLocks/>
              </p:cNvSpPr>
              <p:nvPr/>
            </p:nvSpPr>
            <p:spPr bwMode="auto">
              <a:xfrm>
                <a:off x="1753" y="1603"/>
                <a:ext cx="1807" cy="1322"/>
              </a:xfrm>
              <a:custGeom>
                <a:avLst/>
                <a:gdLst>
                  <a:gd name="T0" fmla="*/ 1 w 2982"/>
                  <a:gd name="T1" fmla="*/ 0 h 2442"/>
                  <a:gd name="T2" fmla="*/ 0 w 2982"/>
                  <a:gd name="T3" fmla="*/ 1 h 2442"/>
                  <a:gd name="T4" fmla="*/ 1 w 2982"/>
                  <a:gd name="T5" fmla="*/ 1 h 2442"/>
                  <a:gd name="T6" fmla="*/ 1 w 2982"/>
                  <a:gd name="T7" fmla="*/ 1 h 2442"/>
                  <a:gd name="T8" fmla="*/ 1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pic>
            <p:nvPicPr>
              <p:cNvPr id="16510" name="Picture 1068" descr="screen"/>
              <p:cNvPicPr>
                <a:picLocks noChangeAspect="1" noChangeArrowheads="1"/>
              </p:cNvPicPr>
              <p:nvPr/>
            </p:nvPicPr>
            <p:blipFill>
              <a:blip r:embed="rId19" cstate="print"/>
              <a:srcRect/>
              <a:stretch>
                <a:fillRect/>
              </a:stretch>
            </p:blipFill>
            <p:spPr bwMode="auto">
              <a:xfrm>
                <a:off x="1842" y="1637"/>
                <a:ext cx="1642" cy="12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6511" name="Freeform 1069"/>
              <p:cNvSpPr>
                <a:spLocks/>
              </p:cNvSpPr>
              <p:nvPr/>
            </p:nvSpPr>
            <p:spPr bwMode="auto">
              <a:xfrm>
                <a:off x="2082" y="1564"/>
                <a:ext cx="1531" cy="246"/>
              </a:xfrm>
              <a:custGeom>
                <a:avLst/>
                <a:gdLst>
                  <a:gd name="T0" fmla="*/ 1 w 2528"/>
                  <a:gd name="T1" fmla="*/ 0 h 455"/>
                  <a:gd name="T2" fmla="*/ 1 w 2528"/>
                  <a:gd name="T3" fmla="*/ 1 h 455"/>
                  <a:gd name="T4" fmla="*/ 1 w 2528"/>
                  <a:gd name="T5" fmla="*/ 1 h 455"/>
                  <a:gd name="T6" fmla="*/ 0 w 2528"/>
                  <a:gd name="T7" fmla="*/ 1 h 455"/>
                  <a:gd name="T8" fmla="*/ 1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12" name="Freeform 1070"/>
              <p:cNvSpPr>
                <a:spLocks/>
              </p:cNvSpPr>
              <p:nvPr/>
            </p:nvSpPr>
            <p:spPr bwMode="auto">
              <a:xfrm>
                <a:off x="1737" y="1562"/>
                <a:ext cx="425" cy="1024"/>
              </a:xfrm>
              <a:custGeom>
                <a:avLst/>
                <a:gdLst>
                  <a:gd name="T0" fmla="*/ 1 w 702"/>
                  <a:gd name="T1" fmla="*/ 0 h 1893"/>
                  <a:gd name="T2" fmla="*/ 0 w 702"/>
                  <a:gd name="T3" fmla="*/ 1 h 1893"/>
                  <a:gd name="T4" fmla="*/ 1 w 702"/>
                  <a:gd name="T5" fmla="*/ 1 h 1893"/>
                  <a:gd name="T6" fmla="*/ 1 w 702"/>
                  <a:gd name="T7" fmla="*/ 1 h 1893"/>
                  <a:gd name="T8" fmla="*/ 1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13" name="Freeform 1071"/>
              <p:cNvSpPr>
                <a:spLocks/>
              </p:cNvSpPr>
              <p:nvPr/>
            </p:nvSpPr>
            <p:spPr bwMode="auto">
              <a:xfrm>
                <a:off x="3144" y="1745"/>
                <a:ext cx="458" cy="1182"/>
              </a:xfrm>
              <a:custGeom>
                <a:avLst/>
                <a:gdLst>
                  <a:gd name="T0" fmla="*/ 1 w 756"/>
                  <a:gd name="T1" fmla="*/ 0 h 2184"/>
                  <a:gd name="T2" fmla="*/ 1 w 756"/>
                  <a:gd name="T3" fmla="*/ 1 h 2184"/>
                  <a:gd name="T4" fmla="*/ 0 w 756"/>
                  <a:gd name="T5" fmla="*/ 1 h 2184"/>
                  <a:gd name="T6" fmla="*/ 1 w 756"/>
                  <a:gd name="T7" fmla="*/ 1 h 2184"/>
                  <a:gd name="T8" fmla="*/ 1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14" name="Freeform 1072"/>
              <p:cNvSpPr>
                <a:spLocks/>
              </p:cNvSpPr>
              <p:nvPr/>
            </p:nvSpPr>
            <p:spPr bwMode="auto">
              <a:xfrm>
                <a:off x="1732" y="2534"/>
                <a:ext cx="1680" cy="399"/>
              </a:xfrm>
              <a:custGeom>
                <a:avLst/>
                <a:gdLst>
                  <a:gd name="T0" fmla="*/ 1 w 2773"/>
                  <a:gd name="T1" fmla="*/ 0 h 738"/>
                  <a:gd name="T2" fmla="*/ 0 w 2773"/>
                  <a:gd name="T3" fmla="*/ 1 h 738"/>
                  <a:gd name="T4" fmla="*/ 1 w 2773"/>
                  <a:gd name="T5" fmla="*/ 1 h 738"/>
                  <a:gd name="T6" fmla="*/ 1 w 2773"/>
                  <a:gd name="T7" fmla="*/ 1 h 738"/>
                  <a:gd name="T8" fmla="*/ 1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15" name="Freeform 1073"/>
              <p:cNvSpPr>
                <a:spLocks/>
              </p:cNvSpPr>
              <p:nvPr/>
            </p:nvSpPr>
            <p:spPr bwMode="auto">
              <a:xfrm>
                <a:off x="3195" y="1755"/>
                <a:ext cx="429" cy="1187"/>
              </a:xfrm>
              <a:custGeom>
                <a:avLst/>
                <a:gdLst>
                  <a:gd name="T0" fmla="*/ 1 w 637"/>
                  <a:gd name="T1" fmla="*/ 0 h 1659"/>
                  <a:gd name="T2" fmla="*/ 1 w 637"/>
                  <a:gd name="T3" fmla="*/ 0 h 1659"/>
                  <a:gd name="T4" fmla="*/ 1 w 637"/>
                  <a:gd name="T5" fmla="*/ 1 h 1659"/>
                  <a:gd name="T6" fmla="*/ 0 w 637"/>
                  <a:gd name="T7" fmla="*/ 1 h 1659"/>
                  <a:gd name="T8" fmla="*/ 1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16" name="Freeform 1074"/>
              <p:cNvSpPr>
                <a:spLocks/>
              </p:cNvSpPr>
              <p:nvPr/>
            </p:nvSpPr>
            <p:spPr bwMode="auto">
              <a:xfrm>
                <a:off x="1734" y="2587"/>
                <a:ext cx="1494" cy="394"/>
              </a:xfrm>
              <a:custGeom>
                <a:avLst/>
                <a:gdLst>
                  <a:gd name="T0" fmla="*/ 0 w 2216"/>
                  <a:gd name="T1" fmla="*/ 0 h 550"/>
                  <a:gd name="T2" fmla="*/ 1 w 2216"/>
                  <a:gd name="T3" fmla="*/ 1 h 550"/>
                  <a:gd name="T4" fmla="*/ 1 w 2216"/>
                  <a:gd name="T5" fmla="*/ 1 h 550"/>
                  <a:gd name="T6" fmla="*/ 1 w 2216"/>
                  <a:gd name="T7" fmla="*/ 1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16517" name="Group 1075"/>
              <p:cNvGrpSpPr>
                <a:grpSpLocks/>
              </p:cNvGrpSpPr>
              <p:nvPr/>
            </p:nvGrpSpPr>
            <p:grpSpPr bwMode="auto">
              <a:xfrm>
                <a:off x="1709" y="3008"/>
                <a:ext cx="507" cy="234"/>
                <a:chOff x="1740" y="2642"/>
                <a:chExt cx="752" cy="327"/>
              </a:xfrm>
            </p:grpSpPr>
            <p:sp>
              <p:nvSpPr>
                <p:cNvPr id="16524" name="Freeform 1076"/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525" name="Freeform 1077"/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526" name="Freeform 1078"/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527" name="Freeform 1079"/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528" name="Freeform 1080"/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529" name="Freeform 1081"/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6518" name="Freeform 1082"/>
              <p:cNvSpPr>
                <a:spLocks/>
              </p:cNvSpPr>
              <p:nvPr/>
            </p:nvSpPr>
            <p:spPr bwMode="auto">
              <a:xfrm>
                <a:off x="2577" y="3043"/>
                <a:ext cx="614" cy="514"/>
              </a:xfrm>
              <a:custGeom>
                <a:avLst/>
                <a:gdLst>
                  <a:gd name="T0" fmla="*/ 1 w 990"/>
                  <a:gd name="T1" fmla="*/ 1 h 792"/>
                  <a:gd name="T2" fmla="*/ 1 w 990"/>
                  <a:gd name="T3" fmla="*/ 0 h 792"/>
                  <a:gd name="T4" fmla="*/ 1 w 990"/>
                  <a:gd name="T5" fmla="*/ 1 h 792"/>
                  <a:gd name="T6" fmla="*/ 0 w 990"/>
                  <a:gd name="T7" fmla="*/ 1 h 792"/>
                  <a:gd name="T8" fmla="*/ 1 w 990"/>
                  <a:gd name="T9" fmla="*/ 1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19" name="Freeform 1083"/>
              <p:cNvSpPr>
                <a:spLocks/>
              </p:cNvSpPr>
              <p:nvPr/>
            </p:nvSpPr>
            <p:spPr bwMode="auto">
              <a:xfrm>
                <a:off x="1010" y="3084"/>
                <a:ext cx="1571" cy="469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1 w 2532"/>
                  <a:gd name="T5" fmla="*/ 1 h 723"/>
                  <a:gd name="T6" fmla="*/ 1 w 2532"/>
                  <a:gd name="T7" fmla="*/ 1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20" name="Freeform 1084"/>
              <p:cNvSpPr>
                <a:spLocks/>
              </p:cNvSpPr>
              <p:nvPr/>
            </p:nvSpPr>
            <p:spPr bwMode="auto">
              <a:xfrm>
                <a:off x="1011" y="2998"/>
                <a:ext cx="17" cy="95"/>
              </a:xfrm>
              <a:custGeom>
                <a:avLst/>
                <a:gdLst>
                  <a:gd name="T0" fmla="*/ 1 w 26"/>
                  <a:gd name="T1" fmla="*/ 1 h 147"/>
                  <a:gd name="T2" fmla="*/ 1 w 26"/>
                  <a:gd name="T3" fmla="*/ 1 h 147"/>
                  <a:gd name="T4" fmla="*/ 0 w 26"/>
                  <a:gd name="T5" fmla="*/ 1 h 147"/>
                  <a:gd name="T6" fmla="*/ 1 w 26"/>
                  <a:gd name="T7" fmla="*/ 0 h 147"/>
                  <a:gd name="T8" fmla="*/ 1 w 26"/>
                  <a:gd name="T9" fmla="*/ 1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21" name="Freeform 1085"/>
              <p:cNvSpPr>
                <a:spLocks/>
              </p:cNvSpPr>
              <p:nvPr/>
            </p:nvSpPr>
            <p:spPr bwMode="auto">
              <a:xfrm>
                <a:off x="1012" y="2611"/>
                <a:ext cx="730" cy="393"/>
              </a:xfrm>
              <a:custGeom>
                <a:avLst/>
                <a:gdLst>
                  <a:gd name="T0" fmla="*/ 1 w 1176"/>
                  <a:gd name="T1" fmla="*/ 0 h 606"/>
                  <a:gd name="T2" fmla="*/ 0 w 1176"/>
                  <a:gd name="T3" fmla="*/ 1 h 606"/>
                  <a:gd name="T4" fmla="*/ 1 w 1176"/>
                  <a:gd name="T5" fmla="*/ 1 h 606"/>
                  <a:gd name="T6" fmla="*/ 1 w 1176"/>
                  <a:gd name="T7" fmla="*/ 1 h 606"/>
                  <a:gd name="T8" fmla="*/ 1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22" name="Freeform 1086"/>
              <p:cNvSpPr>
                <a:spLocks/>
              </p:cNvSpPr>
              <p:nvPr/>
            </p:nvSpPr>
            <p:spPr bwMode="auto">
              <a:xfrm>
                <a:off x="1061" y="3018"/>
                <a:ext cx="1490" cy="451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1 w 2532"/>
                  <a:gd name="T5" fmla="*/ 1 h 723"/>
                  <a:gd name="T6" fmla="*/ 1 w 2532"/>
                  <a:gd name="T7" fmla="*/ 1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23" name="Freeform 1087"/>
              <p:cNvSpPr>
                <a:spLocks/>
              </p:cNvSpPr>
              <p:nvPr/>
            </p:nvSpPr>
            <p:spPr bwMode="auto">
              <a:xfrm flipV="1">
                <a:off x="2549" y="2986"/>
                <a:ext cx="608" cy="467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1 h 723"/>
                  <a:gd name="T6" fmla="*/ 0 w 2532"/>
                  <a:gd name="T7" fmla="*/ 1 h 723"/>
                  <a:gd name="T8" fmla="*/ 0 w 2532"/>
                  <a:gd name="T9" fmla="*/ 1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6456" name="Group 1114"/>
            <p:cNvGrpSpPr>
              <a:grpSpLocks/>
            </p:cNvGrpSpPr>
            <p:nvPr/>
          </p:nvGrpSpPr>
          <p:grpSpPr bwMode="auto">
            <a:xfrm>
              <a:off x="5561013" y="3041650"/>
              <a:ext cx="444500" cy="407988"/>
              <a:chOff x="877" y="1008"/>
              <a:chExt cx="2747" cy="2591"/>
            </a:xfrm>
          </p:grpSpPr>
          <p:pic>
            <p:nvPicPr>
              <p:cNvPr id="16484" name="Picture 1115" descr="antenna_stylized"/>
              <p:cNvPicPr>
                <a:picLocks noChangeAspect="1" noChangeArrowheads="1"/>
              </p:cNvPicPr>
              <p:nvPr/>
            </p:nvPicPr>
            <p:blipFill>
              <a:blip r:embed="rId20" cstate="print"/>
              <a:srcRect/>
              <a:stretch>
                <a:fillRect/>
              </a:stretch>
            </p:blipFill>
            <p:spPr bwMode="auto">
              <a:xfrm>
                <a:off x="877" y="1008"/>
                <a:ext cx="2725" cy="14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6485" name="Picture 1116" descr="laptop_keyboard"/>
              <p:cNvPicPr>
                <a:picLocks noChangeAspect="1" noChangeArrowheads="1"/>
              </p:cNvPicPr>
              <p:nvPr/>
            </p:nvPicPr>
            <p:blipFill>
              <a:blip r:embed="rId21" cstate="print"/>
              <a:srcRect/>
              <a:stretch>
                <a:fillRect/>
              </a:stretch>
            </p:blipFill>
            <p:spPr bwMode="auto">
              <a:xfrm rot="109064" flipH="1">
                <a:off x="1009" y="2586"/>
                <a:ext cx="2245" cy="101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6486" name="Freeform 1117"/>
              <p:cNvSpPr>
                <a:spLocks/>
              </p:cNvSpPr>
              <p:nvPr/>
            </p:nvSpPr>
            <p:spPr bwMode="auto">
              <a:xfrm>
                <a:off x="1753" y="1603"/>
                <a:ext cx="1807" cy="1322"/>
              </a:xfrm>
              <a:custGeom>
                <a:avLst/>
                <a:gdLst>
                  <a:gd name="T0" fmla="*/ 1 w 2982"/>
                  <a:gd name="T1" fmla="*/ 0 h 2442"/>
                  <a:gd name="T2" fmla="*/ 0 w 2982"/>
                  <a:gd name="T3" fmla="*/ 1 h 2442"/>
                  <a:gd name="T4" fmla="*/ 1 w 2982"/>
                  <a:gd name="T5" fmla="*/ 1 h 2442"/>
                  <a:gd name="T6" fmla="*/ 1 w 2982"/>
                  <a:gd name="T7" fmla="*/ 1 h 2442"/>
                  <a:gd name="T8" fmla="*/ 1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pic>
            <p:nvPicPr>
              <p:cNvPr id="16487" name="Picture 1118" descr="screen"/>
              <p:cNvPicPr>
                <a:picLocks noChangeAspect="1" noChangeArrowheads="1"/>
              </p:cNvPicPr>
              <p:nvPr/>
            </p:nvPicPr>
            <p:blipFill>
              <a:blip r:embed="rId22" cstate="print"/>
              <a:srcRect/>
              <a:stretch>
                <a:fillRect/>
              </a:stretch>
            </p:blipFill>
            <p:spPr bwMode="auto">
              <a:xfrm>
                <a:off x="1842" y="1637"/>
                <a:ext cx="1642" cy="12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6488" name="Freeform 1119"/>
              <p:cNvSpPr>
                <a:spLocks/>
              </p:cNvSpPr>
              <p:nvPr/>
            </p:nvSpPr>
            <p:spPr bwMode="auto">
              <a:xfrm>
                <a:off x="2082" y="1564"/>
                <a:ext cx="1531" cy="246"/>
              </a:xfrm>
              <a:custGeom>
                <a:avLst/>
                <a:gdLst>
                  <a:gd name="T0" fmla="*/ 1 w 2528"/>
                  <a:gd name="T1" fmla="*/ 0 h 455"/>
                  <a:gd name="T2" fmla="*/ 1 w 2528"/>
                  <a:gd name="T3" fmla="*/ 1 h 455"/>
                  <a:gd name="T4" fmla="*/ 1 w 2528"/>
                  <a:gd name="T5" fmla="*/ 1 h 455"/>
                  <a:gd name="T6" fmla="*/ 0 w 2528"/>
                  <a:gd name="T7" fmla="*/ 1 h 455"/>
                  <a:gd name="T8" fmla="*/ 1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89" name="Freeform 1120"/>
              <p:cNvSpPr>
                <a:spLocks/>
              </p:cNvSpPr>
              <p:nvPr/>
            </p:nvSpPr>
            <p:spPr bwMode="auto">
              <a:xfrm>
                <a:off x="1737" y="1562"/>
                <a:ext cx="425" cy="1024"/>
              </a:xfrm>
              <a:custGeom>
                <a:avLst/>
                <a:gdLst>
                  <a:gd name="T0" fmla="*/ 1 w 702"/>
                  <a:gd name="T1" fmla="*/ 0 h 1893"/>
                  <a:gd name="T2" fmla="*/ 0 w 702"/>
                  <a:gd name="T3" fmla="*/ 1 h 1893"/>
                  <a:gd name="T4" fmla="*/ 1 w 702"/>
                  <a:gd name="T5" fmla="*/ 1 h 1893"/>
                  <a:gd name="T6" fmla="*/ 1 w 702"/>
                  <a:gd name="T7" fmla="*/ 1 h 1893"/>
                  <a:gd name="T8" fmla="*/ 1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90" name="Freeform 1121"/>
              <p:cNvSpPr>
                <a:spLocks/>
              </p:cNvSpPr>
              <p:nvPr/>
            </p:nvSpPr>
            <p:spPr bwMode="auto">
              <a:xfrm>
                <a:off x="3144" y="1745"/>
                <a:ext cx="458" cy="1182"/>
              </a:xfrm>
              <a:custGeom>
                <a:avLst/>
                <a:gdLst>
                  <a:gd name="T0" fmla="*/ 1 w 756"/>
                  <a:gd name="T1" fmla="*/ 0 h 2184"/>
                  <a:gd name="T2" fmla="*/ 1 w 756"/>
                  <a:gd name="T3" fmla="*/ 1 h 2184"/>
                  <a:gd name="T4" fmla="*/ 0 w 756"/>
                  <a:gd name="T5" fmla="*/ 1 h 2184"/>
                  <a:gd name="T6" fmla="*/ 1 w 756"/>
                  <a:gd name="T7" fmla="*/ 1 h 2184"/>
                  <a:gd name="T8" fmla="*/ 1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91" name="Freeform 1122"/>
              <p:cNvSpPr>
                <a:spLocks/>
              </p:cNvSpPr>
              <p:nvPr/>
            </p:nvSpPr>
            <p:spPr bwMode="auto">
              <a:xfrm>
                <a:off x="1732" y="2534"/>
                <a:ext cx="1680" cy="399"/>
              </a:xfrm>
              <a:custGeom>
                <a:avLst/>
                <a:gdLst>
                  <a:gd name="T0" fmla="*/ 1 w 2773"/>
                  <a:gd name="T1" fmla="*/ 0 h 738"/>
                  <a:gd name="T2" fmla="*/ 0 w 2773"/>
                  <a:gd name="T3" fmla="*/ 1 h 738"/>
                  <a:gd name="T4" fmla="*/ 1 w 2773"/>
                  <a:gd name="T5" fmla="*/ 1 h 738"/>
                  <a:gd name="T6" fmla="*/ 1 w 2773"/>
                  <a:gd name="T7" fmla="*/ 1 h 738"/>
                  <a:gd name="T8" fmla="*/ 1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92" name="Freeform 1123"/>
              <p:cNvSpPr>
                <a:spLocks/>
              </p:cNvSpPr>
              <p:nvPr/>
            </p:nvSpPr>
            <p:spPr bwMode="auto">
              <a:xfrm>
                <a:off x="3195" y="1755"/>
                <a:ext cx="429" cy="1187"/>
              </a:xfrm>
              <a:custGeom>
                <a:avLst/>
                <a:gdLst>
                  <a:gd name="T0" fmla="*/ 1 w 637"/>
                  <a:gd name="T1" fmla="*/ 0 h 1659"/>
                  <a:gd name="T2" fmla="*/ 1 w 637"/>
                  <a:gd name="T3" fmla="*/ 0 h 1659"/>
                  <a:gd name="T4" fmla="*/ 1 w 637"/>
                  <a:gd name="T5" fmla="*/ 1 h 1659"/>
                  <a:gd name="T6" fmla="*/ 0 w 637"/>
                  <a:gd name="T7" fmla="*/ 1 h 1659"/>
                  <a:gd name="T8" fmla="*/ 1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93" name="Freeform 1124"/>
              <p:cNvSpPr>
                <a:spLocks/>
              </p:cNvSpPr>
              <p:nvPr/>
            </p:nvSpPr>
            <p:spPr bwMode="auto">
              <a:xfrm>
                <a:off x="1734" y="2587"/>
                <a:ext cx="1494" cy="394"/>
              </a:xfrm>
              <a:custGeom>
                <a:avLst/>
                <a:gdLst>
                  <a:gd name="T0" fmla="*/ 0 w 2216"/>
                  <a:gd name="T1" fmla="*/ 0 h 550"/>
                  <a:gd name="T2" fmla="*/ 1 w 2216"/>
                  <a:gd name="T3" fmla="*/ 1 h 550"/>
                  <a:gd name="T4" fmla="*/ 1 w 2216"/>
                  <a:gd name="T5" fmla="*/ 1 h 550"/>
                  <a:gd name="T6" fmla="*/ 1 w 2216"/>
                  <a:gd name="T7" fmla="*/ 1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16494" name="Group 1125"/>
              <p:cNvGrpSpPr>
                <a:grpSpLocks/>
              </p:cNvGrpSpPr>
              <p:nvPr/>
            </p:nvGrpSpPr>
            <p:grpSpPr bwMode="auto">
              <a:xfrm>
                <a:off x="1709" y="3008"/>
                <a:ext cx="507" cy="234"/>
                <a:chOff x="1740" y="2642"/>
                <a:chExt cx="752" cy="327"/>
              </a:xfrm>
            </p:grpSpPr>
            <p:sp>
              <p:nvSpPr>
                <p:cNvPr id="16501" name="Freeform 1126"/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502" name="Freeform 1127"/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503" name="Freeform 1128"/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504" name="Freeform 1129"/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505" name="Freeform 1130"/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506" name="Freeform 1131"/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6495" name="Freeform 1132"/>
              <p:cNvSpPr>
                <a:spLocks/>
              </p:cNvSpPr>
              <p:nvPr/>
            </p:nvSpPr>
            <p:spPr bwMode="auto">
              <a:xfrm>
                <a:off x="2577" y="3043"/>
                <a:ext cx="614" cy="514"/>
              </a:xfrm>
              <a:custGeom>
                <a:avLst/>
                <a:gdLst>
                  <a:gd name="T0" fmla="*/ 1 w 990"/>
                  <a:gd name="T1" fmla="*/ 1 h 792"/>
                  <a:gd name="T2" fmla="*/ 1 w 990"/>
                  <a:gd name="T3" fmla="*/ 0 h 792"/>
                  <a:gd name="T4" fmla="*/ 1 w 990"/>
                  <a:gd name="T5" fmla="*/ 1 h 792"/>
                  <a:gd name="T6" fmla="*/ 0 w 990"/>
                  <a:gd name="T7" fmla="*/ 1 h 792"/>
                  <a:gd name="T8" fmla="*/ 1 w 990"/>
                  <a:gd name="T9" fmla="*/ 1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96" name="Freeform 1133"/>
              <p:cNvSpPr>
                <a:spLocks/>
              </p:cNvSpPr>
              <p:nvPr/>
            </p:nvSpPr>
            <p:spPr bwMode="auto">
              <a:xfrm>
                <a:off x="1010" y="3084"/>
                <a:ext cx="1571" cy="469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1 w 2532"/>
                  <a:gd name="T5" fmla="*/ 1 h 723"/>
                  <a:gd name="T6" fmla="*/ 1 w 2532"/>
                  <a:gd name="T7" fmla="*/ 1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97" name="Freeform 1134"/>
              <p:cNvSpPr>
                <a:spLocks/>
              </p:cNvSpPr>
              <p:nvPr/>
            </p:nvSpPr>
            <p:spPr bwMode="auto">
              <a:xfrm>
                <a:off x="1011" y="2998"/>
                <a:ext cx="17" cy="95"/>
              </a:xfrm>
              <a:custGeom>
                <a:avLst/>
                <a:gdLst>
                  <a:gd name="T0" fmla="*/ 1 w 26"/>
                  <a:gd name="T1" fmla="*/ 1 h 147"/>
                  <a:gd name="T2" fmla="*/ 1 w 26"/>
                  <a:gd name="T3" fmla="*/ 1 h 147"/>
                  <a:gd name="T4" fmla="*/ 0 w 26"/>
                  <a:gd name="T5" fmla="*/ 1 h 147"/>
                  <a:gd name="T6" fmla="*/ 1 w 26"/>
                  <a:gd name="T7" fmla="*/ 0 h 147"/>
                  <a:gd name="T8" fmla="*/ 1 w 26"/>
                  <a:gd name="T9" fmla="*/ 1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98" name="Freeform 1135"/>
              <p:cNvSpPr>
                <a:spLocks/>
              </p:cNvSpPr>
              <p:nvPr/>
            </p:nvSpPr>
            <p:spPr bwMode="auto">
              <a:xfrm>
                <a:off x="1012" y="2611"/>
                <a:ext cx="730" cy="393"/>
              </a:xfrm>
              <a:custGeom>
                <a:avLst/>
                <a:gdLst>
                  <a:gd name="T0" fmla="*/ 1 w 1176"/>
                  <a:gd name="T1" fmla="*/ 0 h 606"/>
                  <a:gd name="T2" fmla="*/ 0 w 1176"/>
                  <a:gd name="T3" fmla="*/ 1 h 606"/>
                  <a:gd name="T4" fmla="*/ 1 w 1176"/>
                  <a:gd name="T5" fmla="*/ 1 h 606"/>
                  <a:gd name="T6" fmla="*/ 1 w 1176"/>
                  <a:gd name="T7" fmla="*/ 1 h 606"/>
                  <a:gd name="T8" fmla="*/ 1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99" name="Freeform 1136"/>
              <p:cNvSpPr>
                <a:spLocks/>
              </p:cNvSpPr>
              <p:nvPr/>
            </p:nvSpPr>
            <p:spPr bwMode="auto">
              <a:xfrm>
                <a:off x="1061" y="3018"/>
                <a:ext cx="1490" cy="451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1 w 2532"/>
                  <a:gd name="T5" fmla="*/ 1 h 723"/>
                  <a:gd name="T6" fmla="*/ 1 w 2532"/>
                  <a:gd name="T7" fmla="*/ 1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00" name="Freeform 1137"/>
              <p:cNvSpPr>
                <a:spLocks/>
              </p:cNvSpPr>
              <p:nvPr/>
            </p:nvSpPr>
            <p:spPr bwMode="auto">
              <a:xfrm flipV="1">
                <a:off x="2549" y="2986"/>
                <a:ext cx="608" cy="467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1 h 723"/>
                  <a:gd name="T6" fmla="*/ 0 w 2532"/>
                  <a:gd name="T7" fmla="*/ 1 h 723"/>
                  <a:gd name="T8" fmla="*/ 0 w 2532"/>
                  <a:gd name="T9" fmla="*/ 1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6457" name="Group 1139"/>
            <p:cNvGrpSpPr>
              <a:grpSpLocks/>
            </p:cNvGrpSpPr>
            <p:nvPr/>
          </p:nvGrpSpPr>
          <p:grpSpPr bwMode="auto">
            <a:xfrm flipH="1">
              <a:off x="5940425" y="3222625"/>
              <a:ext cx="414337" cy="373063"/>
              <a:chOff x="2839" y="3501"/>
              <a:chExt cx="755" cy="803"/>
            </a:xfrm>
          </p:grpSpPr>
          <p:pic>
            <p:nvPicPr>
              <p:cNvPr id="16482" name="Picture 1140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6483" name="Freeform 1141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 w="9525" cap="flat" cmpd="sng">
                <a:noFill/>
                <a:prstDash val="solid"/>
                <a:round/>
                <a:headEnd/>
                <a:tailEnd/>
              </a:ln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16458" name="Group 1142"/>
            <p:cNvGrpSpPr>
              <a:grpSpLocks/>
            </p:cNvGrpSpPr>
            <p:nvPr/>
          </p:nvGrpSpPr>
          <p:grpSpPr bwMode="auto">
            <a:xfrm>
              <a:off x="7307263" y="5422900"/>
              <a:ext cx="474662" cy="407988"/>
              <a:chOff x="877" y="1008"/>
              <a:chExt cx="2747" cy="2591"/>
            </a:xfrm>
          </p:grpSpPr>
          <p:pic>
            <p:nvPicPr>
              <p:cNvPr id="16459" name="Picture 1143" descr="antenna_stylized"/>
              <p:cNvPicPr>
                <a:picLocks noChangeAspect="1" noChangeArrowheads="1"/>
              </p:cNvPicPr>
              <p:nvPr/>
            </p:nvPicPr>
            <p:blipFill>
              <a:blip r:embed="rId17" cstate="print"/>
              <a:srcRect/>
              <a:stretch>
                <a:fillRect/>
              </a:stretch>
            </p:blipFill>
            <p:spPr bwMode="auto">
              <a:xfrm>
                <a:off x="877" y="1008"/>
                <a:ext cx="2725" cy="14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6460" name="Picture 1144" descr="laptop_keyboard"/>
              <p:cNvPicPr>
                <a:picLocks noChangeAspect="1" noChangeArrowheads="1"/>
              </p:cNvPicPr>
              <p:nvPr/>
            </p:nvPicPr>
            <p:blipFill>
              <a:blip r:embed="rId18" cstate="print"/>
              <a:srcRect/>
              <a:stretch>
                <a:fillRect/>
              </a:stretch>
            </p:blipFill>
            <p:spPr bwMode="auto">
              <a:xfrm rot="109064" flipH="1">
                <a:off x="1009" y="2586"/>
                <a:ext cx="2245" cy="101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6461" name="Freeform 1145"/>
              <p:cNvSpPr>
                <a:spLocks/>
              </p:cNvSpPr>
              <p:nvPr/>
            </p:nvSpPr>
            <p:spPr bwMode="auto">
              <a:xfrm>
                <a:off x="1753" y="1603"/>
                <a:ext cx="1807" cy="1322"/>
              </a:xfrm>
              <a:custGeom>
                <a:avLst/>
                <a:gdLst>
                  <a:gd name="T0" fmla="*/ 1 w 2982"/>
                  <a:gd name="T1" fmla="*/ 0 h 2442"/>
                  <a:gd name="T2" fmla="*/ 0 w 2982"/>
                  <a:gd name="T3" fmla="*/ 1 h 2442"/>
                  <a:gd name="T4" fmla="*/ 1 w 2982"/>
                  <a:gd name="T5" fmla="*/ 1 h 2442"/>
                  <a:gd name="T6" fmla="*/ 1 w 2982"/>
                  <a:gd name="T7" fmla="*/ 1 h 2442"/>
                  <a:gd name="T8" fmla="*/ 1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pic>
            <p:nvPicPr>
              <p:cNvPr id="16462" name="Picture 1146" descr="screen"/>
              <p:cNvPicPr>
                <a:picLocks noChangeAspect="1" noChangeArrowheads="1"/>
              </p:cNvPicPr>
              <p:nvPr/>
            </p:nvPicPr>
            <p:blipFill>
              <a:blip r:embed="rId19" cstate="print"/>
              <a:srcRect/>
              <a:stretch>
                <a:fillRect/>
              </a:stretch>
            </p:blipFill>
            <p:spPr bwMode="auto">
              <a:xfrm>
                <a:off x="1842" y="1637"/>
                <a:ext cx="1642" cy="12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6463" name="Freeform 1147"/>
              <p:cNvSpPr>
                <a:spLocks/>
              </p:cNvSpPr>
              <p:nvPr/>
            </p:nvSpPr>
            <p:spPr bwMode="auto">
              <a:xfrm>
                <a:off x="2082" y="1564"/>
                <a:ext cx="1531" cy="246"/>
              </a:xfrm>
              <a:custGeom>
                <a:avLst/>
                <a:gdLst>
                  <a:gd name="T0" fmla="*/ 1 w 2528"/>
                  <a:gd name="T1" fmla="*/ 0 h 455"/>
                  <a:gd name="T2" fmla="*/ 1 w 2528"/>
                  <a:gd name="T3" fmla="*/ 1 h 455"/>
                  <a:gd name="T4" fmla="*/ 1 w 2528"/>
                  <a:gd name="T5" fmla="*/ 1 h 455"/>
                  <a:gd name="T6" fmla="*/ 0 w 2528"/>
                  <a:gd name="T7" fmla="*/ 1 h 455"/>
                  <a:gd name="T8" fmla="*/ 1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64" name="Freeform 1148"/>
              <p:cNvSpPr>
                <a:spLocks/>
              </p:cNvSpPr>
              <p:nvPr/>
            </p:nvSpPr>
            <p:spPr bwMode="auto">
              <a:xfrm>
                <a:off x="1737" y="1562"/>
                <a:ext cx="425" cy="1024"/>
              </a:xfrm>
              <a:custGeom>
                <a:avLst/>
                <a:gdLst>
                  <a:gd name="T0" fmla="*/ 1 w 702"/>
                  <a:gd name="T1" fmla="*/ 0 h 1893"/>
                  <a:gd name="T2" fmla="*/ 0 w 702"/>
                  <a:gd name="T3" fmla="*/ 1 h 1893"/>
                  <a:gd name="T4" fmla="*/ 1 w 702"/>
                  <a:gd name="T5" fmla="*/ 1 h 1893"/>
                  <a:gd name="T6" fmla="*/ 1 w 702"/>
                  <a:gd name="T7" fmla="*/ 1 h 1893"/>
                  <a:gd name="T8" fmla="*/ 1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65" name="Freeform 1149"/>
              <p:cNvSpPr>
                <a:spLocks/>
              </p:cNvSpPr>
              <p:nvPr/>
            </p:nvSpPr>
            <p:spPr bwMode="auto">
              <a:xfrm>
                <a:off x="3144" y="1745"/>
                <a:ext cx="458" cy="1182"/>
              </a:xfrm>
              <a:custGeom>
                <a:avLst/>
                <a:gdLst>
                  <a:gd name="T0" fmla="*/ 1 w 756"/>
                  <a:gd name="T1" fmla="*/ 0 h 2184"/>
                  <a:gd name="T2" fmla="*/ 1 w 756"/>
                  <a:gd name="T3" fmla="*/ 1 h 2184"/>
                  <a:gd name="T4" fmla="*/ 0 w 756"/>
                  <a:gd name="T5" fmla="*/ 1 h 2184"/>
                  <a:gd name="T6" fmla="*/ 1 w 756"/>
                  <a:gd name="T7" fmla="*/ 1 h 2184"/>
                  <a:gd name="T8" fmla="*/ 1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66" name="Freeform 1150"/>
              <p:cNvSpPr>
                <a:spLocks/>
              </p:cNvSpPr>
              <p:nvPr/>
            </p:nvSpPr>
            <p:spPr bwMode="auto">
              <a:xfrm>
                <a:off x="1732" y="2534"/>
                <a:ext cx="1680" cy="399"/>
              </a:xfrm>
              <a:custGeom>
                <a:avLst/>
                <a:gdLst>
                  <a:gd name="T0" fmla="*/ 1 w 2773"/>
                  <a:gd name="T1" fmla="*/ 0 h 738"/>
                  <a:gd name="T2" fmla="*/ 0 w 2773"/>
                  <a:gd name="T3" fmla="*/ 1 h 738"/>
                  <a:gd name="T4" fmla="*/ 1 w 2773"/>
                  <a:gd name="T5" fmla="*/ 1 h 738"/>
                  <a:gd name="T6" fmla="*/ 1 w 2773"/>
                  <a:gd name="T7" fmla="*/ 1 h 738"/>
                  <a:gd name="T8" fmla="*/ 1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67" name="Freeform 1151"/>
              <p:cNvSpPr>
                <a:spLocks/>
              </p:cNvSpPr>
              <p:nvPr/>
            </p:nvSpPr>
            <p:spPr bwMode="auto">
              <a:xfrm>
                <a:off x="3195" y="1755"/>
                <a:ext cx="429" cy="1187"/>
              </a:xfrm>
              <a:custGeom>
                <a:avLst/>
                <a:gdLst>
                  <a:gd name="T0" fmla="*/ 1 w 637"/>
                  <a:gd name="T1" fmla="*/ 0 h 1659"/>
                  <a:gd name="T2" fmla="*/ 1 w 637"/>
                  <a:gd name="T3" fmla="*/ 0 h 1659"/>
                  <a:gd name="T4" fmla="*/ 1 w 637"/>
                  <a:gd name="T5" fmla="*/ 1 h 1659"/>
                  <a:gd name="T6" fmla="*/ 0 w 637"/>
                  <a:gd name="T7" fmla="*/ 1 h 1659"/>
                  <a:gd name="T8" fmla="*/ 1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68" name="Freeform 1152"/>
              <p:cNvSpPr>
                <a:spLocks/>
              </p:cNvSpPr>
              <p:nvPr/>
            </p:nvSpPr>
            <p:spPr bwMode="auto">
              <a:xfrm>
                <a:off x="1734" y="2587"/>
                <a:ext cx="1494" cy="394"/>
              </a:xfrm>
              <a:custGeom>
                <a:avLst/>
                <a:gdLst>
                  <a:gd name="T0" fmla="*/ 0 w 2216"/>
                  <a:gd name="T1" fmla="*/ 0 h 550"/>
                  <a:gd name="T2" fmla="*/ 1 w 2216"/>
                  <a:gd name="T3" fmla="*/ 1 h 550"/>
                  <a:gd name="T4" fmla="*/ 1 w 2216"/>
                  <a:gd name="T5" fmla="*/ 1 h 550"/>
                  <a:gd name="T6" fmla="*/ 1 w 2216"/>
                  <a:gd name="T7" fmla="*/ 1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16469" name="Group 1153"/>
              <p:cNvGrpSpPr>
                <a:grpSpLocks/>
              </p:cNvGrpSpPr>
              <p:nvPr/>
            </p:nvGrpSpPr>
            <p:grpSpPr bwMode="auto">
              <a:xfrm>
                <a:off x="1709" y="3008"/>
                <a:ext cx="507" cy="234"/>
                <a:chOff x="1740" y="2642"/>
                <a:chExt cx="752" cy="327"/>
              </a:xfrm>
            </p:grpSpPr>
            <p:sp>
              <p:nvSpPr>
                <p:cNvPr id="16476" name="Freeform 1154"/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477" name="Freeform 1155"/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478" name="Freeform 1156"/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479" name="Freeform 1157"/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480" name="Freeform 1158"/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481" name="Freeform 1159"/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6470" name="Freeform 1160"/>
              <p:cNvSpPr>
                <a:spLocks/>
              </p:cNvSpPr>
              <p:nvPr/>
            </p:nvSpPr>
            <p:spPr bwMode="auto">
              <a:xfrm>
                <a:off x="2577" y="3043"/>
                <a:ext cx="614" cy="514"/>
              </a:xfrm>
              <a:custGeom>
                <a:avLst/>
                <a:gdLst>
                  <a:gd name="T0" fmla="*/ 1 w 990"/>
                  <a:gd name="T1" fmla="*/ 1 h 792"/>
                  <a:gd name="T2" fmla="*/ 1 w 990"/>
                  <a:gd name="T3" fmla="*/ 0 h 792"/>
                  <a:gd name="T4" fmla="*/ 1 w 990"/>
                  <a:gd name="T5" fmla="*/ 1 h 792"/>
                  <a:gd name="T6" fmla="*/ 0 w 990"/>
                  <a:gd name="T7" fmla="*/ 1 h 792"/>
                  <a:gd name="T8" fmla="*/ 1 w 990"/>
                  <a:gd name="T9" fmla="*/ 1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71" name="Freeform 1161"/>
              <p:cNvSpPr>
                <a:spLocks/>
              </p:cNvSpPr>
              <p:nvPr/>
            </p:nvSpPr>
            <p:spPr bwMode="auto">
              <a:xfrm>
                <a:off x="1010" y="3084"/>
                <a:ext cx="1571" cy="469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1 w 2532"/>
                  <a:gd name="T5" fmla="*/ 1 h 723"/>
                  <a:gd name="T6" fmla="*/ 1 w 2532"/>
                  <a:gd name="T7" fmla="*/ 1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72" name="Freeform 1162"/>
              <p:cNvSpPr>
                <a:spLocks/>
              </p:cNvSpPr>
              <p:nvPr/>
            </p:nvSpPr>
            <p:spPr bwMode="auto">
              <a:xfrm>
                <a:off x="1011" y="2998"/>
                <a:ext cx="17" cy="95"/>
              </a:xfrm>
              <a:custGeom>
                <a:avLst/>
                <a:gdLst>
                  <a:gd name="T0" fmla="*/ 1 w 26"/>
                  <a:gd name="T1" fmla="*/ 1 h 147"/>
                  <a:gd name="T2" fmla="*/ 1 w 26"/>
                  <a:gd name="T3" fmla="*/ 1 h 147"/>
                  <a:gd name="T4" fmla="*/ 0 w 26"/>
                  <a:gd name="T5" fmla="*/ 1 h 147"/>
                  <a:gd name="T6" fmla="*/ 1 w 26"/>
                  <a:gd name="T7" fmla="*/ 0 h 147"/>
                  <a:gd name="T8" fmla="*/ 1 w 26"/>
                  <a:gd name="T9" fmla="*/ 1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73" name="Freeform 1163"/>
              <p:cNvSpPr>
                <a:spLocks/>
              </p:cNvSpPr>
              <p:nvPr/>
            </p:nvSpPr>
            <p:spPr bwMode="auto">
              <a:xfrm>
                <a:off x="1012" y="2611"/>
                <a:ext cx="730" cy="393"/>
              </a:xfrm>
              <a:custGeom>
                <a:avLst/>
                <a:gdLst>
                  <a:gd name="T0" fmla="*/ 1 w 1176"/>
                  <a:gd name="T1" fmla="*/ 0 h 606"/>
                  <a:gd name="T2" fmla="*/ 0 w 1176"/>
                  <a:gd name="T3" fmla="*/ 1 h 606"/>
                  <a:gd name="T4" fmla="*/ 1 w 1176"/>
                  <a:gd name="T5" fmla="*/ 1 h 606"/>
                  <a:gd name="T6" fmla="*/ 1 w 1176"/>
                  <a:gd name="T7" fmla="*/ 1 h 606"/>
                  <a:gd name="T8" fmla="*/ 1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74" name="Freeform 1164"/>
              <p:cNvSpPr>
                <a:spLocks/>
              </p:cNvSpPr>
              <p:nvPr/>
            </p:nvSpPr>
            <p:spPr bwMode="auto">
              <a:xfrm>
                <a:off x="1061" y="3018"/>
                <a:ext cx="1490" cy="451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1 w 2532"/>
                  <a:gd name="T5" fmla="*/ 1 h 723"/>
                  <a:gd name="T6" fmla="*/ 1 w 2532"/>
                  <a:gd name="T7" fmla="*/ 1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75" name="Freeform 1165"/>
              <p:cNvSpPr>
                <a:spLocks/>
              </p:cNvSpPr>
              <p:nvPr/>
            </p:nvSpPr>
            <p:spPr bwMode="auto">
              <a:xfrm flipV="1">
                <a:off x="2549" y="2986"/>
                <a:ext cx="608" cy="467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1 h 723"/>
                  <a:gd name="T6" fmla="*/ 0 w 2532"/>
                  <a:gd name="T7" fmla="*/ 1 h 723"/>
                  <a:gd name="T8" fmla="*/ 0 w 2532"/>
                  <a:gd name="T9" fmla="*/ 1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16391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r>
              <a:rPr lang="en-US"/>
              <a:t>1-</a:t>
            </a:r>
            <a:fld id="{6114AA79-9237-4DF5-8F3C-E87C3DCDBC4E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Footer Placeholder 2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>
                <a:ea typeface="ＭＳ Ｐゴシック" pitchFamily="34" charset="-128"/>
              </a:rPr>
              <a:t>Introduction</a:t>
            </a:r>
          </a:p>
        </p:txBody>
      </p:sp>
      <p:pic>
        <p:nvPicPr>
          <p:cNvPr id="17411" name="Picture 12" descr="underline_base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2775" y="879475"/>
            <a:ext cx="4570413" cy="173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41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87363" y="206375"/>
            <a:ext cx="5657850" cy="868363"/>
          </a:xfrm>
        </p:spPr>
        <p:txBody>
          <a:bodyPr/>
          <a:lstStyle/>
          <a:p>
            <a:pPr eaLnBrk="1" hangingPunct="1"/>
            <a:r>
              <a:rPr lang="en-US">
                <a:ea typeface="ＭＳ Ｐゴシック" pitchFamily="34" charset="-128"/>
              </a:rPr>
              <a:t>What</a:t>
            </a:r>
            <a:r>
              <a:rPr lang="ja-JP" altLang="en-US">
                <a:ea typeface="ＭＳ Ｐゴシック" pitchFamily="34" charset="-128"/>
              </a:rPr>
              <a:t>’</a:t>
            </a:r>
            <a:r>
              <a:rPr lang="en-US" altLang="ja-JP">
                <a:ea typeface="ＭＳ Ｐゴシック" pitchFamily="34" charset="-128"/>
              </a:rPr>
              <a:t>s a protocol?</a:t>
            </a:r>
            <a:endParaRPr lang="en-US">
              <a:ea typeface="ＭＳ Ｐゴシック" pitchFamily="34" charset="-128"/>
            </a:endParaRPr>
          </a:p>
        </p:txBody>
      </p:sp>
      <p:sp>
        <p:nvSpPr>
          <p:cNvPr id="17413" name="Rectangle 4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4495800" y="1371600"/>
            <a:ext cx="3810000" cy="2590800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en-US" i="1">
                <a:solidFill>
                  <a:srgbClr val="CC0000"/>
                </a:solidFill>
                <a:ea typeface="ＭＳ Ｐゴシック" pitchFamily="34" charset="-128"/>
              </a:rPr>
              <a:t>network protocols:</a:t>
            </a:r>
          </a:p>
          <a:p>
            <a:pPr eaLnBrk="1" hangingPunct="1">
              <a:buSzPct val="75000"/>
            </a:pPr>
            <a:r>
              <a:rPr lang="en-US" sz="2400">
                <a:ea typeface="ＭＳ Ｐゴシック" pitchFamily="34" charset="-128"/>
              </a:rPr>
              <a:t>all communication activity in Internet governed by protocols</a:t>
            </a:r>
          </a:p>
        </p:txBody>
      </p:sp>
      <p:sp>
        <p:nvSpPr>
          <p:cNvPr id="17414" name="Rectangle 5"/>
          <p:cNvSpPr>
            <a:spLocks noChangeArrowheads="1"/>
          </p:cNvSpPr>
          <p:nvPr/>
        </p:nvSpPr>
        <p:spPr bwMode="auto">
          <a:xfrm>
            <a:off x="4343400" y="3962400"/>
            <a:ext cx="4267200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ctr">
              <a:spcBef>
                <a:spcPct val="20000"/>
              </a:spcBef>
              <a:buClr>
                <a:schemeClr val="accent2"/>
              </a:buClr>
              <a:buSzPct val="85000"/>
              <a:buFont typeface="Wingdings" pitchFamily="2" charset="2"/>
              <a:buNone/>
            </a:pPr>
            <a:r>
              <a:rPr lang="en-US" sz="2800" i="1">
                <a:solidFill>
                  <a:srgbClr val="CC0000"/>
                </a:solidFill>
                <a:latin typeface="Gill Sans MT" pitchFamily="34" charset="0"/>
              </a:rPr>
              <a:t>protocols</a:t>
            </a:r>
            <a:r>
              <a:rPr lang="en-US" sz="2800" i="1">
                <a:latin typeface="Gill Sans MT" pitchFamily="34" charset="0"/>
              </a:rPr>
              <a:t> define </a:t>
            </a:r>
            <a:r>
              <a:rPr lang="en-US" sz="2800" i="1">
                <a:solidFill>
                  <a:srgbClr val="CC0000"/>
                </a:solidFill>
                <a:latin typeface="Gill Sans MT" pitchFamily="34" charset="0"/>
              </a:rPr>
              <a:t>format</a:t>
            </a:r>
            <a:r>
              <a:rPr lang="en-US" sz="2800" i="1">
                <a:latin typeface="Gill Sans MT" pitchFamily="34" charset="0"/>
              </a:rPr>
              <a:t>, </a:t>
            </a:r>
            <a:r>
              <a:rPr lang="en-US" sz="2800" i="1">
                <a:solidFill>
                  <a:srgbClr val="CC0000"/>
                </a:solidFill>
                <a:latin typeface="Gill Sans MT" pitchFamily="34" charset="0"/>
              </a:rPr>
              <a:t>order</a:t>
            </a:r>
            <a:r>
              <a:rPr lang="en-US" sz="2800" i="1">
                <a:latin typeface="Gill Sans MT" pitchFamily="34" charset="0"/>
              </a:rPr>
              <a:t> of </a:t>
            </a:r>
            <a:r>
              <a:rPr lang="en-US" sz="2800" i="1">
                <a:solidFill>
                  <a:srgbClr val="CC0000"/>
                </a:solidFill>
                <a:latin typeface="Gill Sans MT" pitchFamily="34" charset="0"/>
              </a:rPr>
              <a:t>msgs sent and received</a:t>
            </a:r>
            <a:r>
              <a:rPr lang="en-US" sz="2800" i="1">
                <a:latin typeface="Gill Sans MT" pitchFamily="34" charset="0"/>
              </a:rPr>
              <a:t> among network entities, and </a:t>
            </a:r>
            <a:r>
              <a:rPr lang="en-US" sz="2800" i="1">
                <a:solidFill>
                  <a:srgbClr val="CC0000"/>
                </a:solidFill>
                <a:latin typeface="Gill Sans MT" pitchFamily="34" charset="0"/>
              </a:rPr>
              <a:t>actions taken</a:t>
            </a:r>
            <a:r>
              <a:rPr lang="en-US" sz="2800" i="1">
                <a:latin typeface="Gill Sans MT" pitchFamily="34" charset="0"/>
              </a:rPr>
              <a:t> on msg transmission, receipt</a:t>
            </a:r>
            <a:r>
              <a:rPr lang="en-US" i="1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17415" name="Rectangle 6"/>
          <p:cNvSpPr>
            <a:spLocks noChangeArrowheads="1"/>
          </p:cNvSpPr>
          <p:nvPr/>
        </p:nvSpPr>
        <p:spPr bwMode="auto">
          <a:xfrm>
            <a:off x="4335463" y="3962400"/>
            <a:ext cx="4503737" cy="2362200"/>
          </a:xfrm>
          <a:prstGeom prst="rect">
            <a:avLst/>
          </a:prstGeom>
          <a:noFill/>
          <a:ln w="19050">
            <a:solidFill>
              <a:srgbClr val="000099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Times New Roman" pitchFamily="18" charset="0"/>
            </a:endParaRPr>
          </a:p>
        </p:txBody>
      </p:sp>
      <p:sp>
        <p:nvSpPr>
          <p:cNvPr id="17416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r>
              <a:rPr lang="en-US"/>
              <a:t>1-</a:t>
            </a:r>
            <a:fld id="{AE2FA731-BAE6-4255-90C7-4BF7F083389E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17417" name="Picture 2" descr="http://upload.wikimedia.org/wikipedia/commons/d/d2/Internet_map_1024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4663" y="1501775"/>
            <a:ext cx="3406775" cy="5072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12_Default Design">
  <a:themeElements>
    <a:clrScheme name="12_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12_Default Design">
      <a:majorFont>
        <a:latin typeface="Gill Sans MT"/>
        <a:ea typeface=""/>
        <a:cs typeface="Arial"/>
      </a:majorFont>
      <a:minorFont>
        <a:latin typeface="Gill Sans MT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</a:lnDef>
  </a:objectDefaults>
  <a:extraClrSchemeLst>
    <a:extraClrScheme>
      <a:clrScheme name="12_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2_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2_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2_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2_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2_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2_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Gill Sans MT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38097</TotalTime>
  <Words>4187</Words>
  <Application>Microsoft Office PowerPoint</Application>
  <PresentationFormat>On-screen Show (4:3)</PresentationFormat>
  <Paragraphs>1303</Paragraphs>
  <Slides>71</Slides>
  <Notes>52</Notes>
  <HiddenSlides>0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71</vt:i4>
      </vt:variant>
    </vt:vector>
  </HeadingPairs>
  <TitlesOfParts>
    <vt:vector size="85" baseType="lpstr">
      <vt:lpstr>ＭＳ Ｐゴシック</vt:lpstr>
      <vt:lpstr>ZapfDingbats</vt:lpstr>
      <vt:lpstr>Arial</vt:lpstr>
      <vt:lpstr>Calibri</vt:lpstr>
      <vt:lpstr>Comic Sans MS</vt:lpstr>
      <vt:lpstr>Courier New</vt:lpstr>
      <vt:lpstr>Gill Sans MT</vt:lpstr>
      <vt:lpstr>Tahoma</vt:lpstr>
      <vt:lpstr>Times New Roman</vt:lpstr>
      <vt:lpstr>Wingdings</vt:lpstr>
      <vt:lpstr>12_Default Design</vt:lpstr>
      <vt:lpstr>Default Design</vt:lpstr>
      <vt:lpstr>Clip</vt:lpstr>
      <vt:lpstr>Bitmap Image</vt:lpstr>
      <vt:lpstr>PowerPoint Presentation</vt:lpstr>
      <vt:lpstr>Chapter 1: roadmap</vt:lpstr>
      <vt:lpstr>PowerPoint Presentation</vt:lpstr>
      <vt:lpstr>What’s the Internet?</vt:lpstr>
      <vt:lpstr>Hardware view</vt:lpstr>
      <vt:lpstr>More hardware: networked appliances</vt:lpstr>
      <vt:lpstr>PowerPoint Presentation</vt:lpstr>
      <vt:lpstr>PowerPoint Presentation</vt:lpstr>
      <vt:lpstr>What’s a protocol?</vt:lpstr>
      <vt:lpstr>PowerPoint Presentation</vt:lpstr>
      <vt:lpstr>Service view</vt:lpstr>
      <vt:lpstr>Chapter 1: roadmap</vt:lpstr>
      <vt:lpstr>A closer look at network structure:</vt:lpstr>
      <vt:lpstr>Access networks and physical media</vt:lpstr>
      <vt:lpstr>Access net: digital subscriber line (DSL)</vt:lpstr>
      <vt:lpstr>PowerPoint Presentation</vt:lpstr>
      <vt:lpstr>PowerPoint Presentation</vt:lpstr>
      <vt:lpstr>PowerPoint Presentation</vt:lpstr>
      <vt:lpstr>Wireless access networks</vt:lpstr>
      <vt:lpstr>Wireless access networks</vt:lpstr>
      <vt:lpstr>Enterprise access networks (Ethernet)</vt:lpstr>
      <vt:lpstr>Physical media</vt:lpstr>
      <vt:lpstr>Physical media: coax, fiber</vt:lpstr>
      <vt:lpstr>Physical media: radio</vt:lpstr>
      <vt:lpstr>Chapter 1: roadmap</vt:lpstr>
      <vt:lpstr>The network core</vt:lpstr>
      <vt:lpstr>circuit switching</vt:lpstr>
      <vt:lpstr>Circuit switching: FDM versus TDM</vt:lpstr>
      <vt:lpstr>PowerPoint Presentation</vt:lpstr>
      <vt:lpstr>Packet switching versus circuit switching</vt:lpstr>
      <vt:lpstr>Packet-switching: store-and-forward</vt:lpstr>
      <vt:lpstr>Packet Switching: queueing delay, loss</vt:lpstr>
      <vt:lpstr>PowerPoint Presentation</vt:lpstr>
      <vt:lpstr>Two key network-core functions</vt:lpstr>
      <vt:lpstr>Internet structure: network of networks</vt:lpstr>
      <vt:lpstr>Internet structure: network of networks</vt:lpstr>
      <vt:lpstr>Internet structure: network of networks</vt:lpstr>
      <vt:lpstr>Internet structure: network of networks</vt:lpstr>
      <vt:lpstr>Internet structure: network of networks</vt:lpstr>
      <vt:lpstr>Internet structure: network of networks</vt:lpstr>
      <vt:lpstr>Internet structure: network of networks</vt:lpstr>
      <vt:lpstr>Internet structure: network of networks</vt:lpstr>
      <vt:lpstr>Internet structure: network of networks</vt:lpstr>
      <vt:lpstr>Tier-1 ISP: e.g., Sprint</vt:lpstr>
      <vt:lpstr>Chapter 1: roadmap</vt:lpstr>
      <vt:lpstr>How do loss and delay occur?</vt:lpstr>
      <vt:lpstr>Four sources of packet delay</vt:lpstr>
      <vt:lpstr>PowerPoint Presentation</vt:lpstr>
      <vt:lpstr>“Real” Internet delays and routes</vt:lpstr>
      <vt:lpstr>Packet loss</vt:lpstr>
      <vt:lpstr>Throughput</vt:lpstr>
      <vt:lpstr>Throughput (more)</vt:lpstr>
      <vt:lpstr>Throughput: Internet scenario</vt:lpstr>
      <vt:lpstr>Chapter 1: roadmap</vt:lpstr>
      <vt:lpstr>Protocol “layers”</vt:lpstr>
      <vt:lpstr>Internet protocol stack</vt:lpstr>
      <vt:lpstr>Encapsulation</vt:lpstr>
      <vt:lpstr>Chapter 1: roadmap</vt:lpstr>
      <vt:lpstr>Network Security Bad guys: put malware into hosts via Internet</vt:lpstr>
      <vt:lpstr>PowerPoint Presentation</vt:lpstr>
      <vt:lpstr>PowerPoint Presentation</vt:lpstr>
      <vt:lpstr>PowerPoint Presentation</vt:lpstr>
      <vt:lpstr>Bad guys can sniff packets</vt:lpstr>
      <vt:lpstr>Bad guys can use fake addresses</vt:lpstr>
      <vt:lpstr>Chapter 1: roadmap</vt:lpstr>
      <vt:lpstr>Internet history</vt:lpstr>
      <vt:lpstr>PowerPoint Presentation</vt:lpstr>
      <vt:lpstr>PowerPoint Presentation</vt:lpstr>
      <vt:lpstr>PowerPoint Presentation</vt:lpstr>
      <vt:lpstr>PowerPoint Presentation</vt:lpstr>
      <vt:lpstr>Introduction: 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4th Edition: Chapter 1</dc:title>
  <dc:creator>Jim Kurose and Keith Ross</dc:creator>
  <cp:lastModifiedBy>Wang, Haibo</cp:lastModifiedBy>
  <cp:revision>471</cp:revision>
  <dcterms:created xsi:type="dcterms:W3CDTF">1999-10-08T19:08:27Z</dcterms:created>
  <dcterms:modified xsi:type="dcterms:W3CDTF">2024-08-28T17:58:45Z</dcterms:modified>
</cp:coreProperties>
</file>